
<file path=[Content_Types].xml><?xml version="1.0" encoding="utf-8"?>
<Types xmlns="http://schemas.openxmlformats.org/package/2006/content-types">
  <Default Extension="gif" ContentType="image/gif"/>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4"/>
  </p:notesMasterIdLst>
  <p:handoutMasterIdLst>
    <p:handoutMasterId r:id="rId105"/>
  </p:handoutMasterIdLst>
  <p:sldIdLst>
    <p:sldId id="256" r:id="rId5"/>
    <p:sldId id="257" r:id="rId6"/>
    <p:sldId id="258" r:id="rId7"/>
    <p:sldId id="259" r:id="rId8"/>
    <p:sldId id="260" r:id="rId9"/>
    <p:sldId id="261" r:id="rId10"/>
    <p:sldId id="264" r:id="rId11"/>
    <p:sldId id="276" r:id="rId12"/>
    <p:sldId id="278" r:id="rId13"/>
    <p:sldId id="506" r:id="rId14"/>
    <p:sldId id="542" r:id="rId15"/>
    <p:sldId id="505" r:id="rId16"/>
    <p:sldId id="507" r:id="rId17"/>
    <p:sldId id="508" r:id="rId18"/>
    <p:sldId id="509" r:id="rId19"/>
    <p:sldId id="510" r:id="rId20"/>
    <p:sldId id="511" r:id="rId21"/>
    <p:sldId id="512" r:id="rId22"/>
    <p:sldId id="513" r:id="rId23"/>
    <p:sldId id="280" r:id="rId24"/>
    <p:sldId id="514" r:id="rId25"/>
    <p:sldId id="515" r:id="rId26"/>
    <p:sldId id="516" r:id="rId27"/>
    <p:sldId id="519" r:id="rId28"/>
    <p:sldId id="527" r:id="rId29"/>
    <p:sldId id="529" r:id="rId30"/>
    <p:sldId id="541" r:id="rId31"/>
    <p:sldId id="530" r:id="rId32"/>
    <p:sldId id="531" r:id="rId33"/>
    <p:sldId id="532" r:id="rId34"/>
    <p:sldId id="533" r:id="rId35"/>
    <p:sldId id="534" r:id="rId36"/>
    <p:sldId id="535" r:id="rId37"/>
    <p:sldId id="536" r:id="rId38"/>
    <p:sldId id="522" r:id="rId39"/>
    <p:sldId id="517" r:id="rId40"/>
    <p:sldId id="518" r:id="rId41"/>
    <p:sldId id="520" r:id="rId42"/>
    <p:sldId id="521" r:id="rId43"/>
    <p:sldId id="523" r:id="rId44"/>
    <p:sldId id="524" r:id="rId45"/>
    <p:sldId id="525" r:id="rId46"/>
    <p:sldId id="526" r:id="rId47"/>
    <p:sldId id="282" r:id="rId48"/>
    <p:sldId id="284" r:id="rId49"/>
    <p:sldId id="285" r:id="rId50"/>
    <p:sldId id="286" r:id="rId51"/>
    <p:sldId id="302" r:id="rId52"/>
    <p:sldId id="303" r:id="rId53"/>
    <p:sldId id="283" r:id="rId54"/>
    <p:sldId id="304" r:id="rId55"/>
    <p:sldId id="305" r:id="rId56"/>
    <p:sldId id="308" r:id="rId57"/>
    <p:sldId id="266" r:id="rId58"/>
    <p:sldId id="288" r:id="rId59"/>
    <p:sldId id="294" r:id="rId60"/>
    <p:sldId id="317" r:id="rId61"/>
    <p:sldId id="318" r:id="rId62"/>
    <p:sldId id="319" r:id="rId63"/>
    <p:sldId id="322" r:id="rId64"/>
    <p:sldId id="323" r:id="rId65"/>
    <p:sldId id="324" r:id="rId66"/>
    <p:sldId id="325" r:id="rId67"/>
    <p:sldId id="326" r:id="rId68"/>
    <p:sldId id="327" r:id="rId69"/>
    <p:sldId id="328" r:id="rId70"/>
    <p:sldId id="539" r:id="rId71"/>
    <p:sldId id="295" r:id="rId72"/>
    <p:sldId id="329" r:id="rId73"/>
    <p:sldId id="491" r:id="rId74"/>
    <p:sldId id="495" r:id="rId75"/>
    <p:sldId id="496" r:id="rId76"/>
    <p:sldId id="498" r:id="rId77"/>
    <p:sldId id="499" r:id="rId78"/>
    <p:sldId id="501" r:id="rId79"/>
    <p:sldId id="502" r:id="rId80"/>
    <p:sldId id="500" r:id="rId81"/>
    <p:sldId id="503" r:id="rId82"/>
    <p:sldId id="504" r:id="rId83"/>
    <p:sldId id="289" r:id="rId84"/>
    <p:sldId id="290" r:id="rId85"/>
    <p:sldId id="291" r:id="rId86"/>
    <p:sldId id="292" r:id="rId87"/>
    <p:sldId id="297" r:id="rId88"/>
    <p:sldId id="298" r:id="rId89"/>
    <p:sldId id="299" r:id="rId90"/>
    <p:sldId id="300" r:id="rId91"/>
    <p:sldId id="301" r:id="rId92"/>
    <p:sldId id="293" r:id="rId93"/>
    <p:sldId id="311" r:id="rId94"/>
    <p:sldId id="312" r:id="rId95"/>
    <p:sldId id="313" r:id="rId96"/>
    <p:sldId id="314" r:id="rId97"/>
    <p:sldId id="273" r:id="rId98"/>
    <p:sldId id="315" r:id="rId99"/>
    <p:sldId id="309" r:id="rId100"/>
    <p:sldId id="310" r:id="rId101"/>
    <p:sldId id="540" r:id="rId102"/>
    <p:sldId id="538"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A271BF-8287-4FFD-9BA4-3CDB1E393F90}">
          <p14:sldIdLst>
            <p14:sldId id="256"/>
            <p14:sldId id="257"/>
            <p14:sldId id="258"/>
            <p14:sldId id="259"/>
            <p14:sldId id="260"/>
            <p14:sldId id="261"/>
          </p14:sldIdLst>
        </p14:section>
        <p14:section name="Linear Regression" id="{6FC35C16-6894-4368-8571-45033F87E40E}">
          <p14:sldIdLst>
            <p14:sldId id="264"/>
            <p14:sldId id="276"/>
          </p14:sldIdLst>
        </p14:section>
        <p14:section name="Xây dựng mô hình" id="{0F70D488-F47D-4E68-ACBD-E38A72571A58}">
          <p14:sldIdLst>
            <p14:sldId id="278"/>
            <p14:sldId id="506"/>
            <p14:sldId id="542"/>
            <p14:sldId id="505"/>
            <p14:sldId id="507"/>
            <p14:sldId id="508"/>
            <p14:sldId id="509"/>
            <p14:sldId id="510"/>
            <p14:sldId id="511"/>
            <p14:sldId id="512"/>
            <p14:sldId id="513"/>
          </p14:sldIdLst>
        </p14:section>
        <p14:section name="Regularization và MAP estimation" id="{28B829D7-4953-46E0-8DB9-2A920C8EBC00}">
          <p14:sldIdLst>
            <p14:sldId id="280"/>
            <p14:sldId id="514"/>
            <p14:sldId id="515"/>
            <p14:sldId id="516"/>
            <p14:sldId id="519"/>
            <p14:sldId id="527"/>
            <p14:sldId id="529"/>
            <p14:sldId id="541"/>
            <p14:sldId id="530"/>
            <p14:sldId id="531"/>
            <p14:sldId id="532"/>
            <p14:sldId id="533"/>
            <p14:sldId id="534"/>
            <p14:sldId id="535"/>
            <p14:sldId id="536"/>
            <p14:sldId id="522"/>
            <p14:sldId id="517"/>
            <p14:sldId id="518"/>
            <p14:sldId id="520"/>
            <p14:sldId id="521"/>
            <p14:sldId id="523"/>
            <p14:sldId id="524"/>
            <p14:sldId id="525"/>
            <p14:sldId id="526"/>
          </p14:sldIdLst>
        </p14:section>
        <p14:section name="Robust Linear Regression" id="{C3858377-1349-4C50-B7D7-1FF6F9176B8B}">
          <p14:sldIdLst>
            <p14:sldId id="282"/>
            <p14:sldId id="284"/>
            <p14:sldId id="285"/>
            <p14:sldId id="286"/>
            <p14:sldId id="302"/>
            <p14:sldId id="303"/>
          </p14:sldIdLst>
        </p14:section>
        <p14:section name="Bayesian Linear Regression" id="{EB98A6B8-020E-4700-80A9-ABB600F0E0BE}">
          <p14:sldIdLst>
            <p14:sldId id="283"/>
            <p14:sldId id="304"/>
            <p14:sldId id="305"/>
            <p14:sldId id="308"/>
          </p14:sldIdLst>
        </p14:section>
        <p14:section name="Logistic Regression" id="{E21D4894-C89E-4029-8AE4-238CB6FFC4D5}">
          <p14:sldIdLst>
            <p14:sldId id="266"/>
            <p14:sldId id="288"/>
          </p14:sldIdLst>
        </p14:section>
        <p14:section name="Binary Logistic Regression" id="{A2F36E48-18A4-474A-9E32-02C897B90B02}">
          <p14:sldIdLst>
            <p14:sldId id="294"/>
            <p14:sldId id="317"/>
            <p14:sldId id="318"/>
            <p14:sldId id="319"/>
            <p14:sldId id="322"/>
            <p14:sldId id="323"/>
            <p14:sldId id="324"/>
            <p14:sldId id="325"/>
            <p14:sldId id="326"/>
            <p14:sldId id="327"/>
            <p14:sldId id="328"/>
            <p14:sldId id="539"/>
          </p14:sldIdLst>
        </p14:section>
        <p14:section name="Multinomial Logistic Regression" id="{EE31C2E9-16A7-4C49-8DC5-16C2351E0A08}">
          <p14:sldIdLst>
            <p14:sldId id="295"/>
            <p14:sldId id="329"/>
            <p14:sldId id="491"/>
            <p14:sldId id="495"/>
            <p14:sldId id="496"/>
            <p14:sldId id="498"/>
            <p14:sldId id="499"/>
            <p14:sldId id="501"/>
            <p14:sldId id="502"/>
            <p14:sldId id="500"/>
            <p14:sldId id="503"/>
            <p14:sldId id="504"/>
          </p14:sldIdLst>
        </p14:section>
        <p14:section name="Robust Logistic Regression" id="{17E2565F-0D6E-499D-B1F0-B7D0D9952A8F}">
          <p14:sldIdLst>
            <p14:sldId id="289"/>
            <p14:sldId id="290"/>
            <p14:sldId id="291"/>
            <p14:sldId id="292"/>
            <p14:sldId id="297"/>
            <p14:sldId id="298"/>
            <p14:sldId id="299"/>
            <p14:sldId id="300"/>
            <p14:sldId id="301"/>
          </p14:sldIdLst>
        </p14:section>
        <p14:section name="Bayesian Logistic Regression" id="{66A93940-B57F-4CD5-AA5E-BCB2E9C8BC07}">
          <p14:sldIdLst>
            <p14:sldId id="293"/>
            <p14:sldId id="311"/>
            <p14:sldId id="312"/>
            <p14:sldId id="313"/>
            <p14:sldId id="314"/>
          </p14:sldIdLst>
        </p14:section>
        <p14:section name="Home slide" id="{3D96C771-C98D-43C8-9F9D-B23A6C733A82}">
          <p14:sldIdLst>
            <p14:sldId id="273"/>
            <p14:sldId id="315"/>
            <p14:sldId id="309"/>
            <p14:sldId id="310"/>
            <p14:sldId id="540"/>
            <p14:sldId id="53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62222037" initials="6" lastIdx="1" clrIdx="0">
    <p:extLst>
      <p:ext uri="{19B8F6BF-5375-455C-9EA6-DF929625EA0E}">
        <p15:presenceInfo xmlns:p15="http://schemas.microsoft.com/office/powerpoint/2012/main" userId="S::62222037@cmru.ac.th::43c1edde-5340-4d00-ae3e-45cd7895ec19" providerId="AD"/>
      </p:ext>
    </p:extLst>
  </p:cmAuthor>
  <p:cmAuthor id="2" name="Nguyễn Tư Thành Nhân" initials="NTTN" lastIdx="1" clrIdx="1">
    <p:extLst>
      <p:ext uri="{19B8F6BF-5375-455C-9EA6-DF929625EA0E}">
        <p15:presenceInfo xmlns:p15="http://schemas.microsoft.com/office/powerpoint/2012/main" userId="Nguyễn Tư Thành Nhâ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192"/>
    <a:srgbClr val="F3F1ED"/>
    <a:srgbClr val="EBE8E3"/>
    <a:srgbClr val="E4E1D8"/>
    <a:srgbClr val="BAAC9C"/>
    <a:srgbClr val="C1B5A6"/>
    <a:srgbClr val="3D3939"/>
    <a:srgbClr val="AFABAB"/>
    <a:srgbClr val="4BC9D0"/>
    <a:srgbClr val="FDD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5CB828-7ABF-4BEE-AB00-B93D47BED0D7}" v="11" dt="2022-03-16T05:51:46.6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12" autoAdjust="0"/>
    <p:restoredTop sz="86462" autoAdjust="0"/>
  </p:normalViewPr>
  <p:slideViewPr>
    <p:cSldViewPr snapToGrid="0">
      <p:cViewPr varScale="1">
        <p:scale>
          <a:sx n="47" d="100"/>
          <a:sy n="47" d="100"/>
        </p:scale>
        <p:origin x="1108" y="48"/>
      </p:cViewPr>
      <p:guideLst/>
    </p:cSldViewPr>
  </p:slideViewPr>
  <p:outlineViewPr>
    <p:cViewPr>
      <p:scale>
        <a:sx n="33" d="100"/>
        <a:sy n="33" d="100"/>
      </p:scale>
      <p:origin x="0" y="-220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42" d="100"/>
          <a:sy n="42" d="100"/>
        </p:scale>
        <p:origin x="2820" y="4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05EECA-1E51-44C2-9B02-96186D398916}"/>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04B350C-65AE-4F31-93F0-5ED27603A414}"/>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CB7E8AB5-8401-4D8C-A628-09A2112527DD}" type="datetimeFigureOut">
              <a:rPr lang="en-US" smtClean="0"/>
              <a:t>4/17/2022</a:t>
            </a:fld>
            <a:endParaRPr lang="en-US"/>
          </a:p>
        </p:txBody>
      </p:sp>
      <p:sp>
        <p:nvSpPr>
          <p:cNvPr id="4" name="Footer Placeholder 3">
            <a:extLst>
              <a:ext uri="{FF2B5EF4-FFF2-40B4-BE49-F238E27FC236}">
                <a16:creationId xmlns:a16="http://schemas.microsoft.com/office/drawing/2014/main" id="{F3004C66-433E-4688-8569-0F671CEF59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D8F4D4D-6A15-46D8-A211-7566B01CA5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8B6AFA-1EE0-44F5-8D84-BA2959695BFB}" type="slidenum">
              <a:rPr lang="en-US" smtClean="0"/>
              <a:t>‹#›</a:t>
            </a:fld>
            <a:endParaRPr lang="en-US"/>
          </a:p>
        </p:txBody>
      </p:sp>
    </p:spTree>
    <p:extLst>
      <p:ext uri="{BB962C8B-B14F-4D97-AF65-F5344CB8AC3E}">
        <p14:creationId xmlns:p14="http://schemas.microsoft.com/office/powerpoint/2010/main" val="1953105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2E5DE603-308C-4AFA-BA40-626992350875}" type="datetimeFigureOut">
              <a:rPr lang="en-US" smtClean="0"/>
              <a:t>4/17/2022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C57E0E-765B-4457-9760-DF15C4C7189A}" type="slidenum">
              <a:rPr lang="en-US" smtClean="0"/>
              <a:t>‹#›</a:t>
            </a:fld>
            <a:endParaRPr lang="en-US"/>
          </a:p>
        </p:txBody>
      </p:sp>
    </p:spTree>
    <p:extLst>
      <p:ext uri="{BB962C8B-B14F-4D97-AF65-F5344CB8AC3E}">
        <p14:creationId xmlns:p14="http://schemas.microsoft.com/office/powerpoint/2010/main" val="236997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a:t>
            </a:fld>
            <a:endParaRPr lang="en-US"/>
          </a:p>
        </p:txBody>
      </p:sp>
    </p:spTree>
    <p:extLst>
      <p:ext uri="{BB962C8B-B14F-4D97-AF65-F5344CB8AC3E}">
        <p14:creationId xmlns:p14="http://schemas.microsoft.com/office/powerpoint/2010/main" val="3906931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16</a:t>
            </a:fld>
            <a:endParaRPr lang="en-US"/>
          </a:p>
        </p:txBody>
      </p:sp>
    </p:spTree>
    <p:extLst>
      <p:ext uri="{BB962C8B-B14F-4D97-AF65-F5344CB8AC3E}">
        <p14:creationId xmlns:p14="http://schemas.microsoft.com/office/powerpoint/2010/main" val="2492699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17</a:t>
            </a:fld>
            <a:endParaRPr lang="en-US"/>
          </a:p>
        </p:txBody>
      </p:sp>
    </p:spTree>
    <p:extLst>
      <p:ext uri="{BB962C8B-B14F-4D97-AF65-F5344CB8AC3E}">
        <p14:creationId xmlns:p14="http://schemas.microsoft.com/office/powerpoint/2010/main" val="3835775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18</a:t>
            </a:fld>
            <a:endParaRPr lang="en-US"/>
          </a:p>
        </p:txBody>
      </p:sp>
    </p:spTree>
    <p:extLst>
      <p:ext uri="{BB962C8B-B14F-4D97-AF65-F5344CB8AC3E}">
        <p14:creationId xmlns:p14="http://schemas.microsoft.com/office/powerpoint/2010/main" val="2706930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19</a:t>
            </a:fld>
            <a:endParaRPr lang="en-US"/>
          </a:p>
        </p:txBody>
      </p:sp>
    </p:spTree>
    <p:extLst>
      <p:ext uri="{BB962C8B-B14F-4D97-AF65-F5344CB8AC3E}">
        <p14:creationId xmlns:p14="http://schemas.microsoft.com/office/powerpoint/2010/main" val="393765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29</a:t>
            </a:fld>
            <a:endParaRPr lang="en-US"/>
          </a:p>
        </p:txBody>
      </p:sp>
    </p:spTree>
    <p:extLst>
      <p:ext uri="{BB962C8B-B14F-4D97-AF65-F5344CB8AC3E}">
        <p14:creationId xmlns:p14="http://schemas.microsoft.com/office/powerpoint/2010/main" val="1253287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44</a:t>
            </a:fld>
            <a:endParaRPr lang="en-US"/>
          </a:p>
        </p:txBody>
      </p:sp>
    </p:spTree>
    <p:extLst>
      <p:ext uri="{BB962C8B-B14F-4D97-AF65-F5344CB8AC3E}">
        <p14:creationId xmlns:p14="http://schemas.microsoft.com/office/powerpoint/2010/main" val="1106844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54</a:t>
            </a:fld>
            <a:endParaRPr lang="en-US"/>
          </a:p>
        </p:txBody>
      </p:sp>
    </p:spTree>
    <p:extLst>
      <p:ext uri="{BB962C8B-B14F-4D97-AF65-F5344CB8AC3E}">
        <p14:creationId xmlns:p14="http://schemas.microsoft.com/office/powerpoint/2010/main" val="3871015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D3751E1-17AB-487A-80A7-25A0F24E0602}" type="slidenum">
              <a:rPr lang="zh-CN" altLang="en-US" smtClean="0"/>
              <a:t>99</a:t>
            </a:fld>
            <a:endParaRPr lang="zh-CN" altLang="en-US"/>
          </a:p>
        </p:txBody>
      </p:sp>
    </p:spTree>
    <p:extLst>
      <p:ext uri="{BB962C8B-B14F-4D97-AF65-F5344CB8AC3E}">
        <p14:creationId xmlns:p14="http://schemas.microsoft.com/office/powerpoint/2010/main" val="2371162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2</a:t>
            </a:fld>
            <a:endParaRPr lang="en-US"/>
          </a:p>
        </p:txBody>
      </p:sp>
    </p:spTree>
    <p:extLst>
      <p:ext uri="{BB962C8B-B14F-4D97-AF65-F5344CB8AC3E}">
        <p14:creationId xmlns:p14="http://schemas.microsoft.com/office/powerpoint/2010/main" val="884886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5</a:t>
            </a:fld>
            <a:endParaRPr lang="en-US"/>
          </a:p>
        </p:txBody>
      </p:sp>
    </p:spTree>
    <p:extLst>
      <p:ext uri="{BB962C8B-B14F-4D97-AF65-F5344CB8AC3E}">
        <p14:creationId xmlns:p14="http://schemas.microsoft.com/office/powerpoint/2010/main" val="3184059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10</a:t>
            </a:fld>
            <a:endParaRPr lang="en-US"/>
          </a:p>
        </p:txBody>
      </p:sp>
    </p:spTree>
    <p:extLst>
      <p:ext uri="{BB962C8B-B14F-4D97-AF65-F5344CB8AC3E}">
        <p14:creationId xmlns:p14="http://schemas.microsoft.com/office/powerpoint/2010/main" val="1143011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11</a:t>
            </a:fld>
            <a:endParaRPr lang="en-US"/>
          </a:p>
        </p:txBody>
      </p:sp>
    </p:spTree>
    <p:extLst>
      <p:ext uri="{BB962C8B-B14F-4D97-AF65-F5344CB8AC3E}">
        <p14:creationId xmlns:p14="http://schemas.microsoft.com/office/powerpoint/2010/main" val="736136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12</a:t>
            </a:fld>
            <a:endParaRPr lang="en-US"/>
          </a:p>
        </p:txBody>
      </p:sp>
    </p:spTree>
    <p:extLst>
      <p:ext uri="{BB962C8B-B14F-4D97-AF65-F5344CB8AC3E}">
        <p14:creationId xmlns:p14="http://schemas.microsoft.com/office/powerpoint/2010/main" val="309549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13</a:t>
            </a:fld>
            <a:endParaRPr lang="en-US"/>
          </a:p>
        </p:txBody>
      </p:sp>
    </p:spTree>
    <p:extLst>
      <p:ext uri="{BB962C8B-B14F-4D97-AF65-F5344CB8AC3E}">
        <p14:creationId xmlns:p14="http://schemas.microsoft.com/office/powerpoint/2010/main" val="363597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14</a:t>
            </a:fld>
            <a:endParaRPr lang="en-US"/>
          </a:p>
        </p:txBody>
      </p:sp>
    </p:spTree>
    <p:extLst>
      <p:ext uri="{BB962C8B-B14F-4D97-AF65-F5344CB8AC3E}">
        <p14:creationId xmlns:p14="http://schemas.microsoft.com/office/powerpoint/2010/main" val="296209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5C57E0E-765B-4457-9760-DF15C4C7189A}" type="slidenum">
              <a:rPr lang="en-US" smtClean="0"/>
              <a:t>15</a:t>
            </a:fld>
            <a:endParaRPr lang="en-US"/>
          </a:p>
        </p:txBody>
      </p:sp>
    </p:spTree>
    <p:extLst>
      <p:ext uri="{BB962C8B-B14F-4D97-AF65-F5344CB8AC3E}">
        <p14:creationId xmlns:p14="http://schemas.microsoft.com/office/powerpoint/2010/main" val="425404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7018F-D1FC-4D51-8E58-83DED218B3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5620BD-A007-4190-A5A8-E36FB09234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B0346E-195A-4ADA-A61B-30334F329E78}"/>
              </a:ext>
            </a:extLst>
          </p:cNvPr>
          <p:cNvSpPr>
            <a:spLocks noGrp="1"/>
          </p:cNvSpPr>
          <p:nvPr>
            <p:ph type="dt" sz="half" idx="10"/>
          </p:nvPr>
        </p:nvSpPr>
        <p:spPr/>
        <p:txBody>
          <a:bodyPr/>
          <a:lstStyle/>
          <a:p>
            <a:fld id="{4B4BF5E2-BDF7-4130-AAF1-FF008C6048A6}" type="datetime1">
              <a:rPr lang="en-US" smtClean="0"/>
              <a:t>4/17/2022</a:t>
            </a:fld>
            <a:endParaRPr lang="en-US"/>
          </a:p>
        </p:txBody>
      </p:sp>
      <p:sp>
        <p:nvSpPr>
          <p:cNvPr id="5" name="Footer Placeholder 4">
            <a:extLst>
              <a:ext uri="{FF2B5EF4-FFF2-40B4-BE49-F238E27FC236}">
                <a16:creationId xmlns:a16="http://schemas.microsoft.com/office/drawing/2014/main" id="{185F4354-6775-4309-BBC1-8BCE6CE5EF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C154A-8680-4DF2-844E-C9B3E64E3FDB}"/>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945640189"/>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06A3-F9E4-4EB3-B74B-3F721F9FE0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2B56B0-C4EC-4BE3-8CF0-73EE42EB4A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5BDE2A-A0CC-4014-84EC-E895A3404601}"/>
              </a:ext>
            </a:extLst>
          </p:cNvPr>
          <p:cNvSpPr>
            <a:spLocks noGrp="1"/>
          </p:cNvSpPr>
          <p:nvPr>
            <p:ph type="dt" sz="half" idx="10"/>
          </p:nvPr>
        </p:nvSpPr>
        <p:spPr/>
        <p:txBody>
          <a:bodyPr/>
          <a:lstStyle/>
          <a:p>
            <a:fld id="{8DCDE0F2-5AC2-42B8-82DF-F2BD7C8969DD}" type="datetime1">
              <a:rPr lang="en-US" smtClean="0"/>
              <a:t>4/17/2022</a:t>
            </a:fld>
            <a:endParaRPr lang="en-US"/>
          </a:p>
        </p:txBody>
      </p:sp>
      <p:sp>
        <p:nvSpPr>
          <p:cNvPr id="5" name="Footer Placeholder 4">
            <a:extLst>
              <a:ext uri="{FF2B5EF4-FFF2-40B4-BE49-F238E27FC236}">
                <a16:creationId xmlns:a16="http://schemas.microsoft.com/office/drawing/2014/main" id="{E88D7AB6-63AD-4090-A4B2-506F0E405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A8CDCB-A02C-4A78-915C-CAE76609DEFB}"/>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2913350981"/>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54559A-D880-47F5-A1CC-880B7959C1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508832-42D1-4136-A61D-1FE188EE92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E00395-AE71-478F-9D04-4C9F8E3AB46D}"/>
              </a:ext>
            </a:extLst>
          </p:cNvPr>
          <p:cNvSpPr>
            <a:spLocks noGrp="1"/>
          </p:cNvSpPr>
          <p:nvPr>
            <p:ph type="dt" sz="half" idx="10"/>
          </p:nvPr>
        </p:nvSpPr>
        <p:spPr/>
        <p:txBody>
          <a:bodyPr/>
          <a:lstStyle/>
          <a:p>
            <a:fld id="{9E9CBFC0-7B23-41CD-ADFA-1292ABF274EC}" type="datetime1">
              <a:rPr lang="en-US" smtClean="0"/>
              <a:t>4/17/2022</a:t>
            </a:fld>
            <a:endParaRPr lang="en-US"/>
          </a:p>
        </p:txBody>
      </p:sp>
      <p:sp>
        <p:nvSpPr>
          <p:cNvPr id="5" name="Footer Placeholder 4">
            <a:extLst>
              <a:ext uri="{FF2B5EF4-FFF2-40B4-BE49-F238E27FC236}">
                <a16:creationId xmlns:a16="http://schemas.microsoft.com/office/drawing/2014/main" id="{1136E0D8-8160-4FC0-8A76-97DE5DAA02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60945-0DF9-4147-BCB5-AC9FF29D228F}"/>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549649443"/>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F140B-2595-4D74-B9BC-7106EDA122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2421E2-41AC-4BFB-9760-AFC11A82E9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84F84-189A-4EAA-B3C6-9060BB0852FF}"/>
              </a:ext>
            </a:extLst>
          </p:cNvPr>
          <p:cNvSpPr>
            <a:spLocks noGrp="1"/>
          </p:cNvSpPr>
          <p:nvPr>
            <p:ph type="dt" sz="half" idx="10"/>
          </p:nvPr>
        </p:nvSpPr>
        <p:spPr/>
        <p:txBody>
          <a:bodyPr/>
          <a:lstStyle/>
          <a:p>
            <a:fld id="{8AFE0C0E-A5A2-4503-BE3B-862FC2DD70F7}" type="datetime1">
              <a:rPr lang="en-US" smtClean="0"/>
              <a:t>4/17/2022</a:t>
            </a:fld>
            <a:endParaRPr lang="en-US"/>
          </a:p>
        </p:txBody>
      </p:sp>
      <p:sp>
        <p:nvSpPr>
          <p:cNvPr id="5" name="Footer Placeholder 4">
            <a:extLst>
              <a:ext uri="{FF2B5EF4-FFF2-40B4-BE49-F238E27FC236}">
                <a16:creationId xmlns:a16="http://schemas.microsoft.com/office/drawing/2014/main" id="{F382DB60-2CA6-4FE5-983A-328C159A0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17373-22F1-485A-8B93-A67023488BDD}"/>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4270359285"/>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7B29-F2BA-46D1-BC6F-D625D0AC8C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0B8E0D-9808-4E80-807C-464E66D534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A796C8E-D01B-406D-B544-B3E5D746DBB0}"/>
              </a:ext>
            </a:extLst>
          </p:cNvPr>
          <p:cNvSpPr>
            <a:spLocks noGrp="1"/>
          </p:cNvSpPr>
          <p:nvPr>
            <p:ph type="dt" sz="half" idx="10"/>
          </p:nvPr>
        </p:nvSpPr>
        <p:spPr/>
        <p:txBody>
          <a:bodyPr/>
          <a:lstStyle/>
          <a:p>
            <a:fld id="{074A73DB-C325-469D-ADC5-722BE49178A3}" type="datetime1">
              <a:rPr lang="en-US" smtClean="0"/>
              <a:t>4/17/2022</a:t>
            </a:fld>
            <a:endParaRPr lang="en-US"/>
          </a:p>
        </p:txBody>
      </p:sp>
      <p:sp>
        <p:nvSpPr>
          <p:cNvPr id="5" name="Footer Placeholder 4">
            <a:extLst>
              <a:ext uri="{FF2B5EF4-FFF2-40B4-BE49-F238E27FC236}">
                <a16:creationId xmlns:a16="http://schemas.microsoft.com/office/drawing/2014/main" id="{EE4DD432-D98C-4710-99A5-E63CBEE57A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2D505-7357-4E5A-ADB7-EB8658D5F3CE}"/>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1064852300"/>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BCD3B-B77A-46C7-B938-2A41B5894A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A7A662-450A-4CBB-A545-C3C25E1EBF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AD562C-EA2F-4A7C-9D4D-2531F1D8D3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8A3690-AC85-40F5-99BC-7A1AAF1FC249}"/>
              </a:ext>
            </a:extLst>
          </p:cNvPr>
          <p:cNvSpPr>
            <a:spLocks noGrp="1"/>
          </p:cNvSpPr>
          <p:nvPr>
            <p:ph type="dt" sz="half" idx="10"/>
          </p:nvPr>
        </p:nvSpPr>
        <p:spPr/>
        <p:txBody>
          <a:bodyPr/>
          <a:lstStyle/>
          <a:p>
            <a:fld id="{CFE80F7B-1D25-4E2D-9194-238DCA955EE6}" type="datetime1">
              <a:rPr lang="en-US" smtClean="0"/>
              <a:t>4/17/2022</a:t>
            </a:fld>
            <a:endParaRPr lang="en-US"/>
          </a:p>
        </p:txBody>
      </p:sp>
      <p:sp>
        <p:nvSpPr>
          <p:cNvPr id="6" name="Footer Placeholder 5">
            <a:extLst>
              <a:ext uri="{FF2B5EF4-FFF2-40B4-BE49-F238E27FC236}">
                <a16:creationId xmlns:a16="http://schemas.microsoft.com/office/drawing/2014/main" id="{94C309E1-1B20-4A09-89CD-80224C4922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BC27A9-CA50-4495-90B6-7563E7E8FAC2}"/>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1252812448"/>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17EE-487E-42BD-99DA-0C6F8D25EB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97FB9C-764D-474F-95CF-58767462EA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C82EC9-F3E6-48FE-A517-C5A8DFF77A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3EA5D5-6C23-495D-B26A-89F15A8CBF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327914-B91D-44C5-98FC-D7B4891A60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055720-0423-44EE-B43A-33735F121E4D}"/>
              </a:ext>
            </a:extLst>
          </p:cNvPr>
          <p:cNvSpPr>
            <a:spLocks noGrp="1"/>
          </p:cNvSpPr>
          <p:nvPr>
            <p:ph type="dt" sz="half" idx="10"/>
          </p:nvPr>
        </p:nvSpPr>
        <p:spPr/>
        <p:txBody>
          <a:bodyPr/>
          <a:lstStyle/>
          <a:p>
            <a:fld id="{34CE2191-1DFB-46BF-8FF1-06C8218A38B7}" type="datetime1">
              <a:rPr lang="en-US" smtClean="0"/>
              <a:t>4/17/2022</a:t>
            </a:fld>
            <a:endParaRPr lang="en-US"/>
          </a:p>
        </p:txBody>
      </p:sp>
      <p:sp>
        <p:nvSpPr>
          <p:cNvPr id="8" name="Footer Placeholder 7">
            <a:extLst>
              <a:ext uri="{FF2B5EF4-FFF2-40B4-BE49-F238E27FC236}">
                <a16:creationId xmlns:a16="http://schemas.microsoft.com/office/drawing/2014/main" id="{1CDC4ACF-F640-479D-9E13-A1F0B023D3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7DB848-3740-4D34-9E7F-2A28FCE0C084}"/>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2642015617"/>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98C01-191C-474C-BDFE-AB2A5792D5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AB3782-A552-4DDE-825F-9B1FC4B0DC93}"/>
              </a:ext>
            </a:extLst>
          </p:cNvPr>
          <p:cNvSpPr>
            <a:spLocks noGrp="1"/>
          </p:cNvSpPr>
          <p:nvPr>
            <p:ph type="dt" sz="half" idx="10"/>
          </p:nvPr>
        </p:nvSpPr>
        <p:spPr/>
        <p:txBody>
          <a:bodyPr/>
          <a:lstStyle/>
          <a:p>
            <a:fld id="{0694A932-9BCE-4356-B33D-D187BD995BB0}" type="datetime1">
              <a:rPr lang="en-US" smtClean="0"/>
              <a:t>4/17/2022</a:t>
            </a:fld>
            <a:endParaRPr lang="en-US"/>
          </a:p>
        </p:txBody>
      </p:sp>
      <p:sp>
        <p:nvSpPr>
          <p:cNvPr id="4" name="Footer Placeholder 3">
            <a:extLst>
              <a:ext uri="{FF2B5EF4-FFF2-40B4-BE49-F238E27FC236}">
                <a16:creationId xmlns:a16="http://schemas.microsoft.com/office/drawing/2014/main" id="{A9ABBD6D-E662-4897-BD4C-36B685A27A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C1D289-ADC5-4891-A9AD-707C4D20D973}"/>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3116345863"/>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16DB3-2D4E-47FC-B214-03B5F86F47E7}"/>
              </a:ext>
            </a:extLst>
          </p:cNvPr>
          <p:cNvSpPr>
            <a:spLocks noGrp="1"/>
          </p:cNvSpPr>
          <p:nvPr>
            <p:ph type="dt" sz="half" idx="10"/>
          </p:nvPr>
        </p:nvSpPr>
        <p:spPr/>
        <p:txBody>
          <a:bodyPr/>
          <a:lstStyle/>
          <a:p>
            <a:fld id="{53D33121-1BEB-4C9F-A94A-B20581550735}" type="datetime1">
              <a:rPr lang="en-US" smtClean="0"/>
              <a:t>4/17/2022</a:t>
            </a:fld>
            <a:endParaRPr lang="en-US"/>
          </a:p>
        </p:txBody>
      </p:sp>
      <p:sp>
        <p:nvSpPr>
          <p:cNvPr id="3" name="Footer Placeholder 2">
            <a:extLst>
              <a:ext uri="{FF2B5EF4-FFF2-40B4-BE49-F238E27FC236}">
                <a16:creationId xmlns:a16="http://schemas.microsoft.com/office/drawing/2014/main" id="{04A95AEE-853F-4144-876A-9012E1E8D9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F21478-AF69-4FC2-9739-2131243715EA}"/>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1564824952"/>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A9DC-EA87-44EC-A915-4D957784DA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0AB983-AF57-4ADB-B660-7E90E553F9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FFE701-0B81-4123-8C10-70DFA3306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1D9C49-4CCB-461C-9392-14BE6E6FCBF2}"/>
              </a:ext>
            </a:extLst>
          </p:cNvPr>
          <p:cNvSpPr>
            <a:spLocks noGrp="1"/>
          </p:cNvSpPr>
          <p:nvPr>
            <p:ph type="dt" sz="half" idx="10"/>
          </p:nvPr>
        </p:nvSpPr>
        <p:spPr/>
        <p:txBody>
          <a:bodyPr/>
          <a:lstStyle/>
          <a:p>
            <a:fld id="{462712E1-224C-4024-822A-C534674C4678}" type="datetime1">
              <a:rPr lang="en-US" smtClean="0"/>
              <a:t>4/17/2022</a:t>
            </a:fld>
            <a:endParaRPr lang="en-US"/>
          </a:p>
        </p:txBody>
      </p:sp>
      <p:sp>
        <p:nvSpPr>
          <p:cNvPr id="6" name="Footer Placeholder 5">
            <a:extLst>
              <a:ext uri="{FF2B5EF4-FFF2-40B4-BE49-F238E27FC236}">
                <a16:creationId xmlns:a16="http://schemas.microsoft.com/office/drawing/2014/main" id="{65017691-A3FB-4A31-8DF4-8F1ECD4EF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39E48-CDD6-4766-B5FA-6FECE7EC31E6}"/>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2117387190"/>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4F7F-0F43-4FBC-8423-B2F9CFE6F2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708516-1A6C-4838-AC75-9813593810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55DF16-DA81-4170-9235-F01E3E81F8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4E7A9C-CDEC-4926-8FCB-87899980C15E}"/>
              </a:ext>
            </a:extLst>
          </p:cNvPr>
          <p:cNvSpPr>
            <a:spLocks noGrp="1"/>
          </p:cNvSpPr>
          <p:nvPr>
            <p:ph type="dt" sz="half" idx="10"/>
          </p:nvPr>
        </p:nvSpPr>
        <p:spPr/>
        <p:txBody>
          <a:bodyPr/>
          <a:lstStyle/>
          <a:p>
            <a:fld id="{A5AA22B9-B009-4887-9373-48A724261ED7}" type="datetime1">
              <a:rPr lang="en-US" smtClean="0"/>
              <a:t>4/17/2022</a:t>
            </a:fld>
            <a:endParaRPr lang="en-US"/>
          </a:p>
        </p:txBody>
      </p:sp>
      <p:sp>
        <p:nvSpPr>
          <p:cNvPr id="6" name="Footer Placeholder 5">
            <a:extLst>
              <a:ext uri="{FF2B5EF4-FFF2-40B4-BE49-F238E27FC236}">
                <a16:creationId xmlns:a16="http://schemas.microsoft.com/office/drawing/2014/main" id="{565BCBDC-4F79-4C27-993E-EEB9B0E738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1F14B2-7EBE-4362-BDCA-A48191B69336}"/>
              </a:ext>
            </a:extLst>
          </p:cNvPr>
          <p:cNvSpPr>
            <a:spLocks noGrp="1"/>
          </p:cNvSpPr>
          <p:nvPr>
            <p:ph type="sldNum" sz="quarter" idx="12"/>
          </p:nvPr>
        </p:nvSpPr>
        <p:spPr/>
        <p:txBody>
          <a:bodyPr/>
          <a:lstStyle/>
          <a:p>
            <a:fld id="{9E497CE9-8561-478F-9A7F-A9CB046A092C}" type="slidenum">
              <a:rPr lang="en-US" smtClean="0"/>
              <a:t>‹#›</a:t>
            </a:fld>
            <a:endParaRPr lang="en-US"/>
          </a:p>
        </p:txBody>
      </p:sp>
    </p:spTree>
    <p:extLst>
      <p:ext uri="{BB962C8B-B14F-4D97-AF65-F5344CB8AC3E}">
        <p14:creationId xmlns:p14="http://schemas.microsoft.com/office/powerpoint/2010/main" val="1160339803"/>
      </p:ext>
    </p:extLst>
  </p:cSld>
  <p:clrMapOvr>
    <a:masterClrMapping/>
  </p:clrMapOvr>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5B7897-992D-404A-A454-F7070E1195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2403C1-1BFA-4744-80AA-9F9049ED6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3B5E3-0356-4FEF-99C6-D4673CE9EA4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2FDBDA-8DE9-4B34-A6C3-52B2542CF37F}" type="datetime1">
              <a:rPr lang="en-US" smtClean="0"/>
              <a:t>4/17/2022</a:t>
            </a:fld>
            <a:endParaRPr lang="en-US"/>
          </a:p>
        </p:txBody>
      </p:sp>
      <p:sp>
        <p:nvSpPr>
          <p:cNvPr id="5" name="Footer Placeholder 4">
            <a:extLst>
              <a:ext uri="{FF2B5EF4-FFF2-40B4-BE49-F238E27FC236}">
                <a16:creationId xmlns:a16="http://schemas.microsoft.com/office/drawing/2014/main" id="{A44929E9-E81C-41C9-AD1F-AEFA281EEA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3BC581-807C-45D0-A529-4975D35B09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97CE9-8561-478F-9A7F-A9CB046A092C}" type="slidenum">
              <a:rPr lang="en-US" smtClean="0"/>
              <a:t>‹#›</a:t>
            </a:fld>
            <a:endParaRPr lang="en-US"/>
          </a:p>
        </p:txBody>
      </p:sp>
    </p:spTree>
    <p:extLst>
      <p:ext uri="{BB962C8B-B14F-4D97-AF65-F5344CB8AC3E}">
        <p14:creationId xmlns:p14="http://schemas.microsoft.com/office/powerpoint/2010/main" val="884657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med" advTm="0">
        <p159:morph option="byObject"/>
      </p:transition>
    </mc:Choice>
    <mc:Fallback xmlns="">
      <p:transition spd="med" advTm="0">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microsoft.com/office/2007/relationships/hdphoto" Target="../media/hdphoto1.wdp"/><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3.wdp"/><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5.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2.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image" Target="../media/image73.png"/><Relationship Id="rId7" Type="http://schemas.openxmlformats.org/officeDocument/2006/relationships/image" Target="../media/image75.png"/><Relationship Id="rId12" Type="http://schemas.openxmlformats.org/officeDocument/2006/relationships/slide" Target="slide8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68.xml"/><Relationship Id="rId11" Type="http://schemas.openxmlformats.org/officeDocument/2006/relationships/image" Target="../media/image77.png"/><Relationship Id="rId5" Type="http://schemas.openxmlformats.org/officeDocument/2006/relationships/image" Target="../media/image74.png"/><Relationship Id="rId10" Type="http://schemas.openxmlformats.org/officeDocument/2006/relationships/slide" Target="slide80.xml"/><Relationship Id="rId4" Type="http://schemas.microsoft.com/office/2007/relationships/hdphoto" Target="../media/hdphoto4.wdp"/><Relationship Id="rId9"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80.png"/><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7.xml"/><Relationship Id="rId5" Type="http://schemas.openxmlformats.org/officeDocument/2006/relationships/image" Target="../media/image6.png"/><Relationship Id="rId4" Type="http://schemas.openxmlformats.org/officeDocument/2006/relationships/slide" Target="slide54.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2.wdp"/></Relationships>
</file>

<file path=ppt/slides/_rels/slide7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slide" Target="slide50.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9.xm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slide" Target="slide44.xml"/><Relationship Id="rId4" Type="http://schemas.microsoft.com/office/2007/relationships/hdphoto" Target="../media/hdphoto2.wdp"/><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2.png"/></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8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8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12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microsoft.com/office/2007/relationships/hdphoto" Target="../media/hdphoto3.wdp"/></Relationships>
</file>

<file path=ppt/slides/_rels/slide9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9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9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8.png"/></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5.wdp"/></Relationships>
</file>

<file path=ppt/slides/_rels/slide9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5.wdp"/></Relationships>
</file>

<file path=ppt/slides/_rels/slide98.xml.rels><?xml version="1.0" encoding="UTF-8" standalone="yes"?>
<Relationships xmlns="http://schemas.openxmlformats.org/package/2006/relationships"><Relationship Id="rId8" Type="http://schemas.openxmlformats.org/officeDocument/2006/relationships/hyperlink" Target="http://faculty.ucr.edu/~weixiny/material/songet14article%20csda-robust%20mixture%20regression%20by%20laplace%20distribution.pdf" TargetMode="External"/><Relationship Id="rId3" Type="http://schemas.openxmlformats.org/officeDocument/2006/relationships/hyperlink" Target="https://github.com/PBiedenkopf" TargetMode="External"/><Relationship Id="rId7" Type="http://schemas.openxmlformats.org/officeDocument/2006/relationships/hyperlink" Target="https://proceedings.neurips.cc/paper/2009/file/13fe9d84310e77f13a6d184dbf1232f3-Paper.pdf"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booktree.ng/download/probabilistic-machine-learning-an-introduction-pdf/" TargetMode="External"/><Relationship Id="rId5" Type="http://schemas.openxmlformats.org/officeDocument/2006/relationships/hyperlink" Target="https://scikit-learn.org/stable/modules/linear_model.html?fbclid=IwAR3K28GTbTwbtsMg7oFHFGgPXSZEDHs0BbEc4gipp9Co0ze63yW_RfCv7Mw" TargetMode="External"/><Relationship Id="rId4" Type="http://schemas.openxmlformats.org/officeDocument/2006/relationships/hyperlink" Target="https://github.com/AakashPaul" TargetMode="External"/><Relationship Id="rId9" Type="http://schemas.openxmlformats.org/officeDocument/2006/relationships/hyperlink" Target="http://www.cs.ait.ac.th/~mdailey/cvreadings/Fischler-RANSAC.pdf"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slideLayout" Target="../slideLayouts/slideLayout1.xml"/><Relationship Id="rId7" Type="http://schemas.openxmlformats.org/officeDocument/2006/relationships/hyperlink" Target="https://colab.research.google.com/drive/1-3xWQ27ooVvwPw1WbRgZxQ5DCDph49V-?authuser=1" TargetMode="Externa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40.png"/><Relationship Id="rId5" Type="http://schemas.openxmlformats.org/officeDocument/2006/relationships/image" Target="../media/image1.png"/><Relationship Id="rId4" Type="http://schemas.openxmlformats.org/officeDocument/2006/relationships/notesSlide" Target="../notesSlides/notesSlide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80000"/>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230B0B-1638-4128-8F27-036AB887B818}"/>
              </a:ext>
            </a:extLst>
          </p:cNvPr>
          <p:cNvSpPr/>
          <p:nvPr/>
        </p:nvSpPr>
        <p:spPr>
          <a:xfrm>
            <a:off x="4062468" y="2201717"/>
            <a:ext cx="6522025" cy="2454564"/>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4E206D8-2739-4DFF-9113-5576413BECB5}"/>
              </a:ext>
            </a:extLst>
          </p:cNvPr>
          <p:cNvGrpSpPr/>
          <p:nvPr/>
        </p:nvGrpSpPr>
        <p:grpSpPr>
          <a:xfrm>
            <a:off x="-8105825" y="0"/>
            <a:ext cx="12192000" cy="6858000"/>
            <a:chOff x="0" y="0"/>
            <a:chExt cx="10869930" cy="6858000"/>
          </a:xfrm>
        </p:grpSpPr>
        <p:sp>
          <p:nvSpPr>
            <p:cNvPr id="13" name="Rectangle 12">
              <a:extLst>
                <a:ext uri="{FF2B5EF4-FFF2-40B4-BE49-F238E27FC236}">
                  <a16:creationId xmlns:a16="http://schemas.microsoft.com/office/drawing/2014/main" id="{1B206839-947A-4CB6-BB81-367F2105146F}"/>
                </a:ext>
              </a:extLst>
            </p:cNvPr>
            <p:cNvSpPr/>
            <p:nvPr/>
          </p:nvSpPr>
          <p:spPr>
            <a:xfrm>
              <a:off x="0" y="0"/>
              <a:ext cx="10869930" cy="6858000"/>
            </a:xfrm>
            <a:prstGeom prst="rect">
              <a:avLst/>
            </a:prstGeom>
            <a:blipFill dpi="0" rotWithShape="1">
              <a:blip r:embed="rId5">
                <a:alphaModFix amt="80000"/>
              </a:blip>
              <a:srcRect/>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AB8D9BE-CF3A-4B38-A676-CB4E6959594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0A22D0AD-425F-4D29-B626-AA60E53801D2}"/>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Topic</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1AFCCF9B-2253-4F7A-8174-7E1C42B4D95A}"/>
              </a:ext>
            </a:extLst>
          </p:cNvPr>
          <p:cNvGrpSpPr/>
          <p:nvPr/>
        </p:nvGrpSpPr>
        <p:grpSpPr>
          <a:xfrm>
            <a:off x="-8778885" y="0"/>
            <a:ext cx="12192000" cy="6858000"/>
            <a:chOff x="0" y="0"/>
            <a:chExt cx="10869930" cy="6858000"/>
          </a:xfrm>
        </p:grpSpPr>
        <p:sp>
          <p:nvSpPr>
            <p:cNvPr id="17" name="Rectangle 16">
              <a:extLst>
                <a:ext uri="{FF2B5EF4-FFF2-40B4-BE49-F238E27FC236}">
                  <a16:creationId xmlns:a16="http://schemas.microsoft.com/office/drawing/2014/main" id="{F198C1C8-7B0D-4DAB-AC13-3A27975E3B20}"/>
                </a:ext>
              </a:extLst>
            </p:cNvPr>
            <p:cNvSpPr/>
            <p:nvPr/>
          </p:nvSpPr>
          <p:spPr>
            <a:xfrm>
              <a:off x="0" y="0"/>
              <a:ext cx="10869930" cy="6858000"/>
            </a:xfrm>
            <a:prstGeom prst="rect">
              <a:avLst/>
            </a:prstGeom>
            <a:blipFill dpi="0" rotWithShape="1">
              <a:blip r:embed="rId5">
                <a:alphaModFix amt="80000"/>
              </a:blip>
              <a:srcRect/>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4C94EFE-A2EE-45E5-88C0-E5A76143ACA0}"/>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1C730482-ADD8-47CC-A217-E2BFF5AE365D}"/>
                </a:ext>
              </a:extLst>
            </p:cNvPr>
            <p:cNvSpPr txBox="1"/>
            <p:nvPr/>
          </p:nvSpPr>
          <p:spPr>
            <a:xfrm rot="16200000">
              <a:off x="9417142" y="3223196"/>
              <a:ext cx="2117032"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About us</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0" name="Group 19">
            <a:extLst>
              <a:ext uri="{FF2B5EF4-FFF2-40B4-BE49-F238E27FC236}">
                <a16:creationId xmlns:a16="http://schemas.microsoft.com/office/drawing/2014/main" id="{5B35FB0E-1713-4BCD-90E1-59F0DF2F2BD9}"/>
              </a:ext>
            </a:extLst>
          </p:cNvPr>
          <p:cNvGrpSpPr/>
          <p:nvPr/>
        </p:nvGrpSpPr>
        <p:grpSpPr>
          <a:xfrm>
            <a:off x="-9449930" y="0"/>
            <a:ext cx="12192000" cy="6858000"/>
            <a:chOff x="0" y="0"/>
            <a:chExt cx="10869930" cy="6858000"/>
          </a:xfrm>
        </p:grpSpPr>
        <p:sp>
          <p:nvSpPr>
            <p:cNvPr id="21" name="Rectangle 20">
              <a:extLst>
                <a:ext uri="{FF2B5EF4-FFF2-40B4-BE49-F238E27FC236}">
                  <a16:creationId xmlns:a16="http://schemas.microsoft.com/office/drawing/2014/main" id="{A0ACF087-3CA5-49CC-B926-EF8531370FBB}"/>
                </a:ext>
              </a:extLst>
            </p:cNvPr>
            <p:cNvSpPr/>
            <p:nvPr/>
          </p:nvSpPr>
          <p:spPr>
            <a:xfrm>
              <a:off x="0" y="0"/>
              <a:ext cx="10869930" cy="6858000"/>
            </a:xfrm>
            <a:prstGeom prst="rect">
              <a:avLst/>
            </a:prstGeom>
            <a:blipFill>
              <a:blip r:embed="rId5"/>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3F46F44-FD3B-4993-BF79-F7A787E6CE0D}"/>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D20B11E0-9BC1-441B-85EF-11B559FCC25D}"/>
                </a:ext>
              </a:extLst>
            </p:cNvPr>
            <p:cNvSpPr txBox="1"/>
            <p:nvPr/>
          </p:nvSpPr>
          <p:spPr>
            <a:xfrm rot="16200000">
              <a:off x="9306555" y="3218230"/>
              <a:ext cx="2295936"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Background</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D6494C87-30A5-4C6C-9222-F37BAFEA03ED}"/>
              </a:ext>
            </a:extLst>
          </p:cNvPr>
          <p:cNvGrpSpPr/>
          <p:nvPr/>
        </p:nvGrpSpPr>
        <p:grpSpPr>
          <a:xfrm>
            <a:off x="-10148712" y="0"/>
            <a:ext cx="12192000" cy="6858000"/>
            <a:chOff x="0" y="0"/>
            <a:chExt cx="10869930" cy="6858000"/>
          </a:xfrm>
        </p:grpSpPr>
        <p:sp>
          <p:nvSpPr>
            <p:cNvPr id="25" name="Rectangle 24">
              <a:extLst>
                <a:ext uri="{FF2B5EF4-FFF2-40B4-BE49-F238E27FC236}">
                  <a16:creationId xmlns:a16="http://schemas.microsoft.com/office/drawing/2014/main" id="{938599D4-C714-4465-B43B-837575ED52A5}"/>
                </a:ext>
              </a:extLst>
            </p:cNvPr>
            <p:cNvSpPr/>
            <p:nvPr/>
          </p:nvSpPr>
          <p:spPr>
            <a:xfrm>
              <a:off x="0" y="0"/>
              <a:ext cx="10869930" cy="6858000"/>
            </a:xfrm>
            <a:prstGeom prst="rect">
              <a:avLst/>
            </a:prstGeom>
            <a:blipFill>
              <a:blip r:embed="rId5"/>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479165E-F695-4240-BE8F-1CC110155DA4}"/>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extBox 26">
              <a:extLst>
                <a:ext uri="{FF2B5EF4-FFF2-40B4-BE49-F238E27FC236}">
                  <a16:creationId xmlns:a16="http://schemas.microsoft.com/office/drawing/2014/main" id="{2D3CB6A4-E780-4147-A4FA-2210D5423D7A}"/>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Bài toán</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8" name="Group 27">
            <a:extLst>
              <a:ext uri="{FF2B5EF4-FFF2-40B4-BE49-F238E27FC236}">
                <a16:creationId xmlns:a16="http://schemas.microsoft.com/office/drawing/2014/main" id="{092C7E03-EB13-48DA-B4A8-4860A7ADD663}"/>
              </a:ext>
            </a:extLst>
          </p:cNvPr>
          <p:cNvGrpSpPr/>
          <p:nvPr/>
        </p:nvGrpSpPr>
        <p:grpSpPr>
          <a:xfrm>
            <a:off x="-10812818" y="-1"/>
            <a:ext cx="12192000" cy="6858000"/>
            <a:chOff x="0" y="0"/>
            <a:chExt cx="10869930" cy="6858000"/>
          </a:xfrm>
        </p:grpSpPr>
        <p:sp>
          <p:nvSpPr>
            <p:cNvPr id="29" name="Rectangle 28">
              <a:extLst>
                <a:ext uri="{FF2B5EF4-FFF2-40B4-BE49-F238E27FC236}">
                  <a16:creationId xmlns:a16="http://schemas.microsoft.com/office/drawing/2014/main" id="{DA52092A-CB8E-49EE-A05F-FEA87EACE778}"/>
                </a:ext>
              </a:extLst>
            </p:cNvPr>
            <p:cNvSpPr/>
            <p:nvPr/>
          </p:nvSpPr>
          <p:spPr>
            <a:xfrm>
              <a:off x="0" y="0"/>
              <a:ext cx="10869930" cy="6858000"/>
            </a:xfrm>
            <a:prstGeom prst="rect">
              <a:avLst/>
            </a:prstGeom>
            <a:blipFill>
              <a:blip r:embed="rId5"/>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8C2900C-7916-4EFA-B46F-06080942268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xtBox 30">
              <a:extLst>
                <a:ext uri="{FF2B5EF4-FFF2-40B4-BE49-F238E27FC236}">
                  <a16:creationId xmlns:a16="http://schemas.microsoft.com/office/drawing/2014/main" id="{3700F086-1EE3-4AA1-8795-8CFF68616CBB}"/>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Content</a:t>
              </a:r>
              <a:endParaRPr lang="en-US" sz="2400" b="1" i="0">
                <a:solidFill>
                  <a:srgbClr val="E4E1D8"/>
                </a:solidFill>
                <a:effectLst/>
                <a:latin typeface="Calibri" panose="020F0502020204030204" pitchFamily="34" charset="0"/>
                <a:cs typeface="Calibri" panose="020F0502020204030204" pitchFamily="34" charset="0"/>
              </a:endParaRPr>
            </a:p>
          </p:txBody>
        </p:sp>
      </p:grpSp>
      <p:sp>
        <p:nvSpPr>
          <p:cNvPr id="2" name="TextBox 1">
            <a:extLst>
              <a:ext uri="{FF2B5EF4-FFF2-40B4-BE49-F238E27FC236}">
                <a16:creationId xmlns:a16="http://schemas.microsoft.com/office/drawing/2014/main" id="{AF9784BF-875B-45D4-B694-81018FF69089}"/>
              </a:ext>
            </a:extLst>
          </p:cNvPr>
          <p:cNvSpPr txBox="1"/>
          <p:nvPr/>
        </p:nvSpPr>
        <p:spPr>
          <a:xfrm>
            <a:off x="4842405" y="2546868"/>
            <a:ext cx="5282600" cy="1754326"/>
          </a:xfrm>
          <a:prstGeom prst="rect">
            <a:avLst/>
          </a:prstGeom>
          <a:noFill/>
        </p:spPr>
        <p:txBody>
          <a:bodyPr wrap="square" rtlCol="0">
            <a:spAutoFit/>
          </a:bodyPr>
          <a:lstStyle/>
          <a:p>
            <a:r>
              <a:rPr lang="vi-VN" sz="5400">
                <a:latin typeface="Calibri" panose="020F0502020204030204" pitchFamily="34" charset="0"/>
                <a:cs typeface="Calibri" panose="020F0502020204030204" pitchFamily="34" charset="0"/>
              </a:rPr>
              <a:t>Linear và Logistic Regression</a:t>
            </a:r>
            <a:endParaRPr lang="en-US" sz="5400">
              <a:latin typeface="Calibri" panose="020F0502020204030204" pitchFamily="34" charset="0"/>
              <a:cs typeface="Calibri" panose="020F0502020204030204" pitchFamily="34" charset="0"/>
            </a:endParaRPr>
          </a:p>
        </p:txBody>
      </p:sp>
      <p:pic>
        <p:nvPicPr>
          <p:cNvPr id="7" name="y2mate.com - Soulitune  Pal">
            <a:hlinkClick r:id="" action="ppaction://media"/>
            <a:extLst>
              <a:ext uri="{FF2B5EF4-FFF2-40B4-BE49-F238E27FC236}">
                <a16:creationId xmlns:a16="http://schemas.microsoft.com/office/drawing/2014/main" id="{A3B98DEA-4FB7-4641-AE63-DD2947F2EA22}"/>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6">
            <a:extLst>
              <a:ext uri="{BEBA8EAE-BF5A-486C-A8C5-ECC9F3942E4B}">
                <a14:imgProps xmlns:a14="http://schemas.microsoft.com/office/drawing/2010/main">
                  <a14:imgLayer r:embed="rId7">
                    <a14:imgEffect>
                      <a14:backgroundRemoval t="10000" b="90000" l="10000" r="90000">
                        <a14:backgroundMark x1="28906" y1="44531" x2="32422" y2="83594"/>
                        <a14:backgroundMark x1="62500" y1="12500" x2="88672" y2="40625"/>
                        <a14:backgroundMark x1="70773" y1="88583" x2="69922" y2="92969"/>
                        <a14:backgroundMark x1="85156" y1="14453" x2="74305" y2="70382"/>
                        <a14:backgroundMark x1="38281" y1="63281" x2="26953" y2="46094"/>
                        <a14:backgroundMark x1="38281" y1="23828" x2="58594" y2="63281"/>
                        <a14:backgroundMark x1="73828" y1="81250" x2="64063" y2="82031"/>
                        <a14:backgroundMark x1="48438" y1="49219" x2="42969" y2="81641"/>
                        <a14:backgroundMark x1="42969" y1="81641" x2="44531" y2="79688"/>
                        <a14:backgroundMark x1="49219" y1="50781" x2="46875" y2="82031"/>
                        <a14:backgroundMark x1="46875" y1="82031" x2="45313" y2="80469"/>
                        <a14:backgroundMark x1="49219" y1="57422" x2="51953" y2="46094"/>
                        <a14:backgroundMark x1="85547" y1="76953" x2="73047" y2="76953"/>
                        <a14:backgroundMark x1="73828" y1="78906" x2="73047" y2="78125"/>
                        <a14:backgroundMark x1="68359" y1="73828" x2="74609" y2="78906"/>
                        <a14:backgroundMark x1="73047" y1="86328" x2="73828" y2="88672"/>
                      </a14:backgroundRemoval>
                    </a14:imgEffect>
                  </a14:imgLayer>
                </a14:imgProps>
              </a:ext>
            </a:extLst>
          </a:blip>
          <a:stretch>
            <a:fillRect/>
          </a:stretch>
        </p:blipFill>
        <p:spPr>
          <a:xfrm>
            <a:off x="9862235" y="3934024"/>
            <a:ext cx="722258" cy="722258"/>
          </a:xfrm>
          <a:prstGeom prst="rect">
            <a:avLst/>
          </a:prstGeom>
        </p:spPr>
      </p:pic>
      <p:pic>
        <p:nvPicPr>
          <p:cNvPr id="32" name="Picture 2">
            <a:extLst>
              <a:ext uri="{FF2B5EF4-FFF2-40B4-BE49-F238E27FC236}">
                <a16:creationId xmlns:a16="http://schemas.microsoft.com/office/drawing/2014/main" id="{DED31825-39B5-4B59-8FD6-65539ED051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0541" y="126499"/>
            <a:ext cx="1011320" cy="544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9184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8" repeatCount="indefinite"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EB72981-449A-4093-9C20-93AC2AABD579}"/>
                  </a:ext>
                </a:extLst>
              </p:cNvPr>
              <p:cNvSpPr txBox="1"/>
              <p:nvPr/>
            </p:nvSpPr>
            <p:spPr>
              <a:xfrm>
                <a:off x="1272990" y="1304499"/>
                <a:ext cx="10261959" cy="5185715"/>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Chúng ta có thể thay thế các hàm phân lớp để phù hợp với bản chất dữ liệu</a:t>
                </a:r>
              </a:p>
              <a:p>
                <a:pPr indent="576263">
                  <a:lnSpc>
                    <a:spcPct val="150000"/>
                  </a:lnSpc>
                </a:pPr>
                <a:r>
                  <a:rPr lang="vi-VN" sz="2400">
                    <a:latin typeface="Calibri" panose="020F0502020204030204" pitchFamily="34" charset="0"/>
                    <a:cs typeface="Calibri" panose="020F0502020204030204" pitchFamily="34" charset="0"/>
                  </a:rPr>
                  <a:t>Hồi quy đa thức:</a:t>
                </a:r>
                <a:r>
                  <a:rPr lang="vi-VN" sz="2400">
                    <a:cs typeface="Calibri" panose="020F0502020204030204" pitchFamily="34" charset="0"/>
                  </a:rPr>
                  <a:t>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𝜙</m:t>
                        </m:r>
                      </m:e>
                      <m:sub>
                        <m:r>
                          <a:rPr lang="vi-VN" sz="2400" b="0" i="1" smtClean="0">
                            <a:latin typeface="Cambria Math" panose="02040503050406030204" pitchFamily="18" charset="0"/>
                            <a:cs typeface="Calibri" panose="020F0502020204030204" pitchFamily="34" charset="0"/>
                          </a:rPr>
                          <m:t>𝑖</m:t>
                        </m:r>
                      </m:sub>
                    </m:sSub>
                    <m:d>
                      <m:dPr>
                        <m:ctrlPr>
                          <a:rPr lang="vi-VN" sz="2400" i="1">
                            <a:latin typeface="Cambria Math" panose="02040503050406030204" pitchFamily="18" charset="0"/>
                            <a:cs typeface="Calibri" panose="020F0502020204030204" pitchFamily="34" charset="0"/>
                          </a:rPr>
                        </m:ctrlPr>
                      </m:dPr>
                      <m:e>
                        <m:r>
                          <a:rPr lang="vi-VN" sz="2400" b="0" i="1">
                            <a:latin typeface="Cambria Math" panose="02040503050406030204" pitchFamily="18" charset="0"/>
                            <a:cs typeface="Calibri" panose="020F0502020204030204" pitchFamily="34" charset="0"/>
                          </a:rPr>
                          <m:t>𝑥</m:t>
                        </m:r>
                      </m:e>
                    </m:d>
                    <m:r>
                      <a:rPr lang="vi-VN" sz="2400" b="1" i="1" smtClean="0">
                        <a:latin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𝑥</m:t>
                        </m:r>
                      </m:e>
                      <m:sup>
                        <m:r>
                          <a:rPr lang="vi-VN" sz="2400" b="0" i="1" smtClean="0">
                            <a:latin typeface="Cambria Math" panose="02040503050406030204" pitchFamily="18" charset="0"/>
                            <a:cs typeface="Calibri" panose="020F0502020204030204" pitchFamily="34" charset="0"/>
                          </a:rPr>
                          <m:t>𝑖</m:t>
                        </m:r>
                      </m:sup>
                    </m:sSup>
                  </m:oMath>
                </a14:m>
                <a:endParaRPr lang="vi-VN" sz="2400">
                  <a:latin typeface="Calibri" panose="020F0502020204030204" pitchFamily="34" charset="0"/>
                  <a:cs typeface="Calibri" panose="020F0502020204030204" pitchFamily="34" charset="0"/>
                </a:endParaRPr>
              </a:p>
              <a:p>
                <a:pPr indent="576263">
                  <a:lnSpc>
                    <a:spcPct val="150000"/>
                  </a:lnSpc>
                </a:pPr>
                <a:r>
                  <a:rPr lang="vi-VN" sz="2400">
                    <a:latin typeface="Calibri" panose="020F0502020204030204" pitchFamily="34" charset="0"/>
                    <a:cs typeface="Calibri" panose="020F0502020204030204" pitchFamily="34" charset="0"/>
                  </a:rPr>
                  <a:t>Hàm phân lớp Gauss: </a:t>
                </a:r>
                <a14:m>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𝜙</m:t>
                        </m:r>
                      </m:e>
                      <m:sub>
                        <m:r>
                          <a:rPr lang="vi-VN" sz="2400" i="1">
                            <a:latin typeface="Cambria Math" panose="02040503050406030204" pitchFamily="18" charset="0"/>
                            <a:cs typeface="Calibri" panose="020F0502020204030204" pitchFamily="34" charset="0"/>
                          </a:rPr>
                          <m:t>𝑖</m:t>
                        </m:r>
                      </m:sub>
                    </m:sSub>
                    <m:d>
                      <m:dPr>
                        <m:ctrlPr>
                          <a:rPr lang="vi-VN" sz="2400" i="1">
                            <a:latin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𝑥</m:t>
                        </m:r>
                      </m:e>
                    </m:d>
                    <m:r>
                      <a:rPr lang="vi-VN" sz="2400" b="1" i="1">
                        <a:latin typeface="Cambria Math" panose="02040503050406030204" pitchFamily="18" charset="0"/>
                        <a:cs typeface="Calibri" panose="020F0502020204030204" pitchFamily="34" charset="0"/>
                      </a:rPr>
                      <m:t>=</m:t>
                    </m:r>
                    <m:r>
                      <a:rPr lang="vi-VN" sz="2400" b="1" i="1" smtClean="0">
                        <a:latin typeface="Cambria Math" panose="02040503050406030204" pitchFamily="18" charset="0"/>
                        <a:cs typeface="Calibri" panose="020F0502020204030204" pitchFamily="34" charset="0"/>
                      </a:rPr>
                      <m:t> </m:t>
                    </m:r>
                    <m:r>
                      <m:rPr>
                        <m:sty m:val="p"/>
                      </m:rPr>
                      <a:rPr lang="vi-VN" sz="2400" b="0" i="0" smtClean="0">
                        <a:latin typeface="Cambria Math" panose="02040503050406030204" pitchFamily="18" charset="0"/>
                        <a:cs typeface="Calibri" panose="020F0502020204030204" pitchFamily="34" charset="0"/>
                      </a:rPr>
                      <m:t>exp</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sSup>
                              <m:sSupPr>
                                <m:ctrlPr>
                                  <a:rPr lang="vi-VN" sz="2400" b="0" i="1" smtClean="0">
                                    <a:latin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𝑥</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𝜇</m:t>
                                    </m:r>
                                  </m:e>
                                </m:d>
                              </m:e>
                              <m:sup>
                                <m:r>
                                  <a:rPr lang="vi-VN" sz="2400" b="0" i="1" smtClean="0">
                                    <a:latin typeface="Cambria Math" panose="02040503050406030204" pitchFamily="18" charset="0"/>
                                    <a:cs typeface="Calibri" panose="020F0502020204030204" pitchFamily="34" charset="0"/>
                                  </a:rPr>
                                  <m:t>2</m:t>
                                </m:r>
                              </m:sup>
                            </m:sSup>
                          </m:num>
                          <m:den>
                            <m:r>
                              <a:rPr lang="vi-VN" sz="2400" b="0" i="1" smtClean="0">
                                <a:latin typeface="Cambria Math" panose="02040503050406030204" pitchFamily="18" charset="0"/>
                                <a:cs typeface="Calibri" panose="020F0502020204030204" pitchFamily="34" charset="0"/>
                              </a:rPr>
                              <m:t>2</m:t>
                            </m:r>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𝛿</m:t>
                                </m:r>
                              </m:e>
                              <m:sup>
                                <m:r>
                                  <a:rPr lang="vi-VN" sz="2400" b="0" i="1" smtClean="0">
                                    <a:latin typeface="Cambria Math" panose="02040503050406030204" pitchFamily="18" charset="0"/>
                                    <a:cs typeface="Calibri" panose="020F0502020204030204" pitchFamily="34" charset="0"/>
                                  </a:rPr>
                                  <m:t>2</m:t>
                                </m:r>
                              </m:sup>
                            </m:sSup>
                          </m:den>
                        </m:f>
                      </m:e>
                    </m:d>
                  </m:oMath>
                </a14:m>
                <a:endParaRPr lang="vi-VN" sz="2400">
                  <a:latin typeface="Calibri" panose="020F0502020204030204" pitchFamily="34" charset="0"/>
                  <a:cs typeface="Calibri" panose="020F0502020204030204" pitchFamily="34" charset="0"/>
                </a:endParaRPr>
              </a:p>
              <a:p>
                <a:pPr indent="576263">
                  <a:lnSpc>
                    <a:spcPct val="150000"/>
                  </a:lnSpc>
                </a:pPr>
                <a:r>
                  <a:rPr lang="vi-VN" sz="2400">
                    <a:latin typeface="Calibri" panose="020F0502020204030204" pitchFamily="34" charset="0"/>
                    <a:cs typeface="Calibri" panose="020F0502020204030204" pitchFamily="34" charset="0"/>
                  </a:rPr>
                  <a:t>Hàm phân lớp Sigmoid: </a:t>
                </a:r>
                <a14:m>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𝜙</m:t>
                        </m:r>
                      </m:e>
                      <m:sub>
                        <m:r>
                          <a:rPr lang="vi-VN" sz="2400" i="1">
                            <a:latin typeface="Cambria Math" panose="02040503050406030204" pitchFamily="18" charset="0"/>
                            <a:cs typeface="Calibri" panose="020F0502020204030204" pitchFamily="34" charset="0"/>
                          </a:rPr>
                          <m:t>𝑖</m:t>
                        </m:r>
                      </m:sub>
                    </m:sSub>
                    <m:d>
                      <m:dPr>
                        <m:ctrlPr>
                          <a:rPr lang="vi-VN" sz="2400" i="1">
                            <a:latin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𝑥</m:t>
                        </m:r>
                      </m:e>
                    </m:d>
                    <m:r>
                      <a:rPr lang="vi-VN" sz="2400" b="1" i="1">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𝜎</m:t>
                    </m:r>
                    <m:d>
                      <m:dPr>
                        <m:ctrlPr>
                          <a:rPr lang="vi-VN" sz="2400" i="1">
                            <a:latin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m:t>
                        </m:r>
                        <m:f>
                          <m:fPr>
                            <m:ctrlPr>
                              <a:rPr lang="vi-VN" sz="2400" i="1">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𝑥</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𝜇</m:t>
                            </m:r>
                          </m:num>
                          <m:den>
                            <m:r>
                              <a:rPr lang="vi-VN" sz="2400" b="0" i="1" smtClean="0">
                                <a:latin typeface="Cambria Math" panose="02040503050406030204" pitchFamily="18" charset="0"/>
                                <a:cs typeface="Calibri" panose="020F0502020204030204" pitchFamily="34" charset="0"/>
                              </a:rPr>
                              <m:t>𝛿</m:t>
                            </m:r>
                          </m:den>
                        </m:f>
                      </m:e>
                    </m:d>
                    <m:r>
                      <a:rPr lang="vi-VN" sz="2400" b="0" i="0"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Ta có thể thay bằng hàm </a:t>
                </a:r>
                <a14:m>
                  <m:oMath xmlns:m="http://schemas.openxmlformats.org/officeDocument/2006/math">
                    <m:r>
                      <m:rPr>
                        <m:sty m:val="p"/>
                      </m:rPr>
                      <a:rPr lang="vi-VN" sz="2400" b="0" i="0" smtClean="0">
                        <a:latin typeface="Cambria Math" panose="02040503050406030204" pitchFamily="18" charset="0"/>
                        <a:cs typeface="Calibri" panose="020F0502020204030204" pitchFamily="34" charset="0"/>
                      </a:rPr>
                      <m:t>tanh</m:t>
                    </m:r>
                  </m:oMath>
                </a14:m>
                <a:endParaRPr lang="vi-VN" sz="2400">
                  <a:latin typeface="Calibri" panose="020F0502020204030204" pitchFamily="34" charset="0"/>
                  <a:cs typeface="Calibri" panose="020F0502020204030204" pitchFamily="34" charset="0"/>
                </a:endParaRPr>
              </a:p>
              <a:p>
                <a:pPr indent="576263">
                  <a:lnSpc>
                    <a:spcPct val="150000"/>
                  </a:lnSpc>
                </a:pPr>
                <a:r>
                  <a:rPr lang="vi-VN" sz="2400">
                    <a:latin typeface="Calibri" panose="020F0502020204030204" pitchFamily="34" charset="0"/>
                    <a:cs typeface="Calibri" panose="020F0502020204030204" pitchFamily="34" charset="0"/>
                  </a:rPr>
                  <a:t>Hàm phân lớp hình sin:</a:t>
                </a:r>
                <a:r>
                  <a:rPr lang="vi-VN" sz="2400">
                    <a:cs typeface="Calibri" panose="020F0502020204030204" pitchFamily="34" charset="0"/>
                  </a:rPr>
                  <a:t> </a:t>
                </a:r>
                <a14:m>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𝜙</m:t>
                        </m:r>
                      </m:e>
                      <m:sub>
                        <m:r>
                          <a:rPr lang="vi-VN" sz="2400" i="1">
                            <a:latin typeface="Cambria Math" panose="02040503050406030204" pitchFamily="18" charset="0"/>
                            <a:cs typeface="Calibri" panose="020F0502020204030204" pitchFamily="34" charset="0"/>
                          </a:rPr>
                          <m:t>𝑖</m:t>
                        </m:r>
                      </m:sub>
                    </m:sSub>
                    <m:d>
                      <m:dPr>
                        <m:ctrlPr>
                          <a:rPr lang="vi-VN" sz="2400" i="1">
                            <a:latin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𝑥</m:t>
                        </m:r>
                      </m:e>
                    </m:d>
                    <m:r>
                      <a:rPr lang="vi-VN" sz="2400" b="1" i="1">
                        <a:latin typeface="Cambria Math" panose="02040503050406030204" pitchFamily="18" charset="0"/>
                        <a:cs typeface="Calibri" panose="020F0502020204030204" pitchFamily="34" charset="0"/>
                      </a:rPr>
                      <m:t>=</m:t>
                    </m:r>
                    <m:f>
                      <m:fPr>
                        <m:type m:val="skw"/>
                        <m:ctrlPr>
                          <a:rPr lang="vi-VN" sz="240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cs typeface="Calibri" panose="020F0502020204030204" pitchFamily="34" charset="0"/>
                          </a:rPr>
                          <m:t>2</m:t>
                        </m:r>
                      </m:den>
                    </m:f>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sin</m:t>
                        </m:r>
                      </m:fName>
                      <m:e>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𝑎𝑥</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𝑏</m:t>
                            </m:r>
                          </m:e>
                        </m:d>
                        <m:r>
                          <a:rPr lang="vi-VN" sz="2400" b="0" i="1" smtClean="0">
                            <a:latin typeface="Cambria Math" panose="02040503050406030204" pitchFamily="18" charset="0"/>
                            <a:cs typeface="Calibri" panose="020F0502020204030204" pitchFamily="34" charset="0"/>
                          </a:rPr>
                          <m:t>+1</m:t>
                        </m:r>
                      </m:e>
                    </m:func>
                  </m:oMath>
                </a14:m>
                <a:endParaRPr lang="vi-VN" sz="2400" i="1">
                  <a:latin typeface="Calibri" panose="020F0502020204030204" pitchFamily="34" charset="0"/>
                  <a:cs typeface="Calibri" panose="020F0502020204030204" pitchFamily="34" charset="0"/>
                </a:endParaRPr>
              </a:p>
              <a:p>
                <a:pPr indent="576263">
                  <a:lnSpc>
                    <a:spcPct val="150000"/>
                  </a:lnSpc>
                </a:pPr>
                <a:r>
                  <a:rPr lang="vi-VN" sz="2400">
                    <a:latin typeface="Calibri" panose="020F0502020204030204" pitchFamily="34" charset="0"/>
                    <a:cs typeface="Calibri" panose="020F0502020204030204" pitchFamily="34" charset="0"/>
                  </a:rPr>
                  <a:t>Biến đổi mũ</a:t>
                </a:r>
              </a:p>
              <a:p>
                <a:pPr indent="511175">
                  <a:lnSpc>
                    <a:spcPct val="150000"/>
                  </a:lnSpc>
                </a:pPr>
                <a:r>
                  <a:rPr lang="vi-VN" sz="2400">
                    <a:latin typeface="Calibri" panose="020F0502020204030204" pitchFamily="34" charset="0"/>
                    <a:cs typeface="Calibri" panose="020F0502020204030204" pitchFamily="34" charset="0"/>
                  </a:rPr>
                  <a:t>...</a:t>
                </a: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4" name="TextBox 3">
                <a:extLst>
                  <a:ext uri="{FF2B5EF4-FFF2-40B4-BE49-F238E27FC236}">
                    <a16:creationId xmlns:a16="http://schemas.microsoft.com/office/drawing/2014/main" id="{4EB72981-449A-4093-9C20-93AC2AABD579}"/>
                  </a:ext>
                </a:extLst>
              </p:cNvPr>
              <p:cNvSpPr txBox="1">
                <a:spLocks noRot="1" noChangeAspect="1" noMove="1" noResize="1" noEditPoints="1" noAdjustHandles="1" noChangeArrowheads="1" noChangeShapeType="1" noTextEdit="1"/>
              </p:cNvSpPr>
              <p:nvPr/>
            </p:nvSpPr>
            <p:spPr>
              <a:xfrm>
                <a:off x="1272990" y="1304499"/>
                <a:ext cx="10261959" cy="5185715"/>
              </a:xfrm>
              <a:prstGeom prst="rect">
                <a:avLst/>
              </a:prstGeom>
              <a:blipFill>
                <a:blip r:embed="rId4"/>
                <a:stretch>
                  <a:fillRect l="-951"/>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843F119-F2BC-4CDA-BE0F-287DB42BAECF}"/>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Các hàm phân lớp thường dùng được sử dụng </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5DBDB484-A911-4E86-958D-6C4948EA3F3B}"/>
              </a:ext>
            </a:extLst>
          </p:cNvPr>
          <p:cNvCxnSpPr>
            <a:cxnSpLocks/>
          </p:cNvCxnSpPr>
          <p:nvPr/>
        </p:nvCxnSpPr>
        <p:spPr>
          <a:xfrm flipV="1">
            <a:off x="713920" y="1218171"/>
            <a:ext cx="8636909"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7" name="等腰三角形 43">
            <a:extLst>
              <a:ext uri="{FF2B5EF4-FFF2-40B4-BE49-F238E27FC236}">
                <a16:creationId xmlns:a16="http://schemas.microsoft.com/office/drawing/2014/main" id="{D0E1CA3D-3B45-4F4A-BCD9-3D3493F554AD}"/>
              </a:ext>
            </a:extLst>
          </p:cNvPr>
          <p:cNvSpPr/>
          <p:nvPr/>
        </p:nvSpPr>
        <p:spPr>
          <a:xfrm rot="19727636">
            <a:off x="1319062" y="2103109"/>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8" name="等腰三角形 43">
            <a:extLst>
              <a:ext uri="{FF2B5EF4-FFF2-40B4-BE49-F238E27FC236}">
                <a16:creationId xmlns:a16="http://schemas.microsoft.com/office/drawing/2014/main" id="{DFB6463E-5B1C-495E-9F40-C5D8DB76C9E4}"/>
              </a:ext>
            </a:extLst>
          </p:cNvPr>
          <p:cNvSpPr/>
          <p:nvPr/>
        </p:nvSpPr>
        <p:spPr>
          <a:xfrm rot="19727636">
            <a:off x="1319062" y="2913488"/>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9" name="等腰三角形 43">
            <a:extLst>
              <a:ext uri="{FF2B5EF4-FFF2-40B4-BE49-F238E27FC236}">
                <a16:creationId xmlns:a16="http://schemas.microsoft.com/office/drawing/2014/main" id="{FF1841EA-3F27-49A8-A43F-993EC4FBFBCA}"/>
              </a:ext>
            </a:extLst>
          </p:cNvPr>
          <p:cNvSpPr/>
          <p:nvPr/>
        </p:nvSpPr>
        <p:spPr>
          <a:xfrm rot="19727636">
            <a:off x="1311270" y="3742766"/>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1" name="等腰三角形 43">
            <a:extLst>
              <a:ext uri="{FF2B5EF4-FFF2-40B4-BE49-F238E27FC236}">
                <a16:creationId xmlns:a16="http://schemas.microsoft.com/office/drawing/2014/main" id="{3A71B3FD-7DD4-45F7-8609-2B6ECB07FECD}"/>
              </a:ext>
            </a:extLst>
          </p:cNvPr>
          <p:cNvSpPr/>
          <p:nvPr/>
        </p:nvSpPr>
        <p:spPr>
          <a:xfrm rot="19727636">
            <a:off x="1311270" y="4440884"/>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2" name="等腰三角形 43">
            <a:extLst>
              <a:ext uri="{FF2B5EF4-FFF2-40B4-BE49-F238E27FC236}">
                <a16:creationId xmlns:a16="http://schemas.microsoft.com/office/drawing/2014/main" id="{AB44A78A-6A0E-433E-81F6-FE01D98E583D}"/>
              </a:ext>
            </a:extLst>
          </p:cNvPr>
          <p:cNvSpPr/>
          <p:nvPr/>
        </p:nvSpPr>
        <p:spPr>
          <a:xfrm rot="19727636">
            <a:off x="1311270" y="4984179"/>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6" name="Rectangle 15">
            <a:extLst>
              <a:ext uri="{FF2B5EF4-FFF2-40B4-BE49-F238E27FC236}">
                <a16:creationId xmlns:a16="http://schemas.microsoft.com/office/drawing/2014/main" id="{451E7568-6C98-43F9-A73D-D72B972B14A9}"/>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Slide Number Placeholder 4">
            <a:extLst>
              <a:ext uri="{FF2B5EF4-FFF2-40B4-BE49-F238E27FC236}">
                <a16:creationId xmlns:a16="http://schemas.microsoft.com/office/drawing/2014/main" id="{985F385A-97B3-4A91-8985-676A62892F1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10</a:t>
            </a:fld>
            <a:endParaRPr lang="en-US" sz="1400">
              <a:solidFill>
                <a:schemeClr val="bg1"/>
              </a:solidFill>
            </a:endParaRPr>
          </a:p>
        </p:txBody>
      </p:sp>
      <p:sp>
        <p:nvSpPr>
          <p:cNvPr id="13" name="等腰三角形 43">
            <a:extLst>
              <a:ext uri="{FF2B5EF4-FFF2-40B4-BE49-F238E27FC236}">
                <a16:creationId xmlns:a16="http://schemas.microsoft.com/office/drawing/2014/main" id="{600B68A8-5C4C-485C-AC1B-2BEEF1CC4F9B}"/>
              </a:ext>
            </a:extLst>
          </p:cNvPr>
          <p:cNvSpPr/>
          <p:nvPr/>
        </p:nvSpPr>
        <p:spPr>
          <a:xfrm rot="19727636">
            <a:off x="1311269" y="5527473"/>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Tree>
    <p:extLst>
      <p:ext uri="{BB962C8B-B14F-4D97-AF65-F5344CB8AC3E}">
        <p14:creationId xmlns:p14="http://schemas.microsoft.com/office/powerpoint/2010/main" val="125909080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Effect transition="in" filter="wipe(left)">
                                      <p:cBhvr>
                                        <p:cTn id="29" dur="500"/>
                                        <p:tgtEl>
                                          <p:spTgt spid="4">
                                            <p:txEl>
                                              <p:pRg st="1" end="1"/>
                                            </p:txEl>
                                          </p:spTgt>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wipe(left)">
                                      <p:cBhvr>
                                        <p:cTn id="37" dur="500"/>
                                        <p:tgtEl>
                                          <p:spTgt spid="4">
                                            <p:txEl>
                                              <p:pRg st="2" end="2"/>
                                            </p:txEl>
                                          </p:spTgt>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animEffect transition="in" filter="wipe(left)">
                                      <p:cBhvr>
                                        <p:cTn id="45" dur="500"/>
                                        <p:tgtEl>
                                          <p:spTgt spid="4">
                                            <p:txEl>
                                              <p:pRg st="3" end="3"/>
                                            </p:txEl>
                                          </p:spTgt>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par>
                          <p:cTn id="50" fill="hold">
                            <p:stCondLst>
                              <p:cond delay="3500"/>
                            </p:stCondLst>
                            <p:childTnLst>
                              <p:par>
                                <p:cTn id="51" presetID="22" presetClass="entr" presetSubtype="8" fill="hold" nodeType="afterEffect">
                                  <p:stCondLst>
                                    <p:cond delay="0"/>
                                  </p:stCondLst>
                                  <p:childTnLst>
                                    <p:set>
                                      <p:cBhvr>
                                        <p:cTn id="52" dur="1" fill="hold">
                                          <p:stCondLst>
                                            <p:cond delay="0"/>
                                          </p:stCondLst>
                                        </p:cTn>
                                        <p:tgtEl>
                                          <p:spTgt spid="4">
                                            <p:txEl>
                                              <p:pRg st="4" end="4"/>
                                            </p:txEl>
                                          </p:spTgt>
                                        </p:tgtEl>
                                        <p:attrNameLst>
                                          <p:attrName>style.visibility</p:attrName>
                                        </p:attrNameLst>
                                      </p:cBhvr>
                                      <p:to>
                                        <p:strVal val="visible"/>
                                      </p:to>
                                    </p:set>
                                    <p:animEffect transition="in" filter="wipe(left)">
                                      <p:cBhvr>
                                        <p:cTn id="53" dur="500"/>
                                        <p:tgtEl>
                                          <p:spTgt spid="4">
                                            <p:txEl>
                                              <p:pRg st="4" end="4"/>
                                            </p:txEl>
                                          </p:spTgt>
                                        </p:tgtEl>
                                      </p:cBhvr>
                                    </p:animEffect>
                                  </p:childTnLst>
                                </p:cTn>
                              </p:par>
                            </p:childTnLst>
                          </p:cTn>
                        </p:par>
                        <p:par>
                          <p:cTn id="54" fill="hold">
                            <p:stCondLst>
                              <p:cond delay="4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par>
                          <p:cTn id="58" fill="hold">
                            <p:stCondLst>
                              <p:cond delay="4500"/>
                            </p:stCondLst>
                            <p:childTnLst>
                              <p:par>
                                <p:cTn id="59" presetID="22" presetClass="entr" presetSubtype="8" fill="hold" nodeType="afterEffect">
                                  <p:stCondLst>
                                    <p:cond delay="0"/>
                                  </p:stCondLst>
                                  <p:childTnLst>
                                    <p:set>
                                      <p:cBhvr>
                                        <p:cTn id="60" dur="1" fill="hold">
                                          <p:stCondLst>
                                            <p:cond delay="0"/>
                                          </p:stCondLst>
                                        </p:cTn>
                                        <p:tgtEl>
                                          <p:spTgt spid="4">
                                            <p:txEl>
                                              <p:pRg st="5" end="5"/>
                                            </p:txEl>
                                          </p:spTgt>
                                        </p:tgtEl>
                                        <p:attrNameLst>
                                          <p:attrName>style.visibility</p:attrName>
                                        </p:attrNameLst>
                                      </p:cBhvr>
                                      <p:to>
                                        <p:strVal val="visible"/>
                                      </p:to>
                                    </p:set>
                                    <p:animEffect transition="in" filter="wipe(left)">
                                      <p:cBhvr>
                                        <p:cTn id="61" dur="500"/>
                                        <p:tgtEl>
                                          <p:spTgt spid="4">
                                            <p:txEl>
                                              <p:pRg st="5" end="5"/>
                                            </p:txEl>
                                          </p:spTgt>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5500"/>
                            </p:stCondLst>
                            <p:childTnLst>
                              <p:par>
                                <p:cTn id="67" presetID="10" presetClass="entr" presetSubtype="0" fill="hold" nodeType="afterEffect">
                                  <p:stCondLst>
                                    <p:cond delay="0"/>
                                  </p:stCondLst>
                                  <p:childTnLst>
                                    <p:set>
                                      <p:cBhvr>
                                        <p:cTn id="68" dur="1" fill="hold">
                                          <p:stCondLst>
                                            <p:cond delay="0"/>
                                          </p:stCondLst>
                                        </p:cTn>
                                        <p:tgtEl>
                                          <p:spTgt spid="4">
                                            <p:txEl>
                                              <p:pRg st="6" end="6"/>
                                            </p:txEl>
                                          </p:spTgt>
                                        </p:tgtEl>
                                        <p:attrNameLst>
                                          <p:attrName>style.visibility</p:attrName>
                                        </p:attrNameLst>
                                      </p:cBhvr>
                                      <p:to>
                                        <p:strVal val="visible"/>
                                      </p:to>
                                    </p:set>
                                    <p:animEffect transition="in" filter="fade">
                                      <p:cBhvr>
                                        <p:cTn id="6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8" grpId="0" animBg="1"/>
      <p:bldP spid="9" grpId="0" animBg="1"/>
      <p:bldP spid="11" grpId="0" animBg="1"/>
      <p:bldP spid="12"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43F119-F2BC-4CDA-BE0F-287DB42BAECF}"/>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Các hàm phân lớp thường dùng được sử dụng </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5DBDB484-A911-4E86-958D-6C4948EA3F3B}"/>
              </a:ext>
            </a:extLst>
          </p:cNvPr>
          <p:cNvCxnSpPr>
            <a:cxnSpLocks/>
          </p:cNvCxnSpPr>
          <p:nvPr/>
        </p:nvCxnSpPr>
        <p:spPr>
          <a:xfrm flipV="1">
            <a:off x="713920" y="1218171"/>
            <a:ext cx="8636909"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51E7568-6C98-43F9-A73D-D72B972B14A9}"/>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Slide Number Placeholder 4">
            <a:extLst>
              <a:ext uri="{FF2B5EF4-FFF2-40B4-BE49-F238E27FC236}">
                <a16:creationId xmlns:a16="http://schemas.microsoft.com/office/drawing/2014/main" id="{985F385A-97B3-4A91-8985-676A62892F1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11</a:t>
            </a:fld>
            <a:endParaRPr lang="en-US" sz="1400">
              <a:solidFill>
                <a:schemeClr val="bg1"/>
              </a:solidFill>
            </a:endParaRPr>
          </a:p>
        </p:txBody>
      </p:sp>
      <p:pic>
        <p:nvPicPr>
          <p:cNvPr id="1026" name="Picture 2" descr="Không có mô tả.">
            <a:extLst>
              <a:ext uri="{FF2B5EF4-FFF2-40B4-BE49-F238E27FC236}">
                <a16:creationId xmlns:a16="http://schemas.microsoft.com/office/drawing/2014/main" id="{1C8A65C5-F6E0-43CF-9832-44F88C274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919" y="1439349"/>
            <a:ext cx="10886056" cy="40856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7FA5B45-9D8F-47F3-90F6-9CD3581C870B}"/>
              </a:ext>
            </a:extLst>
          </p:cNvPr>
          <p:cNvSpPr txBox="1"/>
          <p:nvPr/>
        </p:nvSpPr>
        <p:spPr>
          <a:xfrm>
            <a:off x="2011888" y="5525002"/>
            <a:ext cx="8168221" cy="1143070"/>
          </a:xfrm>
          <a:prstGeom prst="rect">
            <a:avLst/>
          </a:prstGeom>
          <a:noFill/>
        </p:spPr>
        <p:txBody>
          <a:bodyPr wrap="square" lIns="91440" tIns="45720" rIns="91440" bIns="45720" anchor="t">
            <a:spAutoFit/>
          </a:bodyPr>
          <a:lstStyle/>
          <a:p>
            <a:pPr>
              <a:lnSpc>
                <a:spcPct val="150000"/>
              </a:lnSpc>
            </a:pPr>
            <a:r>
              <a:rPr lang="vi-VN" sz="2400" err="1">
                <a:latin typeface="Calibri"/>
                <a:cs typeface="Calibri"/>
              </a:rPr>
              <a:t>Ngoài</a:t>
            </a:r>
            <a:r>
              <a:rPr lang="vi-VN" sz="2400">
                <a:latin typeface="Calibri"/>
                <a:cs typeface="Calibri"/>
              </a:rPr>
              <a:t> ra </a:t>
            </a:r>
            <a:r>
              <a:rPr lang="vi-VN" sz="2400" err="1">
                <a:latin typeface="Calibri"/>
                <a:cs typeface="Calibri"/>
              </a:rPr>
              <a:t>để</a:t>
            </a:r>
            <a:r>
              <a:rPr lang="vi-VN" sz="2400">
                <a:latin typeface="Calibri"/>
                <a:cs typeface="Calibri"/>
              </a:rPr>
              <a:t> </a:t>
            </a:r>
            <a:r>
              <a:rPr lang="vi-VN" sz="2400" err="1">
                <a:latin typeface="Calibri"/>
                <a:cs typeface="Calibri"/>
              </a:rPr>
              <a:t>biểu</a:t>
            </a:r>
            <a:r>
              <a:rPr lang="vi-VN" sz="2400">
                <a:latin typeface="Calibri"/>
                <a:cs typeface="Calibri"/>
              </a:rPr>
              <a:t> </a:t>
            </a:r>
            <a:r>
              <a:rPr lang="vi-VN" sz="2400" err="1">
                <a:latin typeface="Calibri"/>
                <a:cs typeface="Calibri"/>
              </a:rPr>
              <a:t>thị</a:t>
            </a:r>
            <a:r>
              <a:rPr lang="vi-VN" sz="2400">
                <a:latin typeface="Calibri"/>
                <a:cs typeface="Calibri"/>
              </a:rPr>
              <a:t> quan </a:t>
            </a:r>
            <a:r>
              <a:rPr lang="vi-VN" sz="2400" err="1">
                <a:latin typeface="Calibri"/>
                <a:cs typeface="Calibri"/>
              </a:rPr>
              <a:t>hệ</a:t>
            </a:r>
            <a:r>
              <a:rPr lang="vi-VN" sz="2400">
                <a:latin typeface="Calibri"/>
                <a:cs typeface="Calibri"/>
              </a:rPr>
              <a:t> </a:t>
            </a:r>
            <a:r>
              <a:rPr lang="vi-VN" sz="2400" err="1">
                <a:latin typeface="Calibri"/>
                <a:cs typeface="Calibri"/>
              </a:rPr>
              <a:t>giữa</a:t>
            </a:r>
            <a:r>
              <a:rPr lang="vi-VN" sz="2400">
                <a:latin typeface="Calibri"/>
                <a:cs typeface="Calibri"/>
              </a:rPr>
              <a:t> các </a:t>
            </a:r>
            <a:r>
              <a:rPr lang="vi-VN" sz="2400" err="1">
                <a:latin typeface="Calibri"/>
                <a:cs typeface="Calibri"/>
              </a:rPr>
              <a:t>chiều</a:t>
            </a:r>
            <a:r>
              <a:rPr lang="vi-VN" sz="2400">
                <a:latin typeface="Calibri"/>
                <a:cs typeface="Calibri"/>
              </a:rPr>
              <a:t> </a:t>
            </a:r>
            <a:r>
              <a:rPr lang="vi-VN" sz="2400" err="1">
                <a:latin typeface="Calibri"/>
                <a:cs typeface="Calibri"/>
              </a:rPr>
              <a:t>dữ</a:t>
            </a:r>
            <a:r>
              <a:rPr lang="vi-VN" sz="2400">
                <a:latin typeface="Calibri"/>
                <a:cs typeface="Calibri"/>
              </a:rPr>
              <a:t> </a:t>
            </a:r>
            <a:r>
              <a:rPr lang="vi-VN" sz="2400" err="1">
                <a:latin typeface="Calibri"/>
                <a:cs typeface="Calibri"/>
              </a:rPr>
              <a:t>liệu</a:t>
            </a:r>
            <a:r>
              <a:rPr lang="vi-VN" sz="2400">
                <a:latin typeface="Calibri"/>
                <a:cs typeface="Calibri"/>
              </a:rPr>
              <a:t>, </a:t>
            </a:r>
            <a:r>
              <a:rPr lang="vi-VN" sz="2400" err="1">
                <a:latin typeface="Calibri"/>
                <a:cs typeface="Calibri"/>
              </a:rPr>
              <a:t>người</a:t>
            </a:r>
            <a:r>
              <a:rPr lang="vi-VN" sz="2400">
                <a:latin typeface="Calibri"/>
                <a:cs typeface="Calibri"/>
              </a:rPr>
              <a:t> ta </a:t>
            </a:r>
            <a:r>
              <a:rPr lang="vi-VN" sz="2400" err="1">
                <a:latin typeface="Calibri"/>
                <a:cs typeface="Calibri"/>
              </a:rPr>
              <a:t>còn</a:t>
            </a:r>
            <a:r>
              <a:rPr lang="vi-VN" sz="2400">
                <a:latin typeface="Calibri"/>
                <a:cs typeface="Calibri"/>
              </a:rPr>
              <a:t> </a:t>
            </a:r>
            <a:r>
              <a:rPr lang="vi-VN" sz="2400" err="1">
                <a:latin typeface="Calibri"/>
                <a:cs typeface="Calibri"/>
              </a:rPr>
              <a:t>sử</a:t>
            </a:r>
            <a:r>
              <a:rPr lang="vi-VN" sz="2400">
                <a:latin typeface="Calibri"/>
                <a:cs typeface="Calibri"/>
              </a:rPr>
              <a:t> </a:t>
            </a:r>
            <a:r>
              <a:rPr lang="vi-VN" sz="2400" err="1">
                <a:latin typeface="Calibri"/>
                <a:cs typeface="Calibri"/>
              </a:rPr>
              <a:t>dụng</a:t>
            </a:r>
            <a:r>
              <a:rPr lang="vi-VN" sz="2400">
                <a:latin typeface="Calibri"/>
                <a:cs typeface="Calibri"/>
              </a:rPr>
              <a:t> </a:t>
            </a:r>
            <a:r>
              <a:rPr lang="vi-VN" sz="2400" err="1">
                <a:latin typeface="Calibri"/>
                <a:cs typeface="Calibri"/>
              </a:rPr>
              <a:t>đặc</a:t>
            </a:r>
            <a:r>
              <a:rPr lang="vi-VN" sz="2400">
                <a:latin typeface="Calibri"/>
                <a:cs typeface="Calibri"/>
              </a:rPr>
              <a:t> trưng </a:t>
            </a:r>
            <a:r>
              <a:rPr lang="vi-VN" sz="2400" err="1">
                <a:latin typeface="Calibri"/>
                <a:cs typeface="Calibri"/>
              </a:rPr>
              <a:t>chéo</a:t>
            </a:r>
            <a:endParaRPr lang="vi-VN" sz="2400">
              <a:latin typeface="Calibri"/>
              <a:cs typeface="Calibri"/>
            </a:endParaRPr>
          </a:p>
        </p:txBody>
      </p:sp>
    </p:spTree>
    <p:extLst>
      <p:ext uri="{BB962C8B-B14F-4D97-AF65-F5344CB8AC3E}">
        <p14:creationId xmlns:p14="http://schemas.microsoft.com/office/powerpoint/2010/main" val="163393851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DCAA7E-FA75-44A1-B2FE-DD751DFE2B56}"/>
              </a:ext>
            </a:extLst>
          </p:cNvPr>
          <p:cNvSpPr/>
          <p:nvPr/>
        </p:nvSpPr>
        <p:spPr>
          <a:xfrm>
            <a:off x="1233355" y="2764971"/>
            <a:ext cx="9638394" cy="1698171"/>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43F119-F2BC-4CDA-BE0F-287DB42BAECF}"/>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Hướng tiếp cận MLE/LS trong xây dựng loss fucntion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5DBDB484-A911-4E86-958D-6C4948EA3F3B}"/>
              </a:ext>
            </a:extLst>
          </p:cNvPr>
          <p:cNvCxnSpPr>
            <a:cxnSpLocks/>
          </p:cNvCxnSpPr>
          <p:nvPr/>
        </p:nvCxnSpPr>
        <p:spPr>
          <a:xfrm flipV="1">
            <a:off x="713920" y="1218172"/>
            <a:ext cx="9638394"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4995BE1-9D46-4758-ACFA-BF1A4134EEC2}"/>
                  </a:ext>
                </a:extLst>
              </p:cNvPr>
              <p:cNvSpPr txBox="1"/>
              <p:nvPr/>
            </p:nvSpPr>
            <p:spPr>
              <a:xfrm>
                <a:off x="1233355" y="1218172"/>
                <a:ext cx="10261959" cy="5920147"/>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Chúng ta giả sử giá trị mục tiêu (nhãn) </a:t>
                </a:r>
                <a14:m>
                  <m:oMath xmlns:m="http://schemas.openxmlformats.org/officeDocument/2006/math">
                    <m:r>
                      <a:rPr lang="vi-VN" sz="2400" b="0" i="1" smtClean="0">
                        <a:latin typeface="Cambria Math" panose="02040503050406030204" pitchFamily="18" charset="0"/>
                        <a:cs typeface="Calibri" panose="020F0502020204030204" pitchFamily="34" charset="0"/>
                      </a:rPr>
                      <m:t>𝑡</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𝑦</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𝜖</m:t>
                    </m:r>
                  </m:oMath>
                </a14:m>
                <a:r>
                  <a:rPr lang="vi-VN" sz="2400">
                    <a:latin typeface="Calibri" panose="020F0502020204030204" pitchFamily="34" charset="0"/>
                    <a:cs typeface="Calibri" panose="020F0502020204030204" pitchFamily="34" charset="0"/>
                  </a:rPr>
                  <a:t> với </a:t>
                </a:r>
                <a14:m>
                  <m:oMath xmlns:m="http://schemas.openxmlformats.org/officeDocument/2006/math">
                    <m:r>
                      <a:rPr lang="vi-VN" sz="2400" b="0" i="1" smtClean="0">
                        <a:latin typeface="Cambria Math" panose="02040503050406030204" pitchFamily="18" charset="0"/>
                        <a:cs typeface="Calibri" panose="020F0502020204030204" pitchFamily="34" charset="0"/>
                      </a:rPr>
                      <m:t>𝜖</m:t>
                    </m:r>
                  </m:oMath>
                </a14:m>
                <a:r>
                  <a:rPr lang="vi-VN" sz="2400">
                    <a:latin typeface="Calibri" panose="020F0502020204030204" pitchFamily="34" charset="0"/>
                    <a:cs typeface="Calibri" panose="020F0502020204030204" pitchFamily="34" charset="0"/>
                  </a:rPr>
                  <a:t> là một phân phối chuẩn kỳ vọng 0 và độ chuẩn xác là số thực </a:t>
                </a:r>
                <a14:m>
                  <m:oMath xmlns:m="http://schemas.openxmlformats.org/officeDocument/2006/math">
                    <m:r>
                      <a:rPr lang="vi-VN" sz="2400" b="0" i="1" smtClean="0">
                        <a:latin typeface="Cambria Math" panose="02040503050406030204" pitchFamily="18" charset="0"/>
                        <a:cs typeface="Calibri" panose="020F0502020204030204" pitchFamily="34" charset="0"/>
                      </a:rPr>
                      <m:t>𝛽</m:t>
                    </m:r>
                  </m:oMath>
                </a14:m>
                <a:r>
                  <a:rPr lang="vi-VN" sz="2400">
                    <a:latin typeface="Calibri" panose="020F0502020204030204" pitchFamily="34" charset="0"/>
                    <a:cs typeface="Calibri" panose="020F0502020204030204" pitchFamily="34" charset="0"/>
                  </a:rPr>
                  <a:t>. </a:t>
                </a:r>
              </a:p>
              <a:p>
                <a:pPr>
                  <a:lnSpc>
                    <a:spcPct val="150000"/>
                  </a:lnSpc>
                </a:pPr>
                <a:endParaRPr lang="vi-VN" sz="2400">
                  <a:latin typeface="Calibri" panose="020F0502020204030204" pitchFamily="34" charset="0"/>
                  <a:cs typeface="Calibri" panose="020F0502020204030204" pitchFamily="34" charset="0"/>
                </a:endParaRPr>
              </a:p>
              <a:p>
                <a:pPr indent="631825">
                  <a:lnSpc>
                    <a:spcPct val="150000"/>
                  </a:lnSpc>
                </a:pPr>
                <a:r>
                  <a:rPr lang="vi-VN" sz="2400">
                    <a:latin typeface="Calibri" panose="020F0502020204030204" pitchFamily="34" charset="0"/>
                    <a:cs typeface="Calibri" panose="020F0502020204030204" pitchFamily="34" charset="0"/>
                  </a:rPr>
                  <a:t>Ta có hàm khả năng: </a:t>
                </a: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𝑡</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𝛽</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𝒩</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e>
                        <m:e>
                          <m:r>
                            <a:rPr lang="vi-VN" sz="2400" i="1">
                              <a:latin typeface="Cambria Math" panose="02040503050406030204" pitchFamily="18" charset="0"/>
                              <a:cs typeface="Calibri" panose="020F0502020204030204" pitchFamily="34" charset="0"/>
                            </a:rPr>
                            <m:t>𝑦</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r>
                                <a:rPr lang="vi-VN" sz="2400" i="1">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𝐰</m:t>
                              </m:r>
                              <m: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𝜙</m:t>
                              </m:r>
                            </m:e>
                          </m:d>
                          <m:r>
                            <a:rPr lang="vi-VN" sz="2400" b="0" i="1" smtClean="0">
                              <a:latin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𝛽</m:t>
                              </m:r>
                            </m:e>
                            <m:sup>
                              <m:r>
                                <a:rPr lang="vi-VN" sz="2400" b="0" i="1" smtClean="0">
                                  <a:latin typeface="Cambria Math" panose="02040503050406030204" pitchFamily="18" charset="0"/>
                                  <a:cs typeface="Calibri" panose="020F0502020204030204" pitchFamily="34" charset="0"/>
                                </a:rPr>
                                <m:t>−1</m:t>
                              </m:r>
                            </m:sup>
                          </m:sSup>
                        </m:e>
                      </m:d>
                    </m:oMath>
                  </m:oMathPara>
                </a14:m>
                <a:endParaRPr lang="vi-VN" sz="2400">
                  <a:latin typeface="Calibri" panose="020F0502020204030204" pitchFamily="34" charset="0"/>
                  <a:cs typeface="Calibri" panose="020F0502020204030204" pitchFamily="34" charset="0"/>
                </a:endParaRPr>
              </a:p>
              <a:p>
                <a:pPr>
                  <a:lnSpc>
                    <a:spcPct val="150000"/>
                  </a:lnSpc>
                </a:pPr>
                <a:endParaRPr lang="vi-VN" sz="2400" i="1">
                  <a:latin typeface="Cambria Math" panose="02040503050406030204" pitchFamily="18" charset="0"/>
                  <a:ea typeface="Cambria Math" panose="02040503050406030204" pitchFamily="18" charset="0"/>
                  <a:cs typeface="Calibri" panose="020F050202020403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𝔼</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nary>
                        <m:naryPr>
                          <m:limLoc m:val="undOvr"/>
                          <m:subHide m:val="on"/>
                          <m:supHide m:val="on"/>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sup/>
                        <m:e>
                          <m:r>
                            <a:rPr lang="vi-VN" sz="2400" i="1">
                              <a:latin typeface="Cambria Math" panose="02040503050406030204" pitchFamily="18" charset="0"/>
                              <a:ea typeface="Cambria Math" panose="02040503050406030204" pitchFamily="18" charset="0"/>
                              <a:cs typeface="Calibri" panose="020F0502020204030204" pitchFamily="34" charset="0"/>
                            </a:rPr>
                            <m:t>𝑡𝑝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𝑡</m:t>
                              </m:r>
                            </m:e>
                            <m:e>
                              <m:r>
                                <a:rPr lang="vi-VN" sz="2400" b="1">
                                  <a:latin typeface="Cambria Math" panose="02040503050406030204" pitchFamily="18" charset="0"/>
                                  <a:ea typeface="Cambria Math" panose="02040503050406030204" pitchFamily="18" charset="0"/>
                                  <a:cs typeface="Calibri" panose="020F0502020204030204" pitchFamily="34" charset="0"/>
                                </a:rPr>
                                <m:t>𝐱</m:t>
                              </m:r>
                            </m:e>
                          </m:d>
                          <m:r>
                            <a:rPr lang="vi-VN" sz="2400" i="1">
                              <a:latin typeface="Cambria Math" panose="02040503050406030204" pitchFamily="18" charset="0"/>
                              <a:ea typeface="Cambria Math" panose="02040503050406030204" pitchFamily="18" charset="0"/>
                              <a:cs typeface="Calibri" panose="020F0502020204030204" pitchFamily="34" charset="0"/>
                            </a:rPr>
                            <m:t>𝑑𝑡</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𝑦</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r>
                                <a:rPr lang="vi-VN" sz="2400" i="1">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𝐰</m:t>
                              </m:r>
                              <m: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𝜙</m:t>
                              </m:r>
                            </m:e>
                          </m:d>
                        </m:e>
                      </m:nary>
                    </m:oMath>
                  </m:oMathPara>
                </a14:m>
                <a:endParaRPr lang="vi-VN" sz="2400">
                  <a:latin typeface="Calibri" panose="020F0502020204030204" pitchFamily="34"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4" name="TextBox 3">
                <a:extLst>
                  <a:ext uri="{FF2B5EF4-FFF2-40B4-BE49-F238E27FC236}">
                    <a16:creationId xmlns:a16="http://schemas.microsoft.com/office/drawing/2014/main" id="{F4995BE1-9D46-4758-ACFA-BF1A4134EEC2}"/>
                  </a:ext>
                </a:extLst>
              </p:cNvPr>
              <p:cNvSpPr txBox="1">
                <a:spLocks noRot="1" noChangeAspect="1" noMove="1" noResize="1" noEditPoints="1" noAdjustHandles="1" noChangeArrowheads="1" noChangeShapeType="1" noTextEdit="1"/>
              </p:cNvSpPr>
              <p:nvPr/>
            </p:nvSpPr>
            <p:spPr>
              <a:xfrm>
                <a:off x="1233355" y="1218172"/>
                <a:ext cx="10261959" cy="5920147"/>
              </a:xfrm>
              <a:prstGeom prst="rect">
                <a:avLst/>
              </a:prstGeom>
              <a:blipFill>
                <a:blip r:embed="rId4"/>
                <a:stretch>
                  <a:fillRect l="-891" r="-59"/>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1A51FBA2-1828-422C-B9DB-ECA0CFBD3466}"/>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531A9252-7E68-4AED-A0AD-C044599809BC}"/>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12</a:t>
            </a:fld>
            <a:endParaRPr lang="en-US" sz="1400">
              <a:solidFill>
                <a:schemeClr val="bg1"/>
              </a:solidFill>
            </a:endParaRPr>
          </a:p>
        </p:txBody>
      </p:sp>
    </p:spTree>
    <p:extLst>
      <p:ext uri="{BB962C8B-B14F-4D97-AF65-F5344CB8AC3E}">
        <p14:creationId xmlns:p14="http://schemas.microsoft.com/office/powerpoint/2010/main" val="1715061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43F119-F2BC-4CDA-BE0F-287DB42BAECF}"/>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Hướng tiếp cận MLE/LS trong xây dựng loss fucntion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5DBDB484-A911-4E86-958D-6C4948EA3F3B}"/>
              </a:ext>
            </a:extLst>
          </p:cNvPr>
          <p:cNvCxnSpPr>
            <a:cxnSpLocks/>
          </p:cNvCxnSpPr>
          <p:nvPr/>
        </p:nvCxnSpPr>
        <p:spPr>
          <a:xfrm flipV="1">
            <a:off x="713920" y="1218172"/>
            <a:ext cx="9638394"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4995BE1-9D46-4758-ACFA-BF1A4134EEC2}"/>
                  </a:ext>
                </a:extLst>
              </p:cNvPr>
              <p:cNvSpPr txBox="1"/>
              <p:nvPr/>
            </p:nvSpPr>
            <p:spPr>
              <a:xfrm>
                <a:off x="794658" y="1366372"/>
                <a:ext cx="10885713" cy="5282215"/>
              </a:xfrm>
              <a:prstGeom prst="rect">
                <a:avLst/>
              </a:prstGeom>
              <a:noFill/>
            </p:spPr>
            <p:txBody>
              <a:bodyPr wrap="square" rtlCol="0">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Xét tập dữ liệu </a:t>
                </a:r>
                <a14:m>
                  <m:oMath xmlns:m="http://schemas.openxmlformats.org/officeDocument/2006/math">
                    <m:r>
                      <a:rPr lang="vi-VN" sz="2400" b="1" i="0" smtClean="0">
                        <a:latin typeface="Cambria Math" panose="02040503050406030204" pitchFamily="18" charset="0"/>
                        <a:ea typeface="Cambria Math" panose="02040503050406030204" pitchFamily="18" charset="0"/>
                        <a:cs typeface="Calibri" panose="020F0502020204030204" pitchFamily="34" charset="0"/>
                      </a:rPr>
                      <m:t>𝐗</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oMath>
                </a14:m>
                <a:r>
                  <a:rPr lang="vi-VN" sz="2400">
                    <a:latin typeface="Calibri" panose="020F0502020204030204" pitchFamily="34" charset="0"/>
                    <a:ea typeface="Cambria Math" panose="02040503050406030204" pitchFamily="18" charset="0"/>
                    <a:cs typeface="Calibri" panose="020F0502020204030204" pitchFamily="34" charset="0"/>
                  </a:rPr>
                  <a:t> nhận các giá trị mục tiêu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sub>
                    </m:sSub>
                  </m:oMath>
                </a14:m>
                <a:r>
                  <a:rPr lang="vi-VN" sz="2400">
                    <a:latin typeface="Calibri" panose="020F0502020204030204" pitchFamily="34" charset="0"/>
                    <a:ea typeface="Cambria Math" panose="02040503050406030204" pitchFamily="18" charset="0"/>
                    <a:cs typeface="Calibri" panose="020F0502020204030204" pitchFamily="34" charset="0"/>
                  </a:rPr>
                  <a:t> được nhóm lại thành vector </a:t>
                </a:r>
                <a14:m>
                  <m:oMath xmlns:m="http://schemas.openxmlformats.org/officeDocument/2006/math">
                    <m:r>
                      <a:rPr lang="vi-VN" sz="2400" b="1" i="0" smtClean="0">
                        <a:latin typeface="Cambria Math" panose="02040503050406030204" pitchFamily="18" charset="0"/>
                        <a:ea typeface="Cambria Math" panose="02040503050406030204" pitchFamily="18" charset="0"/>
                        <a:cs typeface="Calibri" panose="020F0502020204030204" pitchFamily="34" charset="0"/>
                      </a:rPr>
                      <m:t>𝐭</m:t>
                    </m:r>
                  </m:oMath>
                </a14:m>
                <a:r>
                  <a:rPr lang="vi-VN" sz="2400" b="1">
                    <a:latin typeface="Calibri" panose="020F0502020204030204" pitchFamily="34" charset="0"/>
                    <a:ea typeface="Cambria Math" panose="02040503050406030204" pitchFamily="18" charset="0"/>
                    <a:cs typeface="Calibri" panose="020F0502020204030204" pitchFamily="34" charset="0"/>
                  </a:rPr>
                  <a:t> </a:t>
                </a: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Ta có hàm khả năng: </a:t>
                </a:r>
                <a14:m>
                  <m:oMath xmlns:m="http://schemas.openxmlformats.org/officeDocument/2006/math">
                    <m:r>
                      <a:rPr lang="vi-VN" sz="2400" b="0" i="1" smtClean="0">
                        <a:latin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𝑡</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𝛽</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𝒩</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e>
                      <m:e>
                        <m:sSup>
                          <m:sSupPr>
                            <m:ctrlPr>
                              <a:rPr lang="vi-VN" sz="2400" b="0" i="1" smtClean="0">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cs typeface="Calibri" panose="020F0502020204030204" pitchFamily="34" charset="0"/>
                              </a:rPr>
                              <m:t>T</m:t>
                            </m:r>
                          </m:sup>
                        </m:sSup>
                        <m:r>
                          <a:rPr lang="vi-VN" sz="2400" b="1">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𝛽</m:t>
                            </m:r>
                          </m:e>
                          <m:sup>
                            <m:r>
                              <a:rPr lang="vi-VN" sz="2400" b="0" i="1" smtClean="0">
                                <a:latin typeface="Cambria Math" panose="02040503050406030204" pitchFamily="18" charset="0"/>
                                <a:cs typeface="Calibri" panose="020F0502020204030204" pitchFamily="34" charset="0"/>
                              </a:rPr>
                              <m:t>−1</m:t>
                            </m:r>
                          </m:sup>
                        </m:sSup>
                        <m:r>
                          <a:rPr lang="vi-VN" sz="2400" b="1" i="0" smtClean="0">
                            <a:latin typeface="Cambria Math" panose="02040503050406030204" pitchFamily="18" charset="0"/>
                            <a:cs typeface="Calibri" panose="020F0502020204030204" pitchFamily="34" charset="0"/>
                          </a:rPr>
                          <m:t>𝐈</m:t>
                        </m:r>
                      </m:e>
                    </m:d>
                  </m:oMath>
                </a14:m>
                <a:endParaRPr lang="vi-VN" sz="2400">
                  <a:latin typeface="Calibri" panose="020F0502020204030204" pitchFamily="34" charset="0"/>
                  <a:ea typeface="Cambria Math" panose="02040503050406030204" pitchFamily="18"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m:rPr>
                          <m:sty m:val="p"/>
                        </m:rPr>
                        <a:rPr lang="vi-VN" sz="2400" b="0" i="0" smtClean="0">
                          <a:latin typeface="Cambria Math" panose="02040503050406030204" pitchFamily="18" charset="0"/>
                          <a:cs typeface="Calibri" panose="020F0502020204030204" pitchFamily="34" charset="0"/>
                        </a:rPr>
                        <m:t>LL</m:t>
                      </m:r>
                      <m:d>
                        <m:dPr>
                          <m:ctrlPr>
                            <a:rPr lang="vi-VN" sz="2400" b="0" i="1" smtClean="0">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r>
                            <a:rPr lang="vi-VN" sz="2400" b="1" i="0" smtClean="0">
                              <a:latin typeface="Cambria Math" panose="02040503050406030204" pitchFamily="18" charset="0"/>
                              <a:cs typeface="Calibri" panose="020F0502020204030204" pitchFamily="34" charset="0"/>
                            </a:rPr>
                            <m:t>)=</m:t>
                          </m:r>
                          <m:r>
                            <m:rPr>
                              <m:sty m:val="p"/>
                            </m:rPr>
                            <a:rPr lang="vi-VN" sz="2400" b="0" i="0" smtClean="0">
                              <a:latin typeface="Cambria Math" panose="02040503050406030204" pitchFamily="18" charset="0"/>
                              <a:cs typeface="Calibri" panose="020F0502020204030204" pitchFamily="34" charset="0"/>
                            </a:rPr>
                            <m:t>log</m:t>
                          </m:r>
                          <m:r>
                            <a:rPr lang="vi-VN" sz="2400" b="0" i="0" smtClean="0">
                              <a:latin typeface="Cambria Math" panose="02040503050406030204" pitchFamily="18" charset="0"/>
                              <a:cs typeface="Calibri" panose="020F0502020204030204" pitchFamily="34" charset="0"/>
                            </a:rPr>
                            <m:t> </m:t>
                          </m:r>
                          <m:r>
                            <a:rPr lang="vi-VN" sz="2400" b="0" i="1" smtClean="0">
                              <a:latin typeface="Cambria Math" panose="02040503050406030204" pitchFamily="18" charset="0"/>
                              <a:cs typeface="Calibri" panose="020F0502020204030204" pitchFamily="34" charset="0"/>
                            </a:rPr>
                            <m:t>𝑝</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 </m:t>
                          </m:r>
                          <m:r>
                            <a:rPr lang="vi-VN" sz="2400" b="1" i="0" smtClean="0">
                              <a:latin typeface="Cambria Math" panose="02040503050406030204" pitchFamily="18" charset="0"/>
                              <a:cs typeface="Calibri" panose="020F0502020204030204" pitchFamily="34" charset="0"/>
                            </a:rPr>
                            <m:t>𝐭</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𝛽</m:t>
                          </m:r>
                          <m:r>
                            <a:rPr lang="vi-VN" sz="2400" b="1">
                              <a:latin typeface="Cambria Math" panose="02040503050406030204" pitchFamily="18" charset="0"/>
                              <a:cs typeface="Calibri" panose="020F0502020204030204" pitchFamily="34" charset="0"/>
                            </a:rPr>
                            <m:t>𝐈</m:t>
                          </m:r>
                        </m:e>
                      </m:d>
                      <m:r>
                        <a:rPr lang="vi-VN" sz="2400" b="0" i="1" smtClean="0">
                          <a:latin typeface="Cambria Math" panose="02040503050406030204" pitchFamily="18" charset="0"/>
                          <a:cs typeface="Calibri" panose="020F0502020204030204" pitchFamily="34" charset="0"/>
                        </a:rPr>
                        <m:t>=</m:t>
                      </m:r>
                      <m:nary>
                        <m:nary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r>
                            <m:rPr>
                              <m:brk m:alnAt="23"/>
                            </m:rP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r>
                            <m:rPr>
                              <m:sty m:val="p"/>
                            </m:rPr>
                            <a:rPr lang="vi-VN" sz="2400">
                              <a:latin typeface="Cambria Math" panose="02040503050406030204" pitchFamily="18" charset="0"/>
                              <a:cs typeface="Calibri" panose="020F0502020204030204" pitchFamily="34" charset="0"/>
                            </a:rPr>
                            <m:t>log</m:t>
                          </m:r>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𝑡</m:t>
                                  </m:r>
                                </m:e>
                                <m:sub>
                                  <m:r>
                                    <a:rPr lang="vi-VN" sz="2400" i="1">
                                      <a:latin typeface="Cambria Math" panose="02040503050406030204" pitchFamily="18" charset="0"/>
                                      <a:ea typeface="Cambria Math" panose="02040503050406030204" pitchFamily="18" charset="0"/>
                                      <a:cs typeface="Calibri" panose="020F0502020204030204" pitchFamily="34" charset="0"/>
                                    </a:rPr>
                                    <m:t>𝑛</m:t>
                                  </m:r>
                                </m:sub>
                              </m:sSub>
                            </m:e>
                            <m:e>
                              <m:sSup>
                                <m:sSupPr>
                                  <m:ctrlPr>
                                    <a:rPr lang="vi-VN" sz="2400"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𝐰</m:t>
                                  </m:r>
                                </m:e>
                                <m:sup>
                                  <m:r>
                                    <m:rPr>
                                      <m:sty m:val="p"/>
                                    </m:rPr>
                                    <a:rPr lang="vi-VN" sz="2400">
                                      <a:latin typeface="Cambria Math" panose="02040503050406030204" pitchFamily="18" charset="0"/>
                                      <a:cs typeface="Calibri" panose="020F0502020204030204" pitchFamily="34" charset="0"/>
                                    </a:rPr>
                                    <m:t>T</m:t>
                                  </m:r>
                                </m:sup>
                              </m:sSup>
                              <m:r>
                                <a:rPr lang="vi-VN" sz="2400" b="1">
                                  <a:latin typeface="Cambria Math" panose="02040503050406030204" pitchFamily="18" charset="0"/>
                                  <a:cs typeface="Calibri" panose="020F0502020204030204" pitchFamily="34" charset="0"/>
                                </a:rPr>
                                <m:t>𝐱</m:t>
                              </m:r>
                              <m:r>
                                <a:rPr lang="vi-VN" sz="2400" i="1">
                                  <a:latin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cs typeface="Calibri" panose="020F0502020204030204" pitchFamily="34" charset="0"/>
                                    </a:rPr>
                                  </m:ctrlPr>
                                </m:sSupPr>
                                <m:e>
                                  <m:r>
                                    <a:rPr lang="vi-VN" sz="2400" i="1">
                                      <a:latin typeface="Cambria Math" panose="02040503050406030204" pitchFamily="18" charset="0"/>
                                      <a:cs typeface="Calibri" panose="020F0502020204030204" pitchFamily="34" charset="0"/>
                                    </a:rPr>
                                    <m:t>𝛽</m:t>
                                  </m:r>
                                </m:e>
                                <m:sup>
                                  <m:r>
                                    <a:rPr lang="vi-VN" sz="2400" i="1">
                                      <a:latin typeface="Cambria Math" panose="02040503050406030204" pitchFamily="18" charset="0"/>
                                      <a:cs typeface="Calibri" panose="020F0502020204030204" pitchFamily="34" charset="0"/>
                                    </a:rPr>
                                    <m:t>−1</m:t>
                                  </m:r>
                                </m:sup>
                              </m:sSup>
                              <m:r>
                                <a:rPr lang="vi-VN" sz="2400" b="1">
                                  <a:latin typeface="Cambria Math" panose="02040503050406030204" pitchFamily="18" charset="0"/>
                                  <a:cs typeface="Calibri" panose="020F0502020204030204" pitchFamily="34" charset="0"/>
                                </a:rPr>
                                <m:t>𝐈</m:t>
                              </m:r>
                            </m:e>
                          </m:d>
                        </m:e>
                      </m:nary>
                    </m:oMath>
                  </m:oMathPara>
                </a14:m>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𝑁</m:t>
                          </m:r>
                        </m:num>
                        <m:den>
                          <m:r>
                            <a:rPr lang="vi-VN" sz="2400" b="0" i="1" smtClean="0">
                              <a:latin typeface="Cambria Math" panose="02040503050406030204" pitchFamily="18" charset="0"/>
                              <a:cs typeface="Calibri" panose="020F0502020204030204" pitchFamily="34" charset="0"/>
                            </a:rPr>
                            <m:t>2</m:t>
                          </m:r>
                        </m:den>
                      </m:f>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r>
                            <a:rPr lang="vi-VN" sz="2400" b="0" i="1" smtClean="0">
                              <a:latin typeface="Cambria Math" panose="02040503050406030204" pitchFamily="18" charset="0"/>
                              <a:cs typeface="Calibri" panose="020F0502020204030204" pitchFamily="34" charset="0"/>
                            </a:rPr>
                            <m:t>𝛽</m:t>
                          </m:r>
                        </m:e>
                      </m:func>
                      <m:r>
                        <a:rPr lang="vi-VN" sz="2400" b="0" i="1" smtClean="0">
                          <a:latin typeface="Cambria Math" panose="02040503050406030204" pitchFamily="18" charset="0"/>
                          <a:cs typeface="Calibri" panose="020F0502020204030204" pitchFamily="34" charset="0"/>
                        </a:rPr>
                        <m:t>−</m:t>
                      </m:r>
                      <m:f>
                        <m:fPr>
                          <m:ctrlPr>
                            <a:rPr lang="vi-VN" sz="2400" i="1">
                              <a:latin typeface="Cambria Math" panose="02040503050406030204" pitchFamily="18" charset="0"/>
                              <a:cs typeface="Calibri" panose="020F0502020204030204" pitchFamily="34" charset="0"/>
                            </a:rPr>
                          </m:ctrlPr>
                        </m:fPr>
                        <m:num>
                          <m:r>
                            <a:rPr lang="vi-VN" sz="2400" i="1">
                              <a:latin typeface="Cambria Math" panose="02040503050406030204" pitchFamily="18" charset="0"/>
                              <a:cs typeface="Calibri" panose="020F0502020204030204" pitchFamily="34" charset="0"/>
                            </a:rPr>
                            <m:t>𝑁</m:t>
                          </m:r>
                        </m:num>
                        <m:den>
                          <m:r>
                            <a:rPr lang="vi-VN" sz="2400" i="1">
                              <a:latin typeface="Cambria Math" panose="02040503050406030204" pitchFamily="18" charset="0"/>
                              <a:cs typeface="Calibri" panose="020F0502020204030204" pitchFamily="34" charset="0"/>
                            </a:rPr>
                            <m:t>2</m:t>
                          </m:r>
                        </m:den>
                      </m:f>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2</m:t>
                              </m:r>
                              <m:r>
                                <a:rPr lang="vi-VN" sz="2400" b="0" i="1" smtClean="0">
                                  <a:latin typeface="Cambria Math" panose="02040503050406030204" pitchFamily="18" charset="0"/>
                                  <a:cs typeface="Calibri" panose="020F0502020204030204" pitchFamily="34" charset="0"/>
                                </a:rPr>
                                <m:t>𝜋</m:t>
                              </m:r>
                            </m:e>
                          </m:d>
                        </m:e>
                      </m:func>
                      <m:r>
                        <a:rPr lang="vi-VN" sz="2400" b="0" i="1"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cs typeface="Calibri" panose="020F0502020204030204" pitchFamily="34" charset="0"/>
                            </a:rPr>
                            <m:t>2</m:t>
                          </m:r>
                        </m:den>
                      </m:f>
                      <m:r>
                        <a:rPr lang="vi-VN" sz="2400" b="0" i="1" smtClean="0">
                          <a:latin typeface="Cambria Math" panose="02040503050406030204" pitchFamily="18" charset="0"/>
                          <a:cs typeface="Calibri" panose="020F0502020204030204" pitchFamily="34" charset="0"/>
                        </a:rPr>
                        <m:t>𝛽</m:t>
                      </m:r>
                      <m:nary>
                        <m:nary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r>
                            <m:rPr>
                              <m:brk m:alnAt="23"/>
                            </m:rP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sSup>
                            <m:sSupPr>
                              <m:ctrlPr>
                                <a:rPr lang="vi-VN" sz="2400" b="0" i="1" smtClean="0">
                                  <a:latin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𝑛</m:t>
                                      </m:r>
                                    </m:sub>
                                  </m:sSub>
                                  <m:r>
                                    <a:rPr lang="vi-VN" sz="2400" b="0" i="1" smtClean="0">
                                      <a:latin typeface="Cambria Math" panose="02040503050406030204" pitchFamily="18" charset="0"/>
                                      <a:cs typeface="Calibri" panose="020F0502020204030204" pitchFamily="34" charset="0"/>
                                    </a:rPr>
                                    <m:t>−</m:t>
                                  </m:r>
                                  <m:sSup>
                                    <m:sSupPr>
                                      <m:ctrlPr>
                                        <a:rPr lang="vi-VN" sz="2400"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cs typeface="Calibri" panose="020F0502020204030204" pitchFamily="34" charset="0"/>
                                        </a:rPr>
                                        <m:t>T</m:t>
                                      </m:r>
                                    </m:sup>
                                  </m:sSup>
                                  <m:r>
                                    <a:rPr lang="vi-VN" sz="2400" i="1">
                                      <a:latin typeface="Cambria Math" panose="02040503050406030204" pitchFamily="18" charset="0"/>
                                      <a:cs typeface="Calibri" panose="020F0502020204030204" pitchFamily="34" charset="0"/>
                                    </a:rPr>
                                    <m:t>𝜙</m:t>
                                  </m:r>
                                  <m:d>
                                    <m:dPr>
                                      <m:ctrlPr>
                                        <a:rPr lang="vi-VN" sz="2400" b="0" i="1" smtClean="0">
                                          <a:latin typeface="Cambria Math" panose="02040503050406030204" pitchFamily="18" charset="0"/>
                                          <a:cs typeface="Calibri" panose="020F0502020204030204" pitchFamily="34" charset="0"/>
                                        </a:rPr>
                                      </m:ctrlPr>
                                    </m:dPr>
                                    <m:e>
                                      <m:sSub>
                                        <m:sSubPr>
                                          <m:ctrlPr>
                                            <a:rPr lang="vi-VN" sz="2400" b="1" i="1" smtClean="0">
                                              <a:latin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cs typeface="Calibri" panose="020F0502020204030204" pitchFamily="34" charset="0"/>
                                            </a:rPr>
                                            <m:t>𝑛</m:t>
                                          </m:r>
                                        </m:sub>
                                      </m:sSub>
                                    </m:e>
                                  </m:d>
                                </m:e>
                              </m:d>
                            </m:e>
                            <m:sup>
                              <m:r>
                                <a:rPr lang="vi-VN" sz="2400" b="0" i="1" smtClean="0">
                                  <a:latin typeface="Cambria Math" panose="02040503050406030204" pitchFamily="18" charset="0"/>
                                  <a:cs typeface="Calibri" panose="020F0502020204030204" pitchFamily="34" charset="0"/>
                                </a:rPr>
                                <m:t>2</m:t>
                              </m:r>
                            </m:sup>
                          </m:sSup>
                        </m:e>
                      </m:nary>
                    </m:oMath>
                  </m:oMathPara>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Với </a:t>
                </a:r>
                <a14:m>
                  <m:oMath xmlns:m="http://schemas.openxmlformats.org/officeDocument/2006/math">
                    <m:nary>
                      <m:nary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r>
                          <m:rPr>
                            <m:brk m:alnAt="23"/>
                          </m:rP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sSup>
                          <m:sSupPr>
                            <m:ctrlPr>
                              <a:rPr lang="vi-VN" sz="2400" b="0" i="1" smtClean="0">
                                <a:latin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𝑛</m:t>
                                    </m:r>
                                  </m:sub>
                                </m:sSub>
                                <m:r>
                                  <a:rPr lang="vi-VN" sz="2400" b="0" i="1" smtClean="0">
                                    <a:latin typeface="Cambria Math" panose="02040503050406030204" pitchFamily="18" charset="0"/>
                                    <a:cs typeface="Calibri" panose="020F0502020204030204" pitchFamily="34" charset="0"/>
                                  </a:rPr>
                                  <m:t>−</m:t>
                                </m:r>
                                <m:sSup>
                                  <m:sSupPr>
                                    <m:ctrlPr>
                                      <a:rPr lang="vi-VN" sz="2400"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cs typeface="Calibri" panose="020F0502020204030204" pitchFamily="34" charset="0"/>
                                      </a:rPr>
                                      <m:t>T</m:t>
                                    </m:r>
                                  </m:sup>
                                </m:sSup>
                                <m:r>
                                  <a:rPr lang="vi-VN" sz="2400" i="1">
                                    <a:latin typeface="Cambria Math" panose="02040503050406030204" pitchFamily="18" charset="0"/>
                                    <a:cs typeface="Calibri" panose="020F0502020204030204" pitchFamily="34" charset="0"/>
                                  </a:rPr>
                                  <m:t>𝜙</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e>
                                </m:d>
                              </m:e>
                            </m:d>
                          </m:e>
                          <m:sup>
                            <m:r>
                              <a:rPr lang="vi-VN" sz="2400" b="0" i="1" smtClean="0">
                                <a:latin typeface="Cambria Math" panose="02040503050406030204" pitchFamily="18" charset="0"/>
                                <a:cs typeface="Calibri" panose="020F0502020204030204" pitchFamily="34" charset="0"/>
                              </a:rPr>
                              <m:t>2</m:t>
                            </m:r>
                          </m:sup>
                        </m:sSup>
                      </m:e>
                    </m:nary>
                  </m:oMath>
                </a14:m>
                <a:r>
                  <a:rPr lang="vi-VN" sz="2400">
                    <a:latin typeface="Calibri" panose="020F0502020204030204" pitchFamily="34" charset="0"/>
                    <a:ea typeface="Cambria Math" panose="02040503050406030204" pitchFamily="18" charset="0"/>
                    <a:cs typeface="Calibri" panose="020F0502020204030204" pitchFamily="34" charset="0"/>
                  </a:rPr>
                  <a:t> là hàm tổng bình phương SSE (RSS)</a:t>
                </a:r>
              </a:p>
            </p:txBody>
          </p:sp>
        </mc:Choice>
        <mc:Fallback>
          <p:sp>
            <p:nvSpPr>
              <p:cNvPr id="4" name="TextBox 3">
                <a:extLst>
                  <a:ext uri="{FF2B5EF4-FFF2-40B4-BE49-F238E27FC236}">
                    <a16:creationId xmlns:a16="http://schemas.microsoft.com/office/drawing/2014/main" id="{F4995BE1-9D46-4758-ACFA-BF1A4134EEC2}"/>
                  </a:ext>
                </a:extLst>
              </p:cNvPr>
              <p:cNvSpPr txBox="1">
                <a:spLocks noRot="1" noChangeAspect="1" noMove="1" noResize="1" noEditPoints="1" noAdjustHandles="1" noChangeArrowheads="1" noChangeShapeType="1" noTextEdit="1"/>
              </p:cNvSpPr>
              <p:nvPr/>
            </p:nvSpPr>
            <p:spPr>
              <a:xfrm>
                <a:off x="794658" y="1366372"/>
                <a:ext cx="10885713" cy="5282215"/>
              </a:xfrm>
              <a:prstGeom prst="rect">
                <a:avLst/>
              </a:prstGeom>
              <a:blipFill>
                <a:blip r:embed="rId4"/>
                <a:stretch>
                  <a:fillRect l="-84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096A94F5-6140-4D2A-9F88-DEF42740D95C}"/>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Slide Number Placeholder 4">
            <a:extLst>
              <a:ext uri="{FF2B5EF4-FFF2-40B4-BE49-F238E27FC236}">
                <a16:creationId xmlns:a16="http://schemas.microsoft.com/office/drawing/2014/main" id="{C0007275-459C-4E62-AE22-F9ED222D3C65}"/>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13</a:t>
            </a:fld>
            <a:endParaRPr lang="en-US" sz="1400">
              <a:solidFill>
                <a:schemeClr val="bg1"/>
              </a:solidFill>
            </a:endParaRPr>
          </a:p>
        </p:txBody>
      </p:sp>
    </p:spTree>
    <p:extLst>
      <p:ext uri="{BB962C8B-B14F-4D97-AF65-F5344CB8AC3E}">
        <p14:creationId xmlns:p14="http://schemas.microsoft.com/office/powerpoint/2010/main" val="375662923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43F119-F2BC-4CDA-BE0F-287DB42BAECF}"/>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Hướng tiếp cận MLE/LS trong xây dựng loss fucntion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5DBDB484-A911-4E86-958D-6C4948EA3F3B}"/>
              </a:ext>
            </a:extLst>
          </p:cNvPr>
          <p:cNvCxnSpPr>
            <a:cxnSpLocks/>
          </p:cNvCxnSpPr>
          <p:nvPr/>
        </p:nvCxnSpPr>
        <p:spPr>
          <a:xfrm flipV="1">
            <a:off x="713920" y="1218172"/>
            <a:ext cx="9638394"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03054E5-321D-47EB-9FD9-4AF38731FC83}"/>
                  </a:ext>
                </a:extLst>
              </p:cNvPr>
              <p:cNvSpPr txBox="1"/>
              <p:nvPr/>
            </p:nvSpPr>
            <p:spPr>
              <a:xfrm>
                <a:off x="713919" y="1268958"/>
                <a:ext cx="11064424" cy="5120184"/>
              </a:xfrm>
              <a:prstGeom prst="rect">
                <a:avLst/>
              </a:prstGeom>
              <a:noFill/>
            </p:spPr>
            <p:txBody>
              <a:bodyPr wrap="square" rtlCol="0">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Do </a:t>
                </a:r>
                <a14:m>
                  <m:oMath xmlns:m="http://schemas.openxmlformats.org/officeDocument/2006/math">
                    <m:r>
                      <m:rPr>
                        <m:sty m:val="p"/>
                      </m:rPr>
                      <a:rPr lang="vi-VN" sz="2400" b="0" i="0" smtClean="0">
                        <a:latin typeface="Cambria Math" panose="02040503050406030204" pitchFamily="18" charset="0"/>
                        <a:cs typeface="Calibri" panose="020F0502020204030204" pitchFamily="34" charset="0"/>
                      </a:rPr>
                      <m:t>LL</m:t>
                    </m:r>
                    <m:d>
                      <m:dPr>
                        <m:ctrlPr>
                          <a:rPr lang="vi-VN" sz="2400" b="0" i="1" smtClean="0">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r>
                      <m:rPr>
                        <m:sty m:val="p"/>
                      </m:rPr>
                      <a:rPr lang="vi-VN" sz="2400" b="0" i="0" smtClean="0">
                        <a:latin typeface="Cambria Math" panose="02040503050406030204" pitchFamily="18" charset="0"/>
                        <a:cs typeface="Calibri" panose="020F0502020204030204" pitchFamily="34" charset="0"/>
                      </a:rPr>
                      <m:t>SSE</m:t>
                    </m:r>
                    <m:r>
                      <a:rPr lang="vi-VN" sz="2400" b="0" i="1" smtClean="0">
                        <a:latin typeface="Cambria Math" panose="02040503050406030204" pitchFamily="18" charset="0"/>
                        <a:cs typeface="Calibri" panose="020F0502020204030204" pitchFamily="34" charset="0"/>
                      </a:rPr>
                      <m:t>+</m:t>
                    </m:r>
                    <m:r>
                      <m:rPr>
                        <m:sty m:val="p"/>
                      </m:rPr>
                      <a:rPr lang="vi-VN" sz="2400" b="0" i="0" smtClean="0">
                        <a:latin typeface="Cambria Math" panose="02040503050406030204" pitchFamily="18" charset="0"/>
                        <a:cs typeface="Calibri" panose="020F0502020204030204" pitchFamily="34" charset="0"/>
                      </a:rPr>
                      <m:t>const</m:t>
                    </m:r>
                  </m:oMath>
                </a14:m>
                <a:r>
                  <a:rPr lang="vi-VN" sz="2400">
                    <a:latin typeface="Calibri" panose="020F0502020204030204" pitchFamily="34" charset="0"/>
                    <a:ea typeface="Cambria Math" panose="02040503050406030204" pitchFamily="18" charset="0"/>
                    <a:cs typeface="Calibri" panose="020F0502020204030204" pitchFamily="34" charset="0"/>
                  </a:rPr>
                  <a:t> nên ta có thể xem bản chât của SSE và MLE là như nhau</a:t>
                </a:r>
              </a:p>
              <a:p>
                <a:pPr/>
                <a14:m>
                  <m:oMathPara xmlns:m="http://schemas.openxmlformats.org/officeDocument/2006/math">
                    <m:oMathParaPr>
                      <m:jc m:val="centerGroup"/>
                    </m:oMathParaPr>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m:t>
                          </m:r>
                        </m:e>
                        <m:sub>
                          <m:r>
                            <a:rPr lang="vi-VN" sz="2400" b="1" i="0" smtClean="0">
                              <a:latin typeface="Cambria Math" panose="02040503050406030204" pitchFamily="18" charset="0"/>
                              <a:cs typeface="Calibri" panose="020F0502020204030204" pitchFamily="34" charset="0"/>
                            </a:rPr>
                            <m:t>𝐰</m:t>
                          </m:r>
                        </m:sub>
                      </m:sSub>
                      <m:r>
                        <m:rPr>
                          <m:sty m:val="p"/>
                        </m:rPr>
                        <a:rPr lang="vi-VN" sz="2400" b="0" i="0" smtClean="0">
                          <a:latin typeface="Cambria Math" panose="02040503050406030204" pitchFamily="18" charset="0"/>
                          <a:cs typeface="Calibri" panose="020F0502020204030204" pitchFamily="34" charset="0"/>
                        </a:rPr>
                        <m:t>LL</m:t>
                      </m:r>
                      <m:d>
                        <m:dPr>
                          <m:ctrlPr>
                            <a:rPr lang="vi-VN" sz="2400" b="0" i="1" smtClean="0">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m:rPr>
                              <m:sty m:val="p"/>
                            </m:rPr>
                            <a:rPr lang="vi-VN" sz="2400">
                              <a:latin typeface="Cambria Math" panose="02040503050406030204" pitchFamily="18" charset="0"/>
                              <a:cs typeface="Calibri" panose="020F0502020204030204" pitchFamily="34" charset="0"/>
                            </a:rPr>
                            <m:t>∇</m:t>
                          </m:r>
                        </m:e>
                        <m:sub>
                          <m:r>
                            <a:rPr lang="vi-VN" sz="2400" b="1">
                              <a:latin typeface="Cambria Math" panose="02040503050406030204" pitchFamily="18" charset="0"/>
                              <a:cs typeface="Calibri" panose="020F0502020204030204" pitchFamily="34" charset="0"/>
                            </a:rPr>
                            <m:t>𝐰</m:t>
                          </m:r>
                        </m:sub>
                      </m:sSub>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r>
                            <a:rPr lang="vi-VN" sz="2400" i="1">
                              <a:latin typeface="Cambria Math" panose="02040503050406030204" pitchFamily="18" charset="0"/>
                              <a:cs typeface="Calibri" panose="020F0502020204030204" pitchFamily="34" charset="0"/>
                            </a:rPr>
                            <m:t>𝑝</m:t>
                          </m:r>
                          <m:d>
                            <m:dPr>
                              <m:ctrlPr>
                                <a:rPr lang="vi-VN" sz="2400" i="1">
                                  <a:latin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𝑡</m:t>
                              </m:r>
                              <m:r>
                                <a:rPr lang="vi-VN" sz="2400" i="1">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𝐱</m:t>
                              </m:r>
                              <m:r>
                                <a:rPr lang="vi-VN" sz="2400" i="1">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𝐰</m:t>
                              </m:r>
                              <m: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𝜙</m:t>
                              </m:r>
                              <m: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𝛽</m:t>
                              </m:r>
                            </m:e>
                          </m:d>
                        </m:e>
                      </m:func>
                    </m:oMath>
                  </m:oMathPara>
                </a14:m>
                <a:endParaRPr lang="vi-VN" sz="2400" b="0" i="1">
                  <a:latin typeface="Cambria Math" panose="02040503050406030204" pitchFamily="18"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𝛽</m:t>
                      </m:r>
                      <m:nary>
                        <m:naryPr>
                          <m:chr m:val="∑"/>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𝑛</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𝑛</m:t>
                                  </m:r>
                                </m:sub>
                              </m:sSub>
                              <m:r>
                                <a:rPr lang="vi-VN" sz="2400" b="0" i="1" smtClean="0">
                                  <a:latin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𝐰</m:t>
                                  </m:r>
                                </m:e>
                                <m:sup>
                                  <m:r>
                                    <m:rPr>
                                      <m:sty m:val="p"/>
                                    </m:rPr>
                                    <a:rPr lang="vi-VN" sz="2400">
                                      <a:latin typeface="Cambria Math" panose="02040503050406030204" pitchFamily="18" charset="0"/>
                                      <a:cs typeface="Calibri" panose="020F0502020204030204" pitchFamily="34" charset="0"/>
                                    </a:rPr>
                                    <m:t>T</m:t>
                                  </m:r>
                                </m:sup>
                              </m:sSup>
                              <m:r>
                                <a:rPr lang="vi-VN" sz="2400" i="1">
                                  <a:latin typeface="Cambria Math" panose="02040503050406030204" pitchFamily="18" charset="0"/>
                                  <a:cs typeface="Calibri" panose="020F0502020204030204" pitchFamily="34" charset="0"/>
                                </a:rPr>
                                <m:t>𝜙</m:t>
                              </m:r>
                              <m:d>
                                <m:dPr>
                                  <m:ctrlPr>
                                    <a:rPr lang="vi-VN" sz="2400" i="1">
                                      <a:latin typeface="Cambria Math" panose="02040503050406030204" pitchFamily="18" charset="0"/>
                                      <a:cs typeface="Calibri" panose="020F0502020204030204" pitchFamily="34" charset="0"/>
                                    </a:rPr>
                                  </m:ctrlPr>
                                </m:dPr>
                                <m:e>
                                  <m:sSub>
                                    <m:sSubPr>
                                      <m:ctrlPr>
                                        <a:rPr lang="vi-VN" sz="2400" b="1" i="1" smtClean="0">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cs typeface="Calibri" panose="020F0502020204030204" pitchFamily="34" charset="0"/>
                                        </a:rPr>
                                        <m:t>𝑛</m:t>
                                      </m:r>
                                    </m:sub>
                                  </m:sSub>
                                </m:e>
                              </m:d>
                            </m:e>
                          </m:d>
                          <m:r>
                            <a:rPr lang="vi-VN" sz="2400" i="1">
                              <a:latin typeface="Cambria Math" panose="02040503050406030204" pitchFamily="18" charset="0"/>
                              <a:cs typeface="Calibri" panose="020F0502020204030204" pitchFamily="34" charset="0"/>
                            </a:rPr>
                            <m:t>𝜙</m:t>
                          </m:r>
                          <m:sSup>
                            <m:sSupPr>
                              <m:ctrlPr>
                                <a:rPr lang="vi-VN" sz="2400" b="0" i="1" smtClean="0">
                                  <a:latin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cs typeface="Calibri" panose="020F0502020204030204" pitchFamily="34" charset="0"/>
                                    </a:rPr>
                                  </m:ctrlPr>
                                </m:dPr>
                                <m:e>
                                  <m:sSub>
                                    <m:sSubPr>
                                      <m:ctrlPr>
                                        <a:rPr lang="vi-VN" sz="2400" b="1" i="1">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𝐱</m:t>
                                      </m:r>
                                    </m:e>
                                    <m:sub>
                                      <m:r>
                                        <a:rPr lang="vi-VN" sz="2400" i="1">
                                          <a:latin typeface="Cambria Math" panose="02040503050406030204" pitchFamily="18" charset="0"/>
                                          <a:cs typeface="Calibri" panose="020F0502020204030204" pitchFamily="34" charset="0"/>
                                        </a:rPr>
                                        <m:t>𝑛</m:t>
                                      </m:r>
                                    </m:sub>
                                  </m:sSub>
                                </m:e>
                              </m:d>
                            </m:e>
                            <m:sup>
                              <m:r>
                                <m:rPr>
                                  <m:sty m:val="p"/>
                                </m:rPr>
                                <a:rPr lang="vi-VN" sz="2400" b="0" i="0" smtClean="0">
                                  <a:latin typeface="Cambria Math" panose="02040503050406030204" pitchFamily="18" charset="0"/>
                                  <a:cs typeface="Calibri" panose="020F0502020204030204" pitchFamily="34" charset="0"/>
                                </a:rPr>
                                <m:t>T</m:t>
                              </m:r>
                            </m:sup>
                          </m:sSup>
                        </m:e>
                      </m:nary>
                    </m:oMath>
                  </m:oMathPara>
                </a14:m>
                <a:endParaRPr lang="vi-VN" sz="2400" b="0" i="1">
                  <a:latin typeface="Cambria Math" panose="02040503050406030204" pitchFamily="18"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𝛽</m:t>
                      </m:r>
                      <m:nary>
                        <m:naryPr>
                          <m:chr m:val="∑"/>
                          <m:ctrlPr>
                            <a:rPr lang="vi-VN" sz="2400" i="1">
                              <a:latin typeface="Cambria Math" panose="02040503050406030204" pitchFamily="18" charset="0"/>
                              <a:cs typeface="Calibri" panose="020F0502020204030204" pitchFamily="34" charset="0"/>
                            </a:rPr>
                          </m:ctrlPr>
                        </m:naryPr>
                        <m:sub>
                          <m:r>
                            <a:rPr lang="vi-VN" sz="2400" i="1">
                              <a:latin typeface="Cambria Math" panose="02040503050406030204" pitchFamily="18" charset="0"/>
                              <a:cs typeface="Calibri" panose="020F0502020204030204" pitchFamily="34" charset="0"/>
                            </a:rPr>
                            <m:t>𝑛</m:t>
                          </m:r>
                          <m:r>
                            <a:rPr lang="vi-VN" sz="2400" i="1">
                              <a:latin typeface="Cambria Math" panose="02040503050406030204" pitchFamily="18" charset="0"/>
                              <a:cs typeface="Calibri" panose="020F0502020204030204" pitchFamily="34" charset="0"/>
                            </a:rPr>
                            <m:t>=1</m:t>
                          </m:r>
                        </m:sub>
                        <m:sup>
                          <m:r>
                            <a:rPr lang="vi-VN" sz="2400" i="1">
                              <a:latin typeface="Cambria Math" panose="02040503050406030204" pitchFamily="18" charset="0"/>
                              <a:cs typeface="Calibri" panose="020F0502020204030204" pitchFamily="34" charset="0"/>
                            </a:rPr>
                            <m:t>𝑁</m:t>
                          </m:r>
                        </m:sup>
                        <m:e>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𝑡</m:t>
                              </m:r>
                            </m:e>
                            <m:sub>
                              <m:r>
                                <a:rPr lang="vi-VN" sz="2400" i="1">
                                  <a:latin typeface="Cambria Math" panose="02040503050406030204" pitchFamily="18" charset="0"/>
                                  <a:cs typeface="Calibri" panose="020F0502020204030204" pitchFamily="34" charset="0"/>
                                </a:rPr>
                                <m:t>𝑛</m:t>
                              </m:r>
                            </m:sub>
                          </m:sSub>
                        </m:e>
                      </m:nary>
                      <m:r>
                        <a:rPr lang="vi-VN" sz="2400" i="1">
                          <a:latin typeface="Cambria Math" panose="02040503050406030204" pitchFamily="18" charset="0"/>
                          <a:cs typeface="Calibri" panose="020F0502020204030204" pitchFamily="34" charset="0"/>
                        </a:rPr>
                        <m:t>𝜙</m:t>
                      </m:r>
                      <m:sSup>
                        <m:sSupPr>
                          <m:ctrlPr>
                            <a:rPr lang="vi-VN" sz="2400" i="1">
                              <a:latin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cs typeface="Calibri" panose="020F0502020204030204" pitchFamily="34" charset="0"/>
                                </a:rPr>
                              </m:ctrlPr>
                            </m:dPr>
                            <m:e>
                              <m:sSub>
                                <m:sSubPr>
                                  <m:ctrlPr>
                                    <a:rPr lang="vi-VN" sz="2400" b="1" i="1">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𝐱</m:t>
                                  </m:r>
                                </m:e>
                                <m:sub>
                                  <m:r>
                                    <a:rPr lang="vi-VN" sz="2400" i="1">
                                      <a:latin typeface="Cambria Math" panose="02040503050406030204" pitchFamily="18" charset="0"/>
                                      <a:cs typeface="Calibri" panose="020F0502020204030204" pitchFamily="34" charset="0"/>
                                    </a:rPr>
                                    <m:t>𝑛</m:t>
                                  </m:r>
                                </m:sub>
                              </m:sSub>
                            </m:e>
                          </m:d>
                        </m:e>
                        <m:sup>
                          <m:r>
                            <m:rPr>
                              <m:sty m:val="p"/>
                            </m:rPr>
                            <a:rPr lang="vi-VN" sz="2400">
                              <a:latin typeface="Cambria Math" panose="02040503050406030204" pitchFamily="18" charset="0"/>
                              <a:cs typeface="Calibri" panose="020F0502020204030204" pitchFamily="34" charset="0"/>
                            </a:rPr>
                            <m:t>T</m:t>
                          </m:r>
                        </m:sup>
                      </m:sSup>
                      <m:r>
                        <a:rPr lang="vi-VN" sz="2400" b="0" i="1" smtClean="0">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𝛽</m:t>
                      </m:r>
                      <m:sSup>
                        <m:sSupPr>
                          <m:ctrlPr>
                            <a:rPr lang="vi-VN" sz="2400"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𝐰</m:t>
                          </m:r>
                        </m:e>
                        <m:sup>
                          <m:r>
                            <m:rPr>
                              <m:sty m:val="p"/>
                            </m:rPr>
                            <a:rPr lang="vi-VN" sz="2400">
                              <a:latin typeface="Cambria Math" panose="02040503050406030204" pitchFamily="18" charset="0"/>
                              <a:cs typeface="Calibri" panose="020F0502020204030204" pitchFamily="34" charset="0"/>
                            </a:rPr>
                            <m:t>T</m:t>
                          </m:r>
                        </m:sup>
                      </m:sSup>
                      <m:nary>
                        <m:naryPr>
                          <m:chr m:val="∑"/>
                          <m:ctrlPr>
                            <a:rPr lang="vi-VN" sz="2400" i="1">
                              <a:latin typeface="Cambria Math" panose="02040503050406030204" pitchFamily="18" charset="0"/>
                              <a:cs typeface="Calibri" panose="020F0502020204030204" pitchFamily="34" charset="0"/>
                            </a:rPr>
                          </m:ctrlPr>
                        </m:naryPr>
                        <m:sub>
                          <m:r>
                            <a:rPr lang="vi-VN" sz="2400" i="1">
                              <a:latin typeface="Cambria Math" panose="02040503050406030204" pitchFamily="18" charset="0"/>
                              <a:cs typeface="Calibri" panose="020F0502020204030204" pitchFamily="34" charset="0"/>
                            </a:rPr>
                            <m:t>𝑛</m:t>
                          </m:r>
                          <m:r>
                            <a:rPr lang="vi-VN" sz="2400" i="1">
                              <a:latin typeface="Cambria Math" panose="02040503050406030204" pitchFamily="18" charset="0"/>
                              <a:cs typeface="Calibri" panose="020F0502020204030204" pitchFamily="34" charset="0"/>
                            </a:rPr>
                            <m:t>=1</m:t>
                          </m:r>
                        </m:sub>
                        <m:sup>
                          <m:r>
                            <a:rPr lang="vi-VN" sz="2400" i="1">
                              <a:latin typeface="Cambria Math" panose="02040503050406030204" pitchFamily="18" charset="0"/>
                              <a:cs typeface="Calibri" panose="020F0502020204030204" pitchFamily="34" charset="0"/>
                            </a:rPr>
                            <m:t>𝑁</m:t>
                          </m:r>
                        </m:sup>
                        <m:e>
                          <m:r>
                            <a:rPr lang="vi-VN" sz="2400" i="1">
                              <a:latin typeface="Cambria Math" panose="02040503050406030204" pitchFamily="18" charset="0"/>
                              <a:cs typeface="Calibri" panose="020F0502020204030204" pitchFamily="34" charset="0"/>
                            </a:rPr>
                            <m:t>𝜙</m:t>
                          </m:r>
                          <m:d>
                            <m:dPr>
                              <m:ctrlPr>
                                <a:rPr lang="vi-VN" sz="2400" i="1">
                                  <a:latin typeface="Cambria Math" panose="02040503050406030204" pitchFamily="18" charset="0"/>
                                  <a:cs typeface="Calibri" panose="020F0502020204030204" pitchFamily="34" charset="0"/>
                                </a:rPr>
                              </m:ctrlPr>
                            </m:dPr>
                            <m:e>
                              <m:sSub>
                                <m:sSubPr>
                                  <m:ctrlPr>
                                    <a:rPr lang="vi-VN" sz="2400" b="1" i="1">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𝐱</m:t>
                                  </m:r>
                                </m:e>
                                <m:sub>
                                  <m:r>
                                    <a:rPr lang="vi-VN" sz="2400" i="1">
                                      <a:latin typeface="Cambria Math" panose="02040503050406030204" pitchFamily="18" charset="0"/>
                                      <a:cs typeface="Calibri" panose="020F0502020204030204" pitchFamily="34" charset="0"/>
                                    </a:rPr>
                                    <m:t>𝑛</m:t>
                                  </m:r>
                                </m:sub>
                              </m:sSub>
                            </m:e>
                          </m:d>
                          <m:r>
                            <a:rPr lang="vi-VN" sz="2400" i="1">
                              <a:latin typeface="Cambria Math" panose="02040503050406030204" pitchFamily="18" charset="0"/>
                              <a:cs typeface="Calibri" panose="020F0502020204030204" pitchFamily="34" charset="0"/>
                            </a:rPr>
                            <m:t>𝜙</m:t>
                          </m:r>
                          <m:sSup>
                            <m:sSupPr>
                              <m:ctrlPr>
                                <a:rPr lang="vi-VN" sz="2400" i="1">
                                  <a:latin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cs typeface="Calibri" panose="020F0502020204030204" pitchFamily="34" charset="0"/>
                                    </a:rPr>
                                  </m:ctrlPr>
                                </m:dPr>
                                <m:e>
                                  <m:sSub>
                                    <m:sSubPr>
                                      <m:ctrlPr>
                                        <a:rPr lang="vi-VN" sz="2400" b="1" i="1">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𝐱</m:t>
                                      </m:r>
                                    </m:e>
                                    <m:sub>
                                      <m:r>
                                        <a:rPr lang="vi-VN" sz="2400" i="1">
                                          <a:latin typeface="Cambria Math" panose="02040503050406030204" pitchFamily="18" charset="0"/>
                                          <a:cs typeface="Calibri" panose="020F0502020204030204" pitchFamily="34" charset="0"/>
                                        </a:rPr>
                                        <m:t>𝑛</m:t>
                                      </m:r>
                                    </m:sub>
                                  </m:sSub>
                                </m:e>
                              </m:d>
                            </m:e>
                            <m:sup>
                              <m:r>
                                <m:rPr>
                                  <m:sty m:val="p"/>
                                </m:rPr>
                                <a:rPr lang="vi-VN" sz="2400">
                                  <a:latin typeface="Cambria Math" panose="02040503050406030204" pitchFamily="18" charset="0"/>
                                  <a:cs typeface="Calibri" panose="020F0502020204030204" pitchFamily="34" charset="0"/>
                                </a:rPr>
                                <m:t>T</m:t>
                              </m:r>
                            </m:sup>
                          </m:sSup>
                        </m:e>
                      </m:nary>
                    </m:oMath>
                  </m:oMathPara>
                </a14:m>
                <a:endParaRPr lang="vi-VN" sz="2400">
                  <a:latin typeface="Calibri" panose="020F0502020204030204" pitchFamily="34" charset="0"/>
                  <a:ea typeface="Cambria Math" panose="02040503050406030204" pitchFamily="18"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acc>
                        <m:acc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acc>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argmax</m:t>
                          </m:r>
                        </m:e>
                        <m:sub>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sub>
                      </m:sSub>
                      <m:r>
                        <m:rPr>
                          <m:sty m:val="p"/>
                        </m:rPr>
                        <a:rPr lang="vi-VN" sz="2400">
                          <a:latin typeface="Cambria Math" panose="02040503050406030204" pitchFamily="18" charset="0"/>
                          <a:cs typeface="Calibri" panose="020F0502020204030204" pitchFamily="34" charset="0"/>
                        </a:rPr>
                        <m:t>LL</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m:rPr>
                              <m:sty m:val="p"/>
                            </m:rPr>
                            <a:rPr lang="vi-VN" sz="2400">
                              <a:latin typeface="Cambria Math" panose="02040503050406030204" pitchFamily="18" charset="0"/>
                              <a:cs typeface="Calibri" panose="020F0502020204030204" pitchFamily="34" charset="0"/>
                            </a:rPr>
                            <m:t>∇</m:t>
                          </m:r>
                        </m:e>
                        <m:sub>
                          <m:r>
                            <a:rPr lang="vi-VN" sz="2400" b="1">
                              <a:latin typeface="Cambria Math" panose="02040503050406030204" pitchFamily="18" charset="0"/>
                              <a:cs typeface="Calibri" panose="020F0502020204030204" pitchFamily="34" charset="0"/>
                            </a:rPr>
                            <m:t>𝐰</m:t>
                          </m:r>
                        </m:sub>
                      </m:sSub>
                      <m:r>
                        <m:rPr>
                          <m:sty m:val="p"/>
                        </m:rPr>
                        <a:rPr lang="vi-VN" sz="2400">
                          <a:latin typeface="Cambria Math" panose="02040503050406030204" pitchFamily="18" charset="0"/>
                          <a:cs typeface="Calibri" panose="020F0502020204030204" pitchFamily="34" charset="0"/>
                        </a:rPr>
                        <m:t>LL</m:t>
                      </m:r>
                      <m:d>
                        <m:dPr>
                          <m:ctrlPr>
                            <a:rPr lang="vi-VN" sz="2400" i="1">
                              <a:latin typeface="Cambria Math" panose="02040503050406030204" pitchFamily="18" charset="0"/>
                              <a:cs typeface="Calibri" panose="020F0502020204030204" pitchFamily="34" charset="0"/>
                            </a:rPr>
                          </m:ctrlPr>
                        </m:dPr>
                        <m:e>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e>
                      </m:d>
                      <m:r>
                        <a:rPr lang="vi-VN" sz="2400" b="0" i="1" smtClean="0">
                          <a:latin typeface="Cambria Math" panose="02040503050406030204" pitchFamily="18" charset="0"/>
                          <a:cs typeface="Calibri" panose="020F0502020204030204" pitchFamily="34" charset="0"/>
                        </a:rPr>
                        <m:t>=0</m:t>
                      </m:r>
                    </m:oMath>
                  </m:oMathPara>
                </a14:m>
                <a:endParaRPr lang="vi-VN" sz="2400">
                  <a:latin typeface="Calibri" panose="020F0502020204030204" pitchFamily="34" charset="0"/>
                  <a:ea typeface="Cambria Math" panose="02040503050406030204" pitchFamily="18" charset="0"/>
                  <a:cs typeface="Calibri" panose="020F0502020204030204" pitchFamily="34" charset="0"/>
                </a:endParaRPr>
              </a:p>
              <a:p>
                <a:pPr marL="511175">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Giải phương trình trên ta tìm được </a:t>
                </a:r>
                <a14:m>
                  <m:oMath xmlns:m="http://schemas.openxmlformats.org/officeDocument/2006/math">
                    <m:acc>
                      <m:accPr>
                        <m:chr m:val="̂"/>
                        <m:ctrlPr>
                          <a:rPr lang="vi-VN" sz="240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r>
                      <a:rPr lang="vi-VN" sz="2400" b="1"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𝚽</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b="1">
                            <a:latin typeface="Cambria Math" panose="02040503050406030204" pitchFamily="18" charset="0"/>
                            <a:ea typeface="Cambria Math" panose="02040503050406030204" pitchFamily="18" charset="0"/>
                            <a:cs typeface="Calibri" panose="020F0502020204030204" pitchFamily="34" charset="0"/>
                          </a:rPr>
                          <m:t>𝚽</m:t>
                        </m:r>
                        <m:r>
                          <a:rPr lang="vi-VN" sz="2400" b="1">
                            <a:latin typeface="Cambria Math" panose="02040503050406030204" pitchFamily="18" charset="0"/>
                            <a:ea typeface="Cambria Math" panose="02040503050406030204" pitchFamily="18" charset="0"/>
                            <a:cs typeface="Calibri" panose="020F0502020204030204" pitchFamily="34" charset="0"/>
                          </a:rPr>
                          <m:t>)</m:t>
                        </m:r>
                      </m:e>
                      <m:sup>
                        <m:r>
                          <a:rPr lang="vi-VN" sz="2400" b="1"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p>
                    </m:sSup>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𝚽</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oMath>
                </a14:m>
                <a:r>
                  <a:rPr lang="vi-VN" sz="2400">
                    <a:latin typeface="Calibri" panose="020F0502020204030204" pitchFamily="34" charset="0"/>
                    <a:ea typeface="Cambria Math" panose="02040503050406030204" pitchFamily="18" charset="0"/>
                    <a:cs typeface="Calibri" panose="020F0502020204030204" pitchFamily="34" charset="0"/>
                  </a:rPr>
                  <a:t>, trong đó </a:t>
                </a:r>
                <a14:m>
                  <m:oMath xmlns:m="http://schemas.openxmlformats.org/officeDocument/2006/math">
                    <m:r>
                      <a:rPr lang="vi-VN" sz="2400" b="1">
                        <a:latin typeface="Cambria Math" panose="02040503050406030204" pitchFamily="18" charset="0"/>
                        <a:ea typeface="Cambria Math" panose="02040503050406030204" pitchFamily="18" charset="0"/>
                        <a:cs typeface="Calibri" panose="020F0502020204030204" pitchFamily="34" charset="0"/>
                      </a:rPr>
                      <m:t>𝚽</m:t>
                    </m:r>
                  </m:oMath>
                </a14:m>
                <a:r>
                  <a:rPr lang="vi-VN" sz="2400">
                    <a:latin typeface="Calibri" panose="020F0502020204030204" pitchFamily="34" charset="0"/>
                    <a:ea typeface="Cambria Math" panose="02040503050406030204" pitchFamily="18" charset="0"/>
                    <a:cs typeface="Calibri" panose="020F0502020204030204" pitchFamily="34" charset="0"/>
                  </a:rPr>
                  <a:t> là ma trận kích thước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𝑀</m:t>
                    </m:r>
                  </m:oMath>
                </a14:m>
                <a:r>
                  <a:rPr lang="vi-VN" sz="2400">
                    <a:latin typeface="Calibri" panose="020F0502020204030204" pitchFamily="34" charset="0"/>
                    <a:ea typeface="Cambria Math" panose="02040503050406030204" pitchFamily="18" charset="0"/>
                    <a:cs typeface="Calibri" panose="020F0502020204030204" pitchFamily="34" charset="0"/>
                  </a:rPr>
                  <a:t> với </a:t>
                </a:r>
                <a14:m>
                  <m:oMath xmlns:m="http://schemas.openxmlformats.org/officeDocument/2006/math">
                    <m:sSub>
                      <m:sSub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a:latin typeface="Cambria Math" panose="02040503050406030204" pitchFamily="18" charset="0"/>
                            <a:ea typeface="Cambria Math" panose="02040503050406030204" pitchFamily="18" charset="0"/>
                            <a:cs typeface="Calibri" panose="020F0502020204030204" pitchFamily="34" charset="0"/>
                          </a:rPr>
                          <m:t>𝚽</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r>
                          <a:rPr lang="vi-VN" sz="2400" b="1" i="0"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𝑗</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𝜙</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𝑗</m:t>
                        </m:r>
                      </m:sub>
                    </m:sSub>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sub>
                        </m:sSub>
                      </m:e>
                    </m:d>
                  </m:oMath>
                </a14:m>
                <a:r>
                  <a:rPr lang="vi-VN" sz="2400">
                    <a:latin typeface="Calibri" panose="020F0502020204030204" pitchFamily="34" charset="0"/>
                    <a:ea typeface="Cambria Math" panose="02040503050406030204" pitchFamily="18" charset="0"/>
                    <a:cs typeface="Calibri" panose="020F0502020204030204" pitchFamily="34" charset="0"/>
                  </a:rPr>
                  <a:t>. </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Ta sẽ chứng minh </a:t>
                </a:r>
                <a14:m>
                  <m:oMath xmlns:m="http://schemas.openxmlformats.org/officeDocument/2006/math">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oMath>
                </a14:m>
                <a:r>
                  <a:rPr lang="vi-VN" sz="2400">
                    <a:latin typeface="Calibri" panose="020F0502020204030204" pitchFamily="34" charset="0"/>
                    <a:ea typeface="Cambria Math" panose="02040503050406030204" pitchFamily="18" charset="0"/>
                    <a:cs typeface="Calibri" panose="020F0502020204030204" pitchFamily="34" charset="0"/>
                  </a:rPr>
                  <a:t> là duy nhất bằng đạo hàm cấp 2. Đây còn gọi là thuật toán OLS</a:t>
                </a:r>
              </a:p>
            </p:txBody>
          </p:sp>
        </mc:Choice>
        <mc:Fallback>
          <p:sp>
            <p:nvSpPr>
              <p:cNvPr id="7" name="TextBox 6">
                <a:extLst>
                  <a:ext uri="{FF2B5EF4-FFF2-40B4-BE49-F238E27FC236}">
                    <a16:creationId xmlns:a16="http://schemas.microsoft.com/office/drawing/2014/main" id="{803054E5-321D-47EB-9FD9-4AF38731FC83}"/>
                  </a:ext>
                </a:extLst>
              </p:cNvPr>
              <p:cNvSpPr txBox="1">
                <a:spLocks noRot="1" noChangeAspect="1" noMove="1" noResize="1" noEditPoints="1" noAdjustHandles="1" noChangeArrowheads="1" noChangeShapeType="1" noTextEdit="1"/>
              </p:cNvSpPr>
              <p:nvPr/>
            </p:nvSpPr>
            <p:spPr>
              <a:xfrm>
                <a:off x="713919" y="1268958"/>
                <a:ext cx="11064424" cy="5120184"/>
              </a:xfrm>
              <a:prstGeom prst="rect">
                <a:avLst/>
              </a:prstGeom>
              <a:blipFill>
                <a:blip r:embed="rId4"/>
                <a:stretch>
                  <a:fillRect l="-826" r="-165" b="-178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2122169-992C-4418-A8B5-F946E766B36E}"/>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23D7195A-AC13-4721-8425-A53D4309CB56}"/>
              </a:ext>
            </a:extLst>
          </p:cNvPr>
          <p:cNvSpPr txBox="1">
            <a:spLocks/>
          </p:cNvSpPr>
          <p:nvPr/>
        </p:nvSpPr>
        <p:spPr>
          <a:xfrm>
            <a:off x="10850452" y="4474"/>
            <a:ext cx="368786" cy="34714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97CE9-8561-478F-9A7F-A9CB046A092C}" type="slidenum">
              <a:rPr lang="en-US" smtClean="0">
                <a:solidFill>
                  <a:schemeClr val="bg1"/>
                </a:solidFill>
              </a:rPr>
              <a:pPr/>
              <a:t>14</a:t>
            </a:fld>
            <a:endParaRPr lang="en-US" sz="1400">
              <a:solidFill>
                <a:schemeClr val="bg1"/>
              </a:solidFill>
            </a:endParaRPr>
          </a:p>
        </p:txBody>
      </p:sp>
    </p:spTree>
    <p:extLst>
      <p:ext uri="{BB962C8B-B14F-4D97-AF65-F5344CB8AC3E}">
        <p14:creationId xmlns:p14="http://schemas.microsoft.com/office/powerpoint/2010/main" val="199907191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fade">
                                      <p:cBhvr>
                                        <p:cTn id="3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43F119-F2BC-4CDA-BE0F-287DB42BAECF}"/>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Những khó khăn khi thực hiện thuật toán OLS</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5DBDB484-A911-4E86-958D-6C4948EA3F3B}"/>
              </a:ext>
            </a:extLst>
          </p:cNvPr>
          <p:cNvCxnSpPr>
            <a:cxnSpLocks/>
          </p:cNvCxnSpPr>
          <p:nvPr/>
        </p:nvCxnSpPr>
        <p:spPr>
          <a:xfrm flipV="1">
            <a:off x="713920" y="1218172"/>
            <a:ext cx="9638394"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F326793-2E6C-4224-BB0A-7C78CE507D87}"/>
                  </a:ext>
                </a:extLst>
              </p:cNvPr>
              <p:cNvSpPr txBox="1"/>
              <p:nvPr/>
            </p:nvSpPr>
            <p:spPr>
              <a:xfrm>
                <a:off x="713919" y="1218172"/>
                <a:ext cx="11072812" cy="5374613"/>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Đôi khi, việc tính toán nghiệm ước lượng hợp lý tối đại có chi phí rất lớn bởi các bộ test lớn. Vậy nên, việc thực hiện các thuật toán dạng chuỗi như SGD sẽ làm cho </a:t>
                </a:r>
                <a14:m>
                  <m:oMath xmlns:m="http://schemas.openxmlformats.org/officeDocument/2006/math">
                    <m:sSub>
                      <m:sSubPr>
                        <m:ctrlPr>
                          <a:rPr lang="vi-VN" sz="240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m:t>
                        </m:r>
                      </m:e>
                      <m:sub>
                        <m:r>
                          <a:rPr lang="vi-VN" sz="2400" b="1" i="0" smtClean="0">
                            <a:latin typeface="Cambria Math" panose="02040503050406030204" pitchFamily="18" charset="0"/>
                            <a:cs typeface="Calibri" panose="020F0502020204030204" pitchFamily="34" charset="0"/>
                          </a:rPr>
                          <m:t>𝐰</m:t>
                        </m:r>
                      </m:sub>
                    </m:sSub>
                    <m:r>
                      <m:rPr>
                        <m:sty m:val="p"/>
                      </m:rPr>
                      <a:rPr lang="vi-VN" sz="2400" b="0" i="0" smtClean="0">
                        <a:latin typeface="Cambria Math" panose="02040503050406030204" pitchFamily="18" charset="0"/>
                        <a:cs typeface="Calibri" panose="020F0502020204030204" pitchFamily="34" charset="0"/>
                      </a:rPr>
                      <m:t>LL</m:t>
                    </m:r>
                  </m:oMath>
                </a14:m>
                <a:r>
                  <a:rPr lang="vi-VN" sz="2400">
                    <a:latin typeface="Calibri" panose="020F0502020204030204" pitchFamily="34" charset="0"/>
                    <a:cs typeface="Calibri" panose="020F0502020204030204" pitchFamily="34" charset="0"/>
                  </a:rPr>
                  <a:t> tiến về 0 nhanh hơn.</a:t>
                </a:r>
              </a:p>
              <a:p>
                <a:pPr>
                  <a:lnSpc>
                    <a:spcPct val="150000"/>
                  </a:lnSpc>
                </a:pPr>
                <a14:m>
                  <m:oMathPara xmlns:m="http://schemas.openxmlformats.org/officeDocument/2006/math">
                    <m:oMathParaPr>
                      <m:jc m:val="centerGroup"/>
                    </m:oMathParaPr>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cs typeface="Calibri" panose="020F0502020204030204" pitchFamily="34" charset="0"/>
                            </a:rPr>
                            <m:t>𝐰</m:t>
                          </m:r>
                        </m:e>
                        <m:sub>
                          <m:r>
                            <a:rPr lang="vi-VN" sz="2400" b="0" i="1" smtClean="0">
                              <a:latin typeface="Cambria Math" panose="02040503050406030204" pitchFamily="18" charset="0"/>
                              <a:cs typeface="Calibri" panose="020F0502020204030204" pitchFamily="34" charset="0"/>
                            </a:rPr>
                            <m:t>𝑟</m:t>
                          </m:r>
                          <m:r>
                            <a:rPr lang="vi-VN" sz="2400" b="0" i="1" smtClean="0">
                              <a:latin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cs typeface="Calibri" panose="020F0502020204030204" pitchFamily="34" charset="0"/>
                            </a:rPr>
                            <m:t>𝐰</m:t>
                          </m:r>
                        </m:e>
                        <m:sub>
                          <m:r>
                            <a:rPr lang="vi-VN" sz="2400" b="0" i="1" smtClean="0">
                              <a:latin typeface="Cambria Math" panose="02040503050406030204" pitchFamily="18" charset="0"/>
                              <a:cs typeface="Calibri" panose="020F0502020204030204" pitchFamily="34" charset="0"/>
                            </a:rPr>
                            <m:t>𝑟</m:t>
                          </m:r>
                          <m:r>
                            <a:rPr lang="vi-VN" sz="2400" b="0" i="1" smtClean="0">
                              <a:latin typeface="Cambria Math" panose="02040503050406030204" pitchFamily="18" charset="0"/>
                              <a:cs typeface="Calibri" panose="020F0502020204030204" pitchFamily="34" charset="0"/>
                            </a:rPr>
                            <m:t>+1 </m:t>
                          </m:r>
                        </m:sub>
                      </m:sSub>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𝜂</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m:t>
                          </m:r>
                        </m:e>
                        <m:sub>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sub>
                      </m:sSub>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LL</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sub>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rand</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1,</m:t>
                                  </m:r>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e>
                              </m:d>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𝑟</m:t>
                              </m:r>
                            </m:sub>
                          </m:sSub>
                        </m:e>
                      </m:d>
                    </m:oMath>
                  </m:oMathPara>
                </a14:m>
                <a:endParaRPr lang="vi-VN" sz="2400" b="0" i="1">
                  <a:latin typeface="Cambria Math" panose="02040503050406030204" pitchFamily="18" charset="0"/>
                  <a:ea typeface="Cambria Math" panose="02040503050406030204" pitchFamily="18" charset="0"/>
                  <a:cs typeface="Calibri" panose="020F050202020403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𝑟</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𝜂</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𝑡</m:t>
                              </m:r>
                            </m:e>
                            <m:sub>
                              <m:r>
                                <m:rPr>
                                  <m:sty m:val="p"/>
                                </m:rPr>
                                <a:rPr lang="vi-VN" sz="2400" i="0">
                                  <a:latin typeface="Cambria Math" panose="02040503050406030204" pitchFamily="18" charset="0"/>
                                  <a:ea typeface="Cambria Math" panose="02040503050406030204" pitchFamily="18" charset="0"/>
                                  <a:cs typeface="Calibri" panose="020F0502020204030204" pitchFamily="34" charset="0"/>
                                </a:rPr>
                                <m:t>rand</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1,</m:t>
                                  </m:r>
                                  <m:r>
                                    <a:rPr lang="vi-VN" sz="2400" i="1">
                                      <a:latin typeface="Cambria Math" panose="02040503050406030204" pitchFamily="18" charset="0"/>
                                      <a:ea typeface="Cambria Math" panose="02040503050406030204" pitchFamily="18" charset="0"/>
                                      <a:cs typeface="Calibri" panose="020F0502020204030204" pitchFamily="34" charset="0"/>
                                    </a:rPr>
                                    <m:t>𝑁</m:t>
                                  </m:r>
                                </m:e>
                              </m:d>
                            </m:sub>
                          </m:sSub>
                          <m:r>
                            <a:rPr lang="vi-VN" sz="2400" i="1">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b="1" i="0">
                                  <a:latin typeface="Cambria Math" panose="02040503050406030204" pitchFamily="18" charset="0"/>
                                  <a:ea typeface="Cambria Math" panose="02040503050406030204" pitchFamily="18" charset="0"/>
                                  <a:cs typeface="Calibri" panose="020F0502020204030204" pitchFamily="34" charset="0"/>
                                </a:rPr>
                                <m:t>𝐰</m:t>
                              </m:r>
                            </m:e>
                            <m:sup>
                              <m:r>
                                <a:rPr lang="vi-VN" sz="2400" i="1">
                                  <a:latin typeface="Cambria Math" panose="02040503050406030204" pitchFamily="18" charset="0"/>
                                  <a:ea typeface="Cambria Math" panose="02040503050406030204" pitchFamily="18" charset="0"/>
                                  <a:cs typeface="Calibri" panose="020F0502020204030204" pitchFamily="34" charset="0"/>
                                </a:rPr>
                                <m:t>𝑇</m:t>
                              </m:r>
                            </m:sup>
                          </m:sSup>
                          <m:r>
                            <a:rPr lang="vi-VN" sz="2400" i="1">
                              <a:latin typeface="Cambria Math" panose="02040503050406030204" pitchFamily="18" charset="0"/>
                              <a:ea typeface="Cambria Math" panose="02040503050406030204" pitchFamily="18" charset="0"/>
                              <a:cs typeface="Calibri" panose="020F0502020204030204" pitchFamily="34" charset="0"/>
                            </a:rPr>
                            <m:t>𝜙</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b="1">
                                      <a:latin typeface="Cambria Math" panose="02040503050406030204" pitchFamily="18" charset="0"/>
                                      <a:ea typeface="Cambria Math" panose="02040503050406030204" pitchFamily="18" charset="0"/>
                                      <a:cs typeface="Calibri" panose="020F0502020204030204" pitchFamily="34" charset="0"/>
                                    </a:rPr>
                                    <m:t>𝐱</m:t>
                                  </m:r>
                                </m:e>
                                <m:sub>
                                  <m:r>
                                    <m:rPr>
                                      <m:sty m:val="p"/>
                                    </m:rPr>
                                    <a:rPr lang="vi-VN" sz="2400">
                                      <a:latin typeface="Cambria Math" panose="02040503050406030204" pitchFamily="18" charset="0"/>
                                      <a:ea typeface="Cambria Math" panose="02040503050406030204" pitchFamily="18" charset="0"/>
                                      <a:cs typeface="Calibri" panose="020F0502020204030204" pitchFamily="34" charset="0"/>
                                    </a:rPr>
                                    <m:t>rand</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1,</m:t>
                                      </m:r>
                                      <m:r>
                                        <a:rPr lang="vi-VN" sz="2400" i="1">
                                          <a:latin typeface="Cambria Math" panose="02040503050406030204" pitchFamily="18" charset="0"/>
                                          <a:ea typeface="Cambria Math" panose="02040503050406030204" pitchFamily="18" charset="0"/>
                                          <a:cs typeface="Calibri" panose="020F0502020204030204" pitchFamily="34" charset="0"/>
                                        </a:rPr>
                                        <m:t>𝑁</m:t>
                                      </m:r>
                                    </m:e>
                                  </m:d>
                                </m:sub>
                              </m:sSub>
                            </m:e>
                          </m:d>
                        </m:e>
                      </m:d>
                      <m:r>
                        <a:rPr lang="vi-VN" sz="2400" i="1">
                          <a:latin typeface="Cambria Math" panose="02040503050406030204" pitchFamily="18" charset="0"/>
                          <a:ea typeface="Cambria Math" panose="02040503050406030204" pitchFamily="18" charset="0"/>
                          <a:cs typeface="Calibri" panose="020F0502020204030204" pitchFamily="34" charset="0"/>
                        </a:rPr>
                        <m:t>𝜙</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b="1">
                                  <a:latin typeface="Cambria Math" panose="02040503050406030204" pitchFamily="18" charset="0"/>
                                  <a:ea typeface="Cambria Math" panose="02040503050406030204" pitchFamily="18" charset="0"/>
                                  <a:cs typeface="Calibri" panose="020F0502020204030204" pitchFamily="34" charset="0"/>
                                </a:rPr>
                                <m:t>𝐱</m:t>
                              </m:r>
                            </m:e>
                            <m:sub>
                              <m:r>
                                <m:rPr>
                                  <m:sty m:val="p"/>
                                </m:rPr>
                                <a:rPr lang="vi-VN" sz="2400">
                                  <a:latin typeface="Cambria Math" panose="02040503050406030204" pitchFamily="18" charset="0"/>
                                  <a:ea typeface="Cambria Math" panose="02040503050406030204" pitchFamily="18" charset="0"/>
                                  <a:cs typeface="Calibri" panose="020F0502020204030204" pitchFamily="34" charset="0"/>
                                </a:rPr>
                                <m:t>rand</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1,</m:t>
                                  </m:r>
                                  <m:r>
                                    <a:rPr lang="vi-VN" sz="2400" i="1">
                                      <a:latin typeface="Cambria Math" panose="02040503050406030204" pitchFamily="18" charset="0"/>
                                      <a:ea typeface="Cambria Math" panose="02040503050406030204" pitchFamily="18" charset="0"/>
                                      <a:cs typeface="Calibri" panose="020F0502020204030204" pitchFamily="34" charset="0"/>
                                    </a:rPr>
                                    <m:t>𝑁</m:t>
                                  </m:r>
                                </m:e>
                              </m:d>
                            </m:sub>
                          </m:sSub>
                        </m:e>
                      </m:d>
                    </m:oMath>
                  </m:oMathPara>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Tuy nhiên, thuật toán OLS không được khuyến khích dùng nhiều bởi còn một rào cản: ma trận </a:t>
                </a:r>
                <a14:m>
                  <m:oMath xmlns:m="http://schemas.openxmlformats.org/officeDocument/2006/math">
                    <m:sSup>
                      <m:sSupPr>
                        <m:ctrlPr>
                          <a:rPr lang="vi-VN" sz="2400" b="0"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𝚽</m:t>
                        </m:r>
                      </m:e>
                      <m:sup>
                        <m:r>
                          <m:rPr>
                            <m:sty m:val="p"/>
                          </m:rPr>
                          <a:rPr lang="vi-VN" sz="2400" b="0" i="0" smtClean="0">
                            <a:latin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cs typeface="Calibri" panose="020F0502020204030204" pitchFamily="34" charset="0"/>
                      </a:rPr>
                      <m:t>𝚽</m:t>
                    </m:r>
                  </m:oMath>
                </a14:m>
                <a:r>
                  <a:rPr lang="vi-VN" sz="2400">
                    <a:latin typeface="Calibri" panose="020F0502020204030204" pitchFamily="34" charset="0"/>
                    <a:cs typeface="Calibri" panose="020F0502020204030204" pitchFamily="34" charset="0"/>
                  </a:rPr>
                  <a:t> có thể không được tốt cho lắm(thưa, gần với không khả nghịch, ...). Trong trường hợp ma trận rất thưa(số lượng bộ dữ liệu nhỏ hơn nhiều so với số lượng chiều của đầu vào bài toán) ta sẽ sử dụng SVD.</a:t>
                </a:r>
                <a:endParaRPr lang="en-US" sz="2400">
                  <a:latin typeface="Calibri" panose="020F0502020204030204" pitchFamily="34" charset="0"/>
                  <a:cs typeface="Calibri" panose="020F0502020204030204" pitchFamily="34" charset="0"/>
                </a:endParaRPr>
              </a:p>
            </p:txBody>
          </p:sp>
        </mc:Choice>
        <mc:Fallback>
          <p:sp>
            <p:nvSpPr>
              <p:cNvPr id="3" name="TextBox 2">
                <a:extLst>
                  <a:ext uri="{FF2B5EF4-FFF2-40B4-BE49-F238E27FC236}">
                    <a16:creationId xmlns:a16="http://schemas.microsoft.com/office/drawing/2014/main" id="{7F326793-2E6C-4224-BB0A-7C78CE507D87}"/>
                  </a:ext>
                </a:extLst>
              </p:cNvPr>
              <p:cNvSpPr txBox="1">
                <a:spLocks noRot="1" noChangeAspect="1" noMove="1" noResize="1" noEditPoints="1" noAdjustHandles="1" noChangeArrowheads="1" noChangeShapeType="1" noTextEdit="1"/>
              </p:cNvSpPr>
              <p:nvPr/>
            </p:nvSpPr>
            <p:spPr>
              <a:xfrm>
                <a:off x="713919" y="1218172"/>
                <a:ext cx="11072812" cy="5374613"/>
              </a:xfrm>
              <a:prstGeom prst="rect">
                <a:avLst/>
              </a:prstGeom>
              <a:blipFill>
                <a:blip r:embed="rId4"/>
                <a:stretch>
                  <a:fillRect l="-826" r="-1046" b="-1930"/>
                </a:stretch>
              </a:blipFill>
            </p:spPr>
            <p:txBody>
              <a:bodyPr/>
              <a:lstStyle/>
              <a:p>
                <a:r>
                  <a:rPr lang="en-US">
                    <a:noFill/>
                  </a:rPr>
                  <a:t> </a:t>
                </a:r>
              </a:p>
            </p:txBody>
          </p:sp>
        </mc:Fallback>
      </mc:AlternateContent>
      <p:grpSp>
        <p:nvGrpSpPr>
          <p:cNvPr id="7" name="组合 41">
            <a:extLst>
              <a:ext uri="{FF2B5EF4-FFF2-40B4-BE49-F238E27FC236}">
                <a16:creationId xmlns:a16="http://schemas.microsoft.com/office/drawing/2014/main" id="{DF201398-34D0-4CE3-A5FE-4A7D874C9D21}"/>
              </a:ext>
            </a:extLst>
          </p:cNvPr>
          <p:cNvGrpSpPr/>
          <p:nvPr/>
        </p:nvGrpSpPr>
        <p:grpSpPr>
          <a:xfrm rot="1442666">
            <a:off x="162826" y="1382479"/>
            <a:ext cx="484883" cy="384143"/>
            <a:chOff x="451410" y="5975667"/>
            <a:chExt cx="858150" cy="540139"/>
          </a:xfrm>
        </p:grpSpPr>
        <p:sp>
          <p:nvSpPr>
            <p:cNvPr id="8" name="等腰三角形 42">
              <a:extLst>
                <a:ext uri="{FF2B5EF4-FFF2-40B4-BE49-F238E27FC236}">
                  <a16:creationId xmlns:a16="http://schemas.microsoft.com/office/drawing/2014/main" id="{3D17A01D-F8E9-43EC-B49C-C50C05BF75E2}"/>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9" name="等腰三角形 43">
              <a:extLst>
                <a:ext uri="{FF2B5EF4-FFF2-40B4-BE49-F238E27FC236}">
                  <a16:creationId xmlns:a16="http://schemas.microsoft.com/office/drawing/2014/main" id="{875FC78F-850D-4F6F-986B-239CED0E8E0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0" name="组合 41">
            <a:extLst>
              <a:ext uri="{FF2B5EF4-FFF2-40B4-BE49-F238E27FC236}">
                <a16:creationId xmlns:a16="http://schemas.microsoft.com/office/drawing/2014/main" id="{BE25D9C6-1D88-40B3-AA0A-714597C4CCB4}"/>
              </a:ext>
            </a:extLst>
          </p:cNvPr>
          <p:cNvGrpSpPr/>
          <p:nvPr/>
        </p:nvGrpSpPr>
        <p:grpSpPr>
          <a:xfrm rot="1442666">
            <a:off x="171812" y="4430480"/>
            <a:ext cx="484883" cy="384143"/>
            <a:chOff x="451410" y="5975667"/>
            <a:chExt cx="858150" cy="540139"/>
          </a:xfrm>
        </p:grpSpPr>
        <p:sp>
          <p:nvSpPr>
            <p:cNvPr id="11" name="等腰三角形 42">
              <a:extLst>
                <a:ext uri="{FF2B5EF4-FFF2-40B4-BE49-F238E27FC236}">
                  <a16:creationId xmlns:a16="http://schemas.microsoft.com/office/drawing/2014/main" id="{B48EBB7A-8B18-469E-B8A5-F7F962486932}"/>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2" name="等腰三角形 43">
              <a:extLst>
                <a:ext uri="{FF2B5EF4-FFF2-40B4-BE49-F238E27FC236}">
                  <a16:creationId xmlns:a16="http://schemas.microsoft.com/office/drawing/2014/main" id="{4DF160F3-948B-49A1-B516-33B5531C027F}"/>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3" name="Rectangle 12">
            <a:extLst>
              <a:ext uri="{FF2B5EF4-FFF2-40B4-BE49-F238E27FC236}">
                <a16:creationId xmlns:a16="http://schemas.microsoft.com/office/drawing/2014/main" id="{4B42F9A8-97E4-44B0-8EEC-A60F72EF190F}"/>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Slide Number Placeholder 4">
            <a:extLst>
              <a:ext uri="{FF2B5EF4-FFF2-40B4-BE49-F238E27FC236}">
                <a16:creationId xmlns:a16="http://schemas.microsoft.com/office/drawing/2014/main" id="{3EE3F836-18C3-4B82-A5E6-F7B48A05753B}"/>
              </a:ext>
            </a:extLst>
          </p:cNvPr>
          <p:cNvSpPr txBox="1">
            <a:spLocks/>
          </p:cNvSpPr>
          <p:nvPr/>
        </p:nvSpPr>
        <p:spPr>
          <a:xfrm>
            <a:off x="10850452" y="4474"/>
            <a:ext cx="368786" cy="34714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97CE9-8561-478F-9A7F-A9CB046A092C}" type="slidenum">
              <a:rPr lang="en-US" smtClean="0">
                <a:solidFill>
                  <a:schemeClr val="bg1"/>
                </a:solidFill>
              </a:rPr>
              <a:pPr/>
              <a:t>15</a:t>
            </a:fld>
            <a:endParaRPr lang="en-US" sz="1400">
              <a:solidFill>
                <a:schemeClr val="bg1"/>
              </a:solidFill>
            </a:endParaRPr>
          </a:p>
        </p:txBody>
      </p:sp>
    </p:spTree>
    <p:extLst>
      <p:ext uri="{BB962C8B-B14F-4D97-AF65-F5344CB8AC3E}">
        <p14:creationId xmlns:p14="http://schemas.microsoft.com/office/powerpoint/2010/main" val="310304010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F326793-2E6C-4224-BB0A-7C78CE507D87}"/>
                  </a:ext>
                </a:extLst>
              </p:cNvPr>
              <p:cNvSpPr txBox="1"/>
              <p:nvPr/>
            </p:nvSpPr>
            <p:spPr>
              <a:xfrm>
                <a:off x="713919" y="1218172"/>
                <a:ext cx="11205938" cy="5210465"/>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Để tính nghịch đảo </a:t>
                </a:r>
                <a14:m>
                  <m:oMath xmlns:m="http://schemas.openxmlformats.org/officeDocument/2006/math">
                    <m:acc>
                      <m:accPr>
                        <m:chr m:val="̂"/>
                        <m:ctrlPr>
                          <a:rPr lang="vi-VN" sz="240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oMath>
                </a14:m>
                <a:r>
                  <a:rPr lang="vi-VN" sz="2400">
                    <a:latin typeface="Calibri" panose="020F0502020204030204" pitchFamily="34" charset="0"/>
                    <a:ea typeface="Cambria Math" panose="02040503050406030204" pitchFamily="18" charset="0"/>
                    <a:cs typeface="Calibri" panose="020F0502020204030204" pitchFamily="34" charset="0"/>
                  </a:rPr>
                  <a:t>  bằng SVD, ta làm như sau:</a:t>
                </a:r>
              </a:p>
              <a:p>
                <a:pPr indent="403225">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Phân rã ma trận</a:t>
                </a:r>
                <a14:m>
                  <m:oMath xmlns:m="http://schemas.openxmlformats.org/officeDocument/2006/math">
                    <m:r>
                      <a:rPr lang="vi-VN" sz="2400" b="0" i="0" smtClean="0">
                        <a:latin typeface="Cambria Math" panose="02040503050406030204" pitchFamily="18" charset="0"/>
                        <a:cs typeface="Calibri" panose="020F0502020204030204" pitchFamily="34" charset="0"/>
                      </a:rPr>
                      <m:t> </m:t>
                    </m:r>
                    <m:r>
                      <a:rPr lang="vi-VN" sz="2400" b="1">
                        <a:latin typeface="Cambria Math" panose="02040503050406030204" pitchFamily="18" charset="0"/>
                        <a:cs typeface="Calibri" panose="020F0502020204030204" pitchFamily="34" charset="0"/>
                      </a:rPr>
                      <m:t>𝚽</m:t>
                    </m:r>
                    <m:r>
                      <a:rPr lang="vi-VN" sz="2400" b="1" i="0"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𝐔</m:t>
                    </m:r>
                    <m:r>
                      <a:rPr lang="vi-VN" sz="2400" b="1" i="0" smtClean="0">
                        <a:latin typeface="Cambria Math" panose="02040503050406030204" pitchFamily="18" charset="0"/>
                        <a:cs typeface="Calibri" panose="020F0502020204030204" pitchFamily="34" charset="0"/>
                      </a:rPr>
                      <m:t>𝚺</m:t>
                    </m:r>
                    <m:sSup>
                      <m:sSupPr>
                        <m:ctrlPr>
                          <a:rPr lang="vi-VN" sz="2400" b="1"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𝐕</m:t>
                        </m:r>
                      </m:e>
                      <m:sup>
                        <m:r>
                          <m:rPr>
                            <m:sty m:val="p"/>
                          </m:rPr>
                          <a:rPr lang="vi-VN" sz="2400" b="0" i="0" smtClean="0">
                            <a:latin typeface="Cambria Math" panose="02040503050406030204" pitchFamily="18" charset="0"/>
                            <a:cs typeface="Calibri" panose="020F0502020204030204" pitchFamily="34" charset="0"/>
                          </a:rPr>
                          <m:t>T</m:t>
                        </m:r>
                      </m:sup>
                    </m:sSup>
                  </m:oMath>
                </a14:m>
                <a:endParaRPr lang="vi-VN" sz="2400">
                  <a:latin typeface="Calibri" panose="020F0502020204030204" pitchFamily="34" charset="0"/>
                  <a:cs typeface="Calibri" panose="020F0502020204030204" pitchFamily="34" charset="0"/>
                </a:endParaRPr>
              </a:p>
              <a:p>
                <a:pPr indent="403225">
                  <a:lnSpc>
                    <a:spcPct val="150000"/>
                  </a:lnSpc>
                </a:pPr>
                <a:r>
                  <a:rPr lang="vi-VN" sz="2400">
                    <a:latin typeface="Calibri" panose="020F0502020204030204" pitchFamily="34" charset="0"/>
                    <a:cs typeface="Calibri" panose="020F0502020204030204" pitchFamily="34" charset="0"/>
                  </a:rPr>
                  <a:t>Ta tính được</a:t>
                </a:r>
              </a:p>
              <a:p>
                <a:pPr indent="403225">
                  <a:lnSpc>
                    <a:spcPct val="150000"/>
                  </a:lnSpc>
                </a:pPr>
                <a:r>
                  <a:rPr lang="vi-VN" sz="2400">
                    <a:latin typeface="Calibri" panose="020F0502020204030204" pitchFamily="34" charset="0"/>
                    <a:cs typeface="Calibri" panose="020F0502020204030204" pitchFamily="34" charset="0"/>
                  </a:rPr>
                  <a:t> </a:t>
                </a:r>
                <a14:m>
                  <m:oMath xmlns:m="http://schemas.openxmlformats.org/officeDocument/2006/math">
                    <m:acc>
                      <m:accPr>
                        <m:chr m:val="̂"/>
                        <m:ctrlPr>
                          <a:rPr lang="vi-VN" sz="240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r>
                      <a:rPr lang="vi-VN" sz="2400" b="1"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𝚽</m:t>
                                </m:r>
                              </m:e>
                              <m:sup>
                                <m:r>
                                  <m:rPr>
                                    <m:sty m:val="p"/>
                                  </m:rPr>
                                  <a:rPr lang="vi-VN" sz="2400">
                                    <a:latin typeface="Cambria Math" panose="02040503050406030204" pitchFamily="18" charset="0"/>
                                    <a:cs typeface="Calibri" panose="020F0502020204030204" pitchFamily="34" charset="0"/>
                                  </a:rPr>
                                  <m:t>T</m:t>
                                </m:r>
                              </m:sup>
                            </m:sSup>
                            <m:r>
                              <a:rPr lang="vi-VN" sz="2400" b="1">
                                <a:latin typeface="Cambria Math" panose="02040503050406030204" pitchFamily="18" charset="0"/>
                                <a:cs typeface="Calibri" panose="020F0502020204030204" pitchFamily="34" charset="0"/>
                              </a:rPr>
                              <m:t>𝚽</m:t>
                            </m:r>
                          </m:e>
                        </m:d>
                      </m:e>
                      <m:sup>
                        <m:r>
                          <a:rPr lang="vi-VN" sz="2400" b="0" i="1" smtClean="0">
                            <a:latin typeface="Cambria Math" panose="02040503050406030204" pitchFamily="18" charset="0"/>
                            <a:cs typeface="Calibri" panose="020F0502020204030204" pitchFamily="34" charset="0"/>
                          </a:rPr>
                          <m:t>−1</m:t>
                        </m:r>
                      </m:sup>
                    </m:sSup>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𝚽</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i="1">
                        <a:latin typeface="Cambria Math" panose="02040503050406030204" pitchFamily="18" charset="0"/>
                        <a:ea typeface="Cambria Math" panose="02040503050406030204" pitchFamily="18" charset="0"/>
                        <a:cs typeface="Calibri" panose="020F0502020204030204" pitchFamily="34" charset="0"/>
                      </a:rPr>
                      <m:t>𝑡</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𝐕</m:t>
                            </m:r>
                            <m:sSup>
                              <m:sSupPr>
                                <m:ctrlPr>
                                  <a:rPr lang="vi-VN" sz="2400" b="1" i="1" smtClean="0">
                                    <a:latin typeface="Cambria Math" panose="02040503050406030204" pitchFamily="18" charset="0"/>
                                    <a:cs typeface="Calibri" panose="020F0502020204030204" pitchFamily="34" charset="0"/>
                                  </a:rPr>
                                </m:ctrlPr>
                              </m:sSupPr>
                              <m:e>
                                <m:r>
                                  <a:rPr lang="vi-VN" sz="2400" b="1" i="0">
                                    <a:latin typeface="Cambria Math" panose="02040503050406030204" pitchFamily="18" charset="0"/>
                                    <a:cs typeface="Calibri" panose="020F0502020204030204" pitchFamily="34" charset="0"/>
                                  </a:rPr>
                                  <m:t>𝚺</m:t>
                                </m:r>
                              </m:e>
                              <m:sup>
                                <m:r>
                                  <m:rPr>
                                    <m:sty m:val="p"/>
                                  </m:rPr>
                                  <a:rPr lang="vi-VN" sz="2400" b="0" i="0" smtClean="0">
                                    <a:latin typeface="Cambria Math" panose="02040503050406030204" pitchFamily="18" charset="0"/>
                                    <a:cs typeface="Calibri" panose="020F0502020204030204" pitchFamily="34" charset="0"/>
                                  </a:rPr>
                                  <m:t>T</m:t>
                                </m:r>
                              </m:sup>
                            </m:sSup>
                            <m:sSup>
                              <m:sSupPr>
                                <m:ctrlPr>
                                  <a:rPr lang="vi-VN" sz="2400" b="1"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𝐔</m:t>
                                </m:r>
                              </m:e>
                              <m:sup>
                                <m:r>
                                  <m:rPr>
                                    <m:sty m:val="p"/>
                                  </m:rPr>
                                  <a:rPr lang="vi-VN" sz="2400" b="0" i="0" smtClean="0">
                                    <a:latin typeface="Cambria Math" panose="02040503050406030204" pitchFamily="18" charset="0"/>
                                    <a:cs typeface="Calibri" panose="020F0502020204030204" pitchFamily="34" charset="0"/>
                                  </a:rPr>
                                  <m:t>T</m:t>
                                </m:r>
                              </m:sup>
                            </m:sSup>
                            <m:r>
                              <a:rPr lang="vi-VN" sz="2400" b="1">
                                <a:latin typeface="Cambria Math" panose="02040503050406030204" pitchFamily="18" charset="0"/>
                                <a:cs typeface="Calibri" panose="020F0502020204030204" pitchFamily="34" charset="0"/>
                              </a:rPr>
                              <m:t>𝐔</m:t>
                            </m:r>
                            <m:r>
                              <a:rPr lang="vi-VN" sz="2400" b="1">
                                <a:latin typeface="Cambria Math" panose="02040503050406030204" pitchFamily="18" charset="0"/>
                                <a:cs typeface="Calibri" panose="020F0502020204030204" pitchFamily="34" charset="0"/>
                              </a:rPr>
                              <m:t>𝚺</m:t>
                            </m:r>
                            <m:sSup>
                              <m:sSupPr>
                                <m:ctrlPr>
                                  <a:rPr lang="vi-VN" sz="2400" b="1"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𝐕</m:t>
                                </m:r>
                              </m:e>
                              <m:sup>
                                <m:r>
                                  <m:rPr>
                                    <m:sty m:val="p"/>
                                  </m:rPr>
                                  <a:rPr lang="vi-VN" sz="2400">
                                    <a:latin typeface="Cambria Math" panose="02040503050406030204" pitchFamily="18" charset="0"/>
                                    <a:cs typeface="Calibri" panose="020F0502020204030204" pitchFamily="34" charset="0"/>
                                  </a:rPr>
                                  <m:t>T</m:t>
                                </m:r>
                              </m:sup>
                            </m:sSup>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p>
                    </m:sSup>
                    <m:r>
                      <a:rPr lang="vi-VN" sz="2400" b="1">
                        <a:latin typeface="Cambria Math" panose="02040503050406030204" pitchFamily="18" charset="0"/>
                        <a:ea typeface="Cambria Math" panose="02040503050406030204" pitchFamily="18" charset="0"/>
                        <a:cs typeface="Calibri" panose="020F0502020204030204" pitchFamily="34" charset="0"/>
                      </a:rPr>
                      <m:t>𝐕</m:t>
                    </m:r>
                    <m:sSup>
                      <m:sSupPr>
                        <m:ctrlPr>
                          <a:rPr lang="vi-VN" sz="2400" b="1"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𝚺</m:t>
                        </m:r>
                      </m:e>
                      <m:sup>
                        <m:r>
                          <m:rPr>
                            <m:sty m:val="p"/>
                          </m:rPr>
                          <a:rPr lang="vi-VN" sz="2400">
                            <a:latin typeface="Cambria Math" panose="02040503050406030204" pitchFamily="18" charset="0"/>
                            <a:cs typeface="Calibri" panose="020F0502020204030204" pitchFamily="34" charset="0"/>
                          </a:rPr>
                          <m:t>T</m:t>
                        </m:r>
                      </m:sup>
                    </m:sSup>
                    <m:sSup>
                      <m:sSupPr>
                        <m:ctrlPr>
                          <a:rPr lang="vi-VN" sz="2400" b="1"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𝐔</m:t>
                        </m:r>
                      </m:e>
                      <m:sup>
                        <m:r>
                          <m:rPr>
                            <m:sty m:val="p"/>
                          </m:rPr>
                          <a:rPr lang="vi-VN" sz="2400">
                            <a:latin typeface="Cambria Math" panose="02040503050406030204" pitchFamily="18" charset="0"/>
                            <a:cs typeface="Calibri" panose="020F0502020204030204" pitchFamily="34" charset="0"/>
                          </a:rPr>
                          <m:t>T</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𝐕</m:t>
                    </m:r>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1"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𝚺</m:t>
                                </m:r>
                              </m:e>
                              <m:sup>
                                <m:r>
                                  <m:rPr>
                                    <m:sty m:val="p"/>
                                  </m:rPr>
                                  <a:rPr lang="vi-VN" sz="2400">
                                    <a:latin typeface="Cambria Math" panose="02040503050406030204" pitchFamily="18" charset="0"/>
                                    <a:cs typeface="Calibri" panose="020F0502020204030204" pitchFamily="34" charset="0"/>
                                  </a:rPr>
                                  <m:t>T</m:t>
                                </m:r>
                              </m:sup>
                            </m:sSup>
                            <m:r>
                              <a:rPr lang="vi-VN" sz="2400" b="1">
                                <a:latin typeface="Cambria Math" panose="02040503050406030204" pitchFamily="18" charset="0"/>
                                <a:cs typeface="Calibri" panose="020F0502020204030204" pitchFamily="34" charset="0"/>
                              </a:rPr>
                              <m:t>𝚺</m:t>
                            </m:r>
                          </m:e>
                        </m:d>
                      </m:e>
                      <m:sup>
                        <m:r>
                          <a:rPr lang="vi-VN" sz="2400" i="1">
                            <a:latin typeface="Cambria Math" panose="02040503050406030204" pitchFamily="18" charset="0"/>
                            <a:ea typeface="Cambria Math" panose="02040503050406030204" pitchFamily="18" charset="0"/>
                            <a:cs typeface="Calibri" panose="020F0502020204030204" pitchFamily="34" charset="0"/>
                          </a:rPr>
                          <m:t>−1</m:t>
                        </m:r>
                      </m:sup>
                    </m:sSup>
                    <m:sSup>
                      <m:sSupPr>
                        <m:ctrlPr>
                          <a:rPr lang="vi-VN" sz="2400" b="1"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𝚺</m:t>
                        </m:r>
                      </m:e>
                      <m:sup>
                        <m:r>
                          <m:rPr>
                            <m:sty m:val="p"/>
                          </m:rPr>
                          <a:rPr lang="vi-VN" sz="2400">
                            <a:latin typeface="Cambria Math" panose="02040503050406030204" pitchFamily="18" charset="0"/>
                            <a:cs typeface="Calibri" panose="020F0502020204030204" pitchFamily="34" charset="0"/>
                          </a:rPr>
                          <m:t>T</m:t>
                        </m:r>
                      </m:sup>
                    </m:sSup>
                    <m:sSup>
                      <m:sSupPr>
                        <m:ctrlPr>
                          <a:rPr lang="vi-VN" sz="2400" b="1"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𝐔</m:t>
                        </m:r>
                      </m:e>
                      <m:sup>
                        <m:r>
                          <m:rPr>
                            <m:sty m:val="p"/>
                          </m:rPr>
                          <a:rPr lang="vi-VN" sz="2400">
                            <a:latin typeface="Cambria Math" panose="02040503050406030204" pitchFamily="18" charset="0"/>
                            <a:cs typeface="Calibri" panose="020F0502020204030204" pitchFamily="34" charset="0"/>
                          </a:rPr>
                          <m:t>T</m:t>
                        </m:r>
                      </m:sup>
                    </m:sSup>
                  </m:oMath>
                </a14:m>
                <a:endParaRPr lang="vi-VN" sz="2400">
                  <a:latin typeface="Calibri" panose="020F0502020204030204" pitchFamily="34" charset="0"/>
                  <a:ea typeface="Cambria Math" panose="02040503050406030204" pitchFamily="18" charset="0"/>
                  <a:cs typeface="Calibri" panose="020F0502020204030204" pitchFamily="34" charset="0"/>
                </a:endParaRPr>
              </a:p>
              <a:p>
                <a:pPr marL="457200">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Bằng cách này, độ phức tạp là </a:t>
                </a:r>
                <a14:m>
                  <m:oMath xmlns:m="http://schemas.openxmlformats.org/officeDocument/2006/math">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O</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𝐷</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e>
                    </m:d>
                  </m:oMath>
                </a14:m>
                <a:r>
                  <a:rPr lang="vi-VN" sz="2400">
                    <a:latin typeface="Calibri" panose="020F0502020204030204" pitchFamily="34" charset="0"/>
                    <a:ea typeface="Cambria Math" panose="02040503050406030204" pitchFamily="18" charset="0"/>
                    <a:cs typeface="Calibri" panose="020F0502020204030204" pitchFamily="34" charset="0"/>
                  </a:rPr>
                  <a:t> với </a:t>
                </a:r>
                <a14:m>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𝑁</m:t>
                    </m:r>
                  </m:oMath>
                </a14:m>
                <a:r>
                  <a:rPr lang="vi-VN" sz="2400">
                    <a:latin typeface="Calibri" panose="020F0502020204030204" pitchFamily="34" charset="0"/>
                    <a:ea typeface="Cambria Math" panose="02040503050406030204" pitchFamily="18" charset="0"/>
                    <a:cs typeface="Calibri" panose="020F0502020204030204" pitchFamily="34" charset="0"/>
                  </a:rPr>
                  <a:t> là số lượng bộ dữ liệu,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𝐷</m:t>
                    </m:r>
                  </m:oMath>
                </a14:m>
                <a:r>
                  <a:rPr lang="vi-VN" sz="2400">
                    <a:latin typeface="Calibri" panose="020F0502020204030204" pitchFamily="34" charset="0"/>
                    <a:ea typeface="Cambria Math" panose="02040503050406030204" pitchFamily="18" charset="0"/>
                    <a:cs typeface="Calibri" panose="020F0502020204030204" pitchFamily="34" charset="0"/>
                  </a:rPr>
                  <a:t> là số chiều của đầu vào bài toán </a:t>
                </a:r>
              </a:p>
              <a:p>
                <a:pPr marL="457200">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Ta còn có thể sử dụng ma trận </a:t>
                </a:r>
                <a14:m>
                  <m:oMath xmlns:m="http://schemas.openxmlformats.org/officeDocument/2006/math">
                    <m:r>
                      <a:rPr lang="vi-VN" sz="2400" b="1" i="0" smtClean="0">
                        <a:latin typeface="Cambria Math" panose="02040503050406030204" pitchFamily="18" charset="0"/>
                        <a:cs typeface="Calibri" panose="020F0502020204030204" pitchFamily="34" charset="0"/>
                      </a:rPr>
                      <m:t>𝚺</m:t>
                    </m:r>
                  </m:oMath>
                </a14:m>
                <a:r>
                  <a:rPr lang="vi-VN" sz="2400">
                    <a:latin typeface="Calibri" panose="020F0502020204030204" pitchFamily="34" charset="0"/>
                    <a:ea typeface="Cambria Math" panose="02040503050406030204" pitchFamily="18" charset="0"/>
                    <a:cs typeface="Calibri" panose="020F0502020204030204" pitchFamily="34" charset="0"/>
                  </a:rPr>
                  <a:t> để giảm số chiều của bài toán(dữ liệu không cần thiết).</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Ngoài ra, QR decompostion cũng được dùng để giải quyết vấn đề này ở trường hợp khác.</a:t>
                </a:r>
              </a:p>
            </p:txBody>
          </p:sp>
        </mc:Choice>
        <mc:Fallback>
          <p:sp>
            <p:nvSpPr>
              <p:cNvPr id="3" name="TextBox 2">
                <a:extLst>
                  <a:ext uri="{FF2B5EF4-FFF2-40B4-BE49-F238E27FC236}">
                    <a16:creationId xmlns:a16="http://schemas.microsoft.com/office/drawing/2014/main" id="{7F326793-2E6C-4224-BB0A-7C78CE507D87}"/>
                  </a:ext>
                </a:extLst>
              </p:cNvPr>
              <p:cNvSpPr txBox="1">
                <a:spLocks noRot="1" noChangeAspect="1" noMove="1" noResize="1" noEditPoints="1" noAdjustHandles="1" noChangeArrowheads="1" noChangeShapeType="1" noTextEdit="1"/>
              </p:cNvSpPr>
              <p:nvPr/>
            </p:nvSpPr>
            <p:spPr>
              <a:xfrm>
                <a:off x="713919" y="1218172"/>
                <a:ext cx="11205938" cy="5210465"/>
              </a:xfrm>
              <a:prstGeom prst="rect">
                <a:avLst/>
              </a:prstGeom>
              <a:blipFill>
                <a:blip r:embed="rId4"/>
                <a:stretch>
                  <a:fillRect l="-816" r="-1143" b="-163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99B2701-B993-4FB8-955B-292DB6C220DD}"/>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Những khó khăn khi thực hiện thuật toán OLS</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8" name="直线连接符 2">
            <a:extLst>
              <a:ext uri="{FF2B5EF4-FFF2-40B4-BE49-F238E27FC236}">
                <a16:creationId xmlns:a16="http://schemas.microsoft.com/office/drawing/2014/main" id="{E5D7A9F1-D3A8-4C31-A971-0C575BED29FB}"/>
              </a:ext>
            </a:extLst>
          </p:cNvPr>
          <p:cNvCxnSpPr>
            <a:cxnSpLocks/>
          </p:cNvCxnSpPr>
          <p:nvPr/>
        </p:nvCxnSpPr>
        <p:spPr>
          <a:xfrm flipV="1">
            <a:off x="713920" y="1218172"/>
            <a:ext cx="9638394"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grpSp>
        <p:nvGrpSpPr>
          <p:cNvPr id="5" name="组合 41">
            <a:extLst>
              <a:ext uri="{FF2B5EF4-FFF2-40B4-BE49-F238E27FC236}">
                <a16:creationId xmlns:a16="http://schemas.microsoft.com/office/drawing/2014/main" id="{08ED8FBE-C545-4B3F-BBF3-4D432E9AC498}"/>
              </a:ext>
            </a:extLst>
          </p:cNvPr>
          <p:cNvGrpSpPr/>
          <p:nvPr/>
        </p:nvGrpSpPr>
        <p:grpSpPr>
          <a:xfrm rot="1442666">
            <a:off x="237127" y="1461985"/>
            <a:ext cx="484883" cy="384143"/>
            <a:chOff x="451410" y="5975667"/>
            <a:chExt cx="858150" cy="540139"/>
          </a:xfrm>
        </p:grpSpPr>
        <p:sp>
          <p:nvSpPr>
            <p:cNvPr id="6" name="等腰三角形 42">
              <a:extLst>
                <a:ext uri="{FF2B5EF4-FFF2-40B4-BE49-F238E27FC236}">
                  <a16:creationId xmlns:a16="http://schemas.microsoft.com/office/drawing/2014/main" id="{F2CA45F5-7D9B-493B-B705-D53B2F51B59B}"/>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9" name="等腰三角形 43">
              <a:extLst>
                <a:ext uri="{FF2B5EF4-FFF2-40B4-BE49-F238E27FC236}">
                  <a16:creationId xmlns:a16="http://schemas.microsoft.com/office/drawing/2014/main" id="{C88BCB18-02A4-40AD-962B-FE9B449A3344}"/>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0" name="组合 41">
            <a:extLst>
              <a:ext uri="{FF2B5EF4-FFF2-40B4-BE49-F238E27FC236}">
                <a16:creationId xmlns:a16="http://schemas.microsoft.com/office/drawing/2014/main" id="{774868FE-01B5-4ED5-A4B7-CB80228621E9}"/>
              </a:ext>
            </a:extLst>
          </p:cNvPr>
          <p:cNvGrpSpPr/>
          <p:nvPr/>
        </p:nvGrpSpPr>
        <p:grpSpPr>
          <a:xfrm rot="1442666">
            <a:off x="132358" y="5962378"/>
            <a:ext cx="484883" cy="384143"/>
            <a:chOff x="451410" y="5975667"/>
            <a:chExt cx="858150" cy="540139"/>
          </a:xfrm>
        </p:grpSpPr>
        <p:sp>
          <p:nvSpPr>
            <p:cNvPr id="11" name="等腰三角形 42">
              <a:extLst>
                <a:ext uri="{FF2B5EF4-FFF2-40B4-BE49-F238E27FC236}">
                  <a16:creationId xmlns:a16="http://schemas.microsoft.com/office/drawing/2014/main" id="{037A7389-E1AC-4738-86BB-8A6E9F00F7E6}"/>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2" name="等腰三角形 43">
              <a:extLst>
                <a:ext uri="{FF2B5EF4-FFF2-40B4-BE49-F238E27FC236}">
                  <a16:creationId xmlns:a16="http://schemas.microsoft.com/office/drawing/2014/main" id="{D8FCDDA1-A4BD-48F6-BE95-646613592C98}"/>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3" name="Rectangle 12">
            <a:extLst>
              <a:ext uri="{FF2B5EF4-FFF2-40B4-BE49-F238E27FC236}">
                <a16:creationId xmlns:a16="http://schemas.microsoft.com/office/drawing/2014/main" id="{2C7D46B6-F6C5-4B42-A9D2-6F47FE200316}"/>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Slide Number Placeholder 4">
            <a:extLst>
              <a:ext uri="{FF2B5EF4-FFF2-40B4-BE49-F238E27FC236}">
                <a16:creationId xmlns:a16="http://schemas.microsoft.com/office/drawing/2014/main" id="{91072C44-2B22-4288-B584-44629E9B9D16}"/>
              </a:ext>
            </a:extLst>
          </p:cNvPr>
          <p:cNvSpPr txBox="1">
            <a:spLocks/>
          </p:cNvSpPr>
          <p:nvPr/>
        </p:nvSpPr>
        <p:spPr>
          <a:xfrm>
            <a:off x="10850452" y="4474"/>
            <a:ext cx="368786" cy="34714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97CE9-8561-478F-9A7F-A9CB046A092C}" type="slidenum">
              <a:rPr lang="en-US" smtClean="0">
                <a:solidFill>
                  <a:schemeClr val="bg1"/>
                </a:solidFill>
              </a:rPr>
              <a:pPr/>
              <a:t>16</a:t>
            </a:fld>
            <a:endParaRPr lang="en-US" sz="1400">
              <a:solidFill>
                <a:schemeClr val="bg1"/>
              </a:solidFill>
            </a:endParaRPr>
          </a:p>
        </p:txBody>
      </p:sp>
    </p:spTree>
    <p:extLst>
      <p:ext uri="{BB962C8B-B14F-4D97-AF65-F5344CB8AC3E}">
        <p14:creationId xmlns:p14="http://schemas.microsoft.com/office/powerpoint/2010/main" val="201723205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43F119-F2BC-4CDA-BE0F-287DB42BAECF}"/>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4. Bài toán nhiều đầu ra</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5DBDB484-A911-4E86-958D-6C4948EA3F3B}"/>
              </a:ext>
            </a:extLst>
          </p:cNvPr>
          <p:cNvCxnSpPr>
            <a:cxnSpLocks/>
          </p:cNvCxnSpPr>
          <p:nvPr/>
        </p:nvCxnSpPr>
        <p:spPr>
          <a:xfrm flipV="1">
            <a:off x="713920" y="1218173"/>
            <a:ext cx="4380594"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398B4BB-D243-42B8-A748-A51161F929A7}"/>
                  </a:ext>
                </a:extLst>
              </p:cNvPr>
              <p:cNvSpPr txBox="1"/>
              <p:nvPr/>
            </p:nvSpPr>
            <p:spPr>
              <a:xfrm>
                <a:off x="1173388" y="1379873"/>
                <a:ext cx="10321926" cy="3917739"/>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Đến đây, chúng ta chỉ giải quyết trường hợp có duy nhất một biến mục tiêu </a:t>
                </a:r>
                <a14:m>
                  <m:oMath xmlns:m="http://schemas.openxmlformats.org/officeDocument/2006/math">
                    <m:r>
                      <a:rPr lang="vi-VN" sz="2400" b="0" i="1" smtClean="0">
                        <a:latin typeface="Cambria Math" panose="02040503050406030204" pitchFamily="18" charset="0"/>
                        <a:cs typeface="Calibri" panose="020F0502020204030204" pitchFamily="34" charset="0"/>
                      </a:rPr>
                      <m:t>𝑡</m:t>
                    </m:r>
                  </m:oMath>
                </a14:m>
                <a:r>
                  <a:rPr lang="vi-VN" sz="2400">
                    <a:latin typeface="Calibri" panose="020F0502020204030204" pitchFamily="34" charset="0"/>
                    <a:cs typeface="Calibri" panose="020F0502020204030204" pitchFamily="34" charset="0"/>
                  </a:rPr>
                  <a:t>. Trong nhiều trường hợp, chúng ta cần phải dự đoán một lượng </a:t>
                </a:r>
                <a14:m>
                  <m:oMath xmlns:m="http://schemas.openxmlformats.org/officeDocument/2006/math">
                    <m:r>
                      <a:rPr lang="vi-VN" sz="2400" b="0" i="1" smtClean="0">
                        <a:latin typeface="Cambria Math" panose="02040503050406030204" pitchFamily="18" charset="0"/>
                        <a:cs typeface="Calibri" panose="020F0502020204030204" pitchFamily="34" charset="0"/>
                      </a:rPr>
                      <m:t>𝐾</m:t>
                    </m:r>
                    <m:r>
                      <a:rPr lang="vi-VN" sz="2400" b="0" i="1" smtClean="0">
                        <a:latin typeface="Cambria Math" panose="02040503050406030204" pitchFamily="18" charset="0"/>
                        <a:cs typeface="Calibri" panose="020F0502020204030204" pitchFamily="34" charset="0"/>
                      </a:rPr>
                      <m:t>&gt;1</m:t>
                    </m:r>
                  </m:oMath>
                </a14:m>
                <a:r>
                  <a:rPr lang="vi-VN" sz="2400">
                    <a:latin typeface="Calibri" panose="020F0502020204030204" pitchFamily="34" charset="0"/>
                    <a:cs typeface="Calibri" panose="020F0502020204030204" pitchFamily="34" charset="0"/>
                  </a:rPr>
                  <a:t> biến ngẫu nhiên, ta kí hiệu lại biến mục tiêu là vectơ</a:t>
                </a:r>
                <a:r>
                  <a:rPr lang="vi-VN" sz="2400">
                    <a:cs typeface="Calibri" panose="020F0502020204030204" pitchFamily="34" charset="0"/>
                  </a:rPr>
                  <a:t> </a:t>
                </a:r>
                <a14:m>
                  <m:oMath xmlns:m="http://schemas.openxmlformats.org/officeDocument/2006/math">
                    <m:r>
                      <a:rPr lang="vi-VN" sz="2400" b="1" i="0">
                        <a:latin typeface="Cambria Math" panose="02040503050406030204" pitchFamily="18" charset="0"/>
                        <a:cs typeface="Calibri" panose="020F0502020204030204" pitchFamily="34" charset="0"/>
                      </a:rPr>
                      <m:t>𝐭</m:t>
                    </m:r>
                    <m:r>
                      <a:rPr lang="vi-VN" sz="2400" i="1">
                        <a:latin typeface="Cambria Math" panose="02040503050406030204" pitchFamily="18" charset="0"/>
                        <a:cs typeface="Calibri" panose="020F0502020204030204" pitchFamily="34" charset="0"/>
                      </a:rPr>
                      <m:t> </m:t>
                    </m:r>
                  </m:oMath>
                </a14:m>
                <a:r>
                  <a:rPr lang="vi-VN" sz="2400">
                    <a:latin typeface="Calibri" panose="020F0502020204030204" pitchFamily="34" charset="0"/>
                    <a:cs typeface="Calibri" panose="020F0502020204030204" pitchFamily="34" charset="0"/>
                  </a:rPr>
                  <a:t> cho trường hợp tổng quát hơn. Điều này có thể được thực hiện bằng cách với mỗi biến mục tiêu, ta dùng một tập các hàm phân lớp khác nhau, tuy nhiên, một cách tiếp cận thông thường và hấp dẫn hơn là dùng một tập duy nhất các hàm phân lớp để xây mô hình sao cho:</a:t>
                </a:r>
              </a:p>
              <a:p>
                <a:pPr algn="ctr">
                  <a:lnSpc>
                    <a:spcPct val="150000"/>
                  </a:lnSpc>
                </a:pPr>
                <a14:m>
                  <m:oMath xmlns:m="http://schemas.openxmlformats.org/officeDocument/2006/math">
                    <m:r>
                      <a:rPr lang="vi-VN" sz="2400" b="0" i="1" smtClean="0">
                        <a:latin typeface="Cambria Math" panose="02040503050406030204" pitchFamily="18" charset="0"/>
                        <a:cs typeface="Calibri" panose="020F0502020204030204" pitchFamily="34" charset="0"/>
                      </a:rPr>
                      <m:t>𝑦</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e>
                    </m:d>
                    <m:r>
                      <a:rPr lang="vi-VN" sz="2400" b="0" i="1" smtClean="0">
                        <a:latin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𝐖</m:t>
                        </m:r>
                      </m:e>
                      <m:sup>
                        <m:r>
                          <m:rPr>
                            <m:sty m:val="p"/>
                          </m:rPr>
                          <a:rPr lang="vi-VN" sz="2400" b="0" i="0" smtClean="0">
                            <a:latin typeface="Cambria Math" panose="02040503050406030204" pitchFamily="18" charset="0"/>
                            <a:cs typeface="Calibri" panose="020F0502020204030204" pitchFamily="34" charset="0"/>
                          </a:rPr>
                          <m:t>T</m:t>
                        </m:r>
                      </m:sup>
                    </m:sSup>
                    <m:r>
                      <a:rPr lang="vi-VN" sz="2400" b="0" i="1" smtClean="0">
                        <a:latin typeface="Cambria Math" panose="02040503050406030204" pitchFamily="18" charset="0"/>
                        <a:cs typeface="Calibri" panose="020F0502020204030204" pitchFamily="34" charset="0"/>
                      </a:rPr>
                      <m:t>𝜙</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e>
                    </m:d>
                  </m:oMath>
                </a14:m>
                <a:r>
                  <a:rPr lang="vi-VN" sz="2400">
                    <a:latin typeface="Calibri" panose="020F0502020204030204" pitchFamily="34" charset="0"/>
                    <a:cs typeface="Calibri" panose="020F0502020204030204" pitchFamily="34" charset="0"/>
                  </a:rPr>
                  <a:t> với </a:t>
                </a:r>
                <a14:m>
                  <m:oMath xmlns:m="http://schemas.openxmlformats.org/officeDocument/2006/math">
                    <m:r>
                      <a:rPr lang="vi-VN" sz="2400" b="1" i="0">
                        <a:latin typeface="Cambria Math" panose="02040503050406030204" pitchFamily="18" charset="0"/>
                        <a:cs typeface="Calibri" panose="020F0502020204030204" pitchFamily="34" charset="0"/>
                      </a:rPr>
                      <m:t>𝐖</m:t>
                    </m:r>
                  </m:oMath>
                </a14:m>
                <a:r>
                  <a:rPr lang="vi-VN" sz="2400">
                    <a:latin typeface="Calibri" panose="020F0502020204030204" pitchFamily="34" charset="0"/>
                    <a:cs typeface="Calibri" panose="020F0502020204030204" pitchFamily="34" charset="0"/>
                  </a:rPr>
                  <a:t> là một ma trận có kich thước </a:t>
                </a:r>
                <a14:m>
                  <m:oMath xmlns:m="http://schemas.openxmlformats.org/officeDocument/2006/math">
                    <m:r>
                      <a:rPr lang="vi-VN" sz="2400" b="0" i="1" smtClean="0">
                        <a:latin typeface="Cambria Math" panose="02040503050406030204" pitchFamily="18" charset="0"/>
                        <a:cs typeface="Calibri" panose="020F0502020204030204" pitchFamily="34" charset="0"/>
                      </a:rPr>
                      <m:t>𝑀</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𝐾</m:t>
                    </m:r>
                    <m:r>
                      <a:rPr lang="vi-VN" sz="2400" b="0" i="1" smtClean="0">
                        <a:latin typeface="Cambria Math" panose="02040503050406030204" pitchFamily="18" charset="0"/>
                        <a:cs typeface="Calibri" panose="020F0502020204030204" pitchFamily="34" charset="0"/>
                      </a:rPr>
                      <m:t> </m:t>
                    </m:r>
                  </m:oMath>
                </a14:m>
                <a:endParaRPr lang="vi-VN"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6398B4BB-D243-42B8-A748-A51161F929A7}"/>
                  </a:ext>
                </a:extLst>
              </p:cNvPr>
              <p:cNvSpPr txBox="1">
                <a:spLocks noRot="1" noChangeAspect="1" noMove="1" noResize="1" noEditPoints="1" noAdjustHandles="1" noChangeArrowheads="1" noChangeShapeType="1" noTextEdit="1"/>
              </p:cNvSpPr>
              <p:nvPr/>
            </p:nvSpPr>
            <p:spPr>
              <a:xfrm>
                <a:off x="1173388" y="1379873"/>
                <a:ext cx="10321926" cy="3917739"/>
              </a:xfrm>
              <a:prstGeom prst="rect">
                <a:avLst/>
              </a:prstGeom>
              <a:blipFill>
                <a:blip r:embed="rId4"/>
                <a:stretch>
                  <a:fillRect l="-885" b="-2644"/>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E72A9B94-CAA9-4B61-947E-FF6584CAB57A}"/>
              </a:ext>
            </a:extLst>
          </p:cNvPr>
          <p:cNvGrpSpPr/>
          <p:nvPr/>
        </p:nvGrpSpPr>
        <p:grpSpPr>
          <a:xfrm rot="1442666">
            <a:off x="609513" y="1461989"/>
            <a:ext cx="484883" cy="384143"/>
            <a:chOff x="451410" y="5975667"/>
            <a:chExt cx="858150" cy="540139"/>
          </a:xfrm>
        </p:grpSpPr>
        <p:sp>
          <p:nvSpPr>
            <p:cNvPr id="9" name="等腰三角形 42">
              <a:extLst>
                <a:ext uri="{FF2B5EF4-FFF2-40B4-BE49-F238E27FC236}">
                  <a16:creationId xmlns:a16="http://schemas.microsoft.com/office/drawing/2014/main" id="{DACD00E7-A79E-469C-85E1-AFC3B5C7587A}"/>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48488517-9737-4B2A-9658-BA6F789ACBB6}"/>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1" name="Rectangle 10">
            <a:extLst>
              <a:ext uri="{FF2B5EF4-FFF2-40B4-BE49-F238E27FC236}">
                <a16:creationId xmlns:a16="http://schemas.microsoft.com/office/drawing/2014/main" id="{51C57099-A6F3-48F4-A6AB-C230EFA850ED}"/>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159B712A-C17E-4905-B683-3685007E82D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17</a:t>
            </a:fld>
            <a:endParaRPr lang="en-US" sz="1400">
              <a:solidFill>
                <a:schemeClr val="bg1"/>
              </a:solidFill>
            </a:endParaRPr>
          </a:p>
        </p:txBody>
      </p:sp>
    </p:spTree>
    <p:extLst>
      <p:ext uri="{BB962C8B-B14F-4D97-AF65-F5344CB8AC3E}">
        <p14:creationId xmlns:p14="http://schemas.microsoft.com/office/powerpoint/2010/main" val="96946109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2146BF2-3ECB-4C8E-A418-F0BD16D05340}"/>
              </a:ext>
            </a:extLst>
          </p:cNvPr>
          <p:cNvSpPr/>
          <p:nvPr/>
        </p:nvSpPr>
        <p:spPr>
          <a:xfrm>
            <a:off x="576941" y="1567609"/>
            <a:ext cx="10683423" cy="1675533"/>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843F119-F2BC-4CDA-BE0F-287DB42BAECF}"/>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4. Bài toán nhiều đầu ra</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5DBDB484-A911-4E86-958D-6C4948EA3F3B}"/>
              </a:ext>
            </a:extLst>
          </p:cNvPr>
          <p:cNvCxnSpPr>
            <a:cxnSpLocks/>
          </p:cNvCxnSpPr>
          <p:nvPr/>
        </p:nvCxnSpPr>
        <p:spPr>
          <a:xfrm flipV="1">
            <a:off x="713920" y="1218173"/>
            <a:ext cx="4380594"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1729D35-3655-418A-A59A-ED1E87D65F22}"/>
                  </a:ext>
                </a:extLst>
              </p:cNvPr>
              <p:cNvSpPr txBox="1"/>
              <p:nvPr/>
            </p:nvSpPr>
            <p:spPr>
              <a:xfrm>
                <a:off x="1129844" y="1718858"/>
                <a:ext cx="10800898" cy="3418115"/>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Ta có hàm khả năng tương ứng sẽ là: </a:t>
                </a: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𝑡</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𝛽</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𝒩</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e>
                        <m:e>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𝐖</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r>
                            <a:rPr lang="vi-VN" sz="2400" i="1">
                              <a:latin typeface="Cambria Math" panose="02040503050406030204" pitchFamily="18" charset="0"/>
                              <a:cs typeface="Calibri" panose="020F0502020204030204" pitchFamily="34" charset="0"/>
                            </a:rPr>
                            <m:t>𝜙</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𝛽</m:t>
                              </m:r>
                            </m:e>
                            <m:sup>
                              <m:r>
                                <a:rPr lang="vi-VN" sz="2400" b="0" i="1" smtClean="0">
                                  <a:latin typeface="Cambria Math" panose="02040503050406030204" pitchFamily="18" charset="0"/>
                                  <a:cs typeface="Calibri" panose="020F0502020204030204" pitchFamily="34" charset="0"/>
                                </a:rPr>
                                <m:t>−1</m:t>
                              </m:r>
                            </m:sup>
                          </m:sSup>
                        </m:e>
                      </m:d>
                    </m:oMath>
                  </m:oMathPara>
                </a14:m>
                <a:endParaRPr lang="vi-VN" sz="2400">
                  <a:latin typeface="Calibri" panose="020F0502020204030204" pitchFamily="34" charset="0"/>
                  <a:cs typeface="Calibri" panose="020F0502020204030204" pitchFamily="34" charset="0"/>
                </a:endParaRPr>
              </a:p>
              <a:p>
                <a:pPr>
                  <a:lnSpc>
                    <a:spcPct val="150000"/>
                  </a:lnSpc>
                </a:pPr>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Và  hàm log-likelihood sẽ là</a:t>
                </a:r>
                <a:endParaRPr lang="vi-VN" sz="2400" b="0" i="0">
                  <a:latin typeface="Cambria Math" panose="02040503050406030204" pitchFamily="18"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m:rPr>
                          <m:sty m:val="p"/>
                        </m:rPr>
                        <a:rPr lang="vi-VN" sz="2400" b="0" i="0" smtClean="0">
                          <a:latin typeface="Cambria Math" panose="02040503050406030204" pitchFamily="18" charset="0"/>
                          <a:cs typeface="Calibri" panose="020F0502020204030204" pitchFamily="34" charset="0"/>
                        </a:rPr>
                        <m:t>LL</m:t>
                      </m:r>
                      <m:d>
                        <m:dPr>
                          <m:ctrlPr>
                            <a:rPr lang="vi-VN" sz="2400" b="1"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nary>
                        <m:naryPr>
                          <m:chr m:val="∑"/>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𝑛</m:t>
                          </m:r>
                        </m:sub>
                        <m:sup>
                          <m:r>
                            <a:rPr lang="vi-VN" sz="2400" b="0" i="1" smtClean="0">
                              <a:latin typeface="Cambria Math" panose="02040503050406030204" pitchFamily="18" charset="0"/>
                              <a:cs typeface="Calibri" panose="020F0502020204030204" pitchFamily="34" charset="0"/>
                            </a:rPr>
                            <m:t>𝑁</m:t>
                          </m:r>
                        </m:sup>
                        <m:e>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sub>
                                  </m:sSub>
                                </m:e>
                                <m:e>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𝐖</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i="1">
                                      <a:latin typeface="Cambria Math" panose="02040503050406030204" pitchFamily="18" charset="0"/>
                                      <a:cs typeface="Calibri" panose="020F0502020204030204" pitchFamily="34" charset="0"/>
                                    </a:rPr>
                                    <m:t>𝜙</m:t>
                                  </m:r>
                                  <m:d>
                                    <m:dPr>
                                      <m:ctrlPr>
                                        <a:rPr lang="vi-VN" sz="2400" i="1">
                                          <a:latin typeface="Cambria Math" panose="02040503050406030204" pitchFamily="18" charset="0"/>
                                          <a:cs typeface="Calibri" panose="020F0502020204030204" pitchFamily="34" charset="0"/>
                                        </a:rPr>
                                      </m:ctrlPr>
                                    </m:dPr>
                                    <m:e>
                                      <m:sSub>
                                        <m:sSubPr>
                                          <m:ctrlPr>
                                            <a:rPr lang="vi-VN" sz="2400" b="1" i="1" smtClean="0">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cs typeface="Calibri" panose="020F0502020204030204" pitchFamily="34" charset="0"/>
                                            </a:rPr>
                                            <m:t>𝑛</m:t>
                                          </m:r>
                                        </m:sub>
                                      </m:sSub>
                                    </m:e>
                                  </m:d>
                                  <m:r>
                                    <a:rPr lang="vi-VN" sz="2400" i="1">
                                      <a:latin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cs typeface="Calibri" panose="020F0502020204030204" pitchFamily="34" charset="0"/>
                                        </a:rPr>
                                      </m:ctrlPr>
                                    </m:sSupPr>
                                    <m:e>
                                      <m:r>
                                        <a:rPr lang="vi-VN" sz="2400" i="1">
                                          <a:latin typeface="Cambria Math" panose="02040503050406030204" pitchFamily="18" charset="0"/>
                                          <a:cs typeface="Calibri" panose="020F0502020204030204" pitchFamily="34" charset="0"/>
                                        </a:rPr>
                                        <m:t>𝛽</m:t>
                                      </m:r>
                                    </m:e>
                                    <m:sup>
                                      <m:r>
                                        <a:rPr lang="vi-VN" sz="2400" i="1">
                                          <a:latin typeface="Cambria Math" panose="02040503050406030204" pitchFamily="18" charset="0"/>
                                          <a:cs typeface="Calibri" panose="020F0502020204030204" pitchFamily="34" charset="0"/>
                                        </a:rPr>
                                        <m:t>−1</m:t>
                                      </m:r>
                                    </m:sup>
                                  </m:sSup>
                                </m:e>
                              </m:d>
                            </m:e>
                          </m:func>
                        </m:e>
                      </m:nary>
                      <m:r>
                        <a:rPr lang="vi-VN" sz="2400" b="0" i="1"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𝑁𝐾</m:t>
                          </m:r>
                        </m:num>
                        <m:den>
                          <m:r>
                            <a:rPr lang="vi-VN" sz="2400" b="0" i="1" smtClean="0">
                              <a:latin typeface="Cambria Math" panose="02040503050406030204" pitchFamily="18" charset="0"/>
                              <a:cs typeface="Calibri" panose="020F0502020204030204" pitchFamily="34" charset="0"/>
                            </a:rPr>
                            <m:t>2</m:t>
                          </m:r>
                        </m:den>
                      </m:f>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𝛽</m:t>
                              </m:r>
                            </m:num>
                            <m:den>
                              <m:r>
                                <a:rPr lang="vi-VN" sz="2400" b="0" i="1" smtClean="0">
                                  <a:latin typeface="Cambria Math" panose="02040503050406030204" pitchFamily="18" charset="0"/>
                                  <a:cs typeface="Calibri" panose="020F0502020204030204" pitchFamily="34" charset="0"/>
                                </a:rPr>
                                <m:t>2</m:t>
                              </m:r>
                              <m:r>
                                <a:rPr lang="vi-VN" sz="2400" b="0" i="1" smtClean="0">
                                  <a:latin typeface="Cambria Math" panose="02040503050406030204" pitchFamily="18" charset="0"/>
                                  <a:cs typeface="Calibri" panose="020F0502020204030204" pitchFamily="34" charset="0"/>
                                </a:rPr>
                                <m:t>𝜋</m:t>
                              </m:r>
                            </m:den>
                          </m:f>
                          <m:r>
                            <a:rPr lang="vi-VN" sz="2400" b="0" i="1" smtClean="0">
                              <a:latin typeface="Cambria Math" panose="02040503050406030204" pitchFamily="18" charset="0"/>
                              <a:cs typeface="Calibri" panose="020F0502020204030204" pitchFamily="34" charset="0"/>
                            </a:rPr>
                            <m:t>−</m:t>
                          </m:r>
                          <m:f>
                            <m:fPr>
                              <m:ctrlPr>
                                <a:rPr lang="vi-VN" sz="2400" i="1">
                                  <a:latin typeface="Cambria Math" panose="02040503050406030204" pitchFamily="18" charset="0"/>
                                  <a:cs typeface="Calibri" panose="020F0502020204030204" pitchFamily="34" charset="0"/>
                                </a:rPr>
                              </m:ctrlPr>
                            </m:fPr>
                            <m:num>
                              <m:r>
                                <a:rPr lang="vi-VN" sz="2400" i="1">
                                  <a:latin typeface="Cambria Math" panose="02040503050406030204" pitchFamily="18" charset="0"/>
                                  <a:cs typeface="Calibri" panose="020F0502020204030204" pitchFamily="34" charset="0"/>
                                </a:rPr>
                                <m:t>𝛽</m:t>
                              </m:r>
                            </m:num>
                            <m:den>
                              <m:r>
                                <a:rPr lang="vi-VN" sz="2400" i="1">
                                  <a:latin typeface="Cambria Math" panose="02040503050406030204" pitchFamily="18" charset="0"/>
                                  <a:cs typeface="Calibri" panose="020F0502020204030204" pitchFamily="34" charset="0"/>
                                </a:rPr>
                                <m:t>2</m:t>
                              </m:r>
                            </m:den>
                          </m:f>
                          <m:nary>
                            <m:naryPr>
                              <m:chr m:val="∑"/>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𝑛</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sSup>
                                <m:sSupPr>
                                  <m:ctrlPr>
                                    <a:rPr lang="vi-VN" sz="2400" b="0" i="1" smtClean="0">
                                      <a:latin typeface="Cambria Math" panose="02040503050406030204" pitchFamily="18" charset="0"/>
                                      <a:cs typeface="Calibri" panose="020F0502020204030204" pitchFamily="34" charset="0"/>
                                    </a:rPr>
                                  </m:ctrlPr>
                                </m:sSupPr>
                                <m:e>
                                  <m:d>
                                    <m:dPr>
                                      <m:begChr m:val="["/>
                                      <m:endChr m:val="]"/>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𝑛</m:t>
                                          </m:r>
                                        </m:sub>
                                      </m:sSub>
                                      <m:r>
                                        <a:rPr lang="vi-VN" sz="2400" b="0" i="1" smtClean="0">
                                          <a:latin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𝐖</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i="1">
                                          <a:latin typeface="Cambria Math" panose="02040503050406030204" pitchFamily="18" charset="0"/>
                                          <a:cs typeface="Calibri" panose="020F0502020204030204" pitchFamily="34" charset="0"/>
                                        </a:rPr>
                                        <m:t>𝜙</m:t>
                                      </m:r>
                                      <m:d>
                                        <m:dPr>
                                          <m:ctrlPr>
                                            <a:rPr lang="vi-VN" sz="2400" i="1">
                                              <a:latin typeface="Cambria Math" panose="02040503050406030204" pitchFamily="18" charset="0"/>
                                              <a:cs typeface="Calibri" panose="020F0502020204030204" pitchFamily="34" charset="0"/>
                                            </a:rPr>
                                          </m:ctrlPr>
                                        </m:dPr>
                                        <m:e>
                                          <m:sSub>
                                            <m:sSubPr>
                                              <m:ctrlPr>
                                                <a:rPr lang="vi-VN" sz="2400" b="1" i="1">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𝐱</m:t>
                                              </m:r>
                                            </m:e>
                                            <m:sub>
                                              <m:r>
                                                <a:rPr lang="vi-VN" sz="2400" i="1">
                                                  <a:latin typeface="Cambria Math" panose="02040503050406030204" pitchFamily="18" charset="0"/>
                                                  <a:cs typeface="Calibri" panose="020F0502020204030204" pitchFamily="34" charset="0"/>
                                                </a:rPr>
                                                <m:t>𝑛</m:t>
                                              </m:r>
                                            </m:sub>
                                          </m:sSub>
                                        </m:e>
                                      </m:d>
                                    </m:e>
                                  </m:d>
                                </m:e>
                                <m:sup>
                                  <m:r>
                                    <a:rPr lang="vi-VN" sz="2400" b="0" i="1" smtClean="0">
                                      <a:latin typeface="Cambria Math" panose="02040503050406030204" pitchFamily="18" charset="0"/>
                                      <a:cs typeface="Calibri" panose="020F0502020204030204" pitchFamily="34" charset="0"/>
                                    </a:rPr>
                                    <m:t>2</m:t>
                                  </m:r>
                                </m:sup>
                              </m:sSup>
                            </m:e>
                          </m:nary>
                        </m:e>
                      </m:func>
                    </m:oMath>
                  </m:oMathPara>
                </a14:m>
                <a:endParaRPr lang="vi-VN" sz="2400">
                  <a:latin typeface="Calibri" panose="020F0502020204030204" pitchFamily="34" charset="0"/>
                  <a:cs typeface="Calibri" panose="020F0502020204030204" pitchFamily="34" charset="0"/>
                </a:endParaRPr>
              </a:p>
            </p:txBody>
          </p:sp>
        </mc:Choice>
        <mc:Fallback>
          <p:sp>
            <p:nvSpPr>
              <p:cNvPr id="4" name="TextBox 3">
                <a:extLst>
                  <a:ext uri="{FF2B5EF4-FFF2-40B4-BE49-F238E27FC236}">
                    <a16:creationId xmlns:a16="http://schemas.microsoft.com/office/drawing/2014/main" id="{E1729D35-3655-418A-A59A-ED1E87D65F22}"/>
                  </a:ext>
                </a:extLst>
              </p:cNvPr>
              <p:cNvSpPr txBox="1">
                <a:spLocks noRot="1" noChangeAspect="1" noMove="1" noResize="1" noEditPoints="1" noAdjustHandles="1" noChangeArrowheads="1" noChangeShapeType="1" noTextEdit="1"/>
              </p:cNvSpPr>
              <p:nvPr/>
            </p:nvSpPr>
            <p:spPr>
              <a:xfrm>
                <a:off x="1129844" y="1718858"/>
                <a:ext cx="10800898" cy="3418115"/>
              </a:xfrm>
              <a:prstGeom prst="rect">
                <a:avLst/>
              </a:prstGeom>
              <a:blipFill>
                <a:blip r:embed="rId4"/>
                <a:stretch>
                  <a:fillRect l="-84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D5B0E3C1-8941-45B4-9F66-D6BBB9F05E26}"/>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lide Number Placeholder 4">
            <a:extLst>
              <a:ext uri="{FF2B5EF4-FFF2-40B4-BE49-F238E27FC236}">
                <a16:creationId xmlns:a16="http://schemas.microsoft.com/office/drawing/2014/main" id="{676684B9-53BF-47AF-90E5-ABD69AA58CE2}"/>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18</a:t>
            </a:fld>
            <a:endParaRPr lang="en-US" sz="1400">
              <a:solidFill>
                <a:schemeClr val="bg1"/>
              </a:solidFill>
            </a:endParaRPr>
          </a:p>
        </p:txBody>
      </p:sp>
    </p:spTree>
    <p:extLst>
      <p:ext uri="{BB962C8B-B14F-4D97-AF65-F5344CB8AC3E}">
        <p14:creationId xmlns:p14="http://schemas.microsoft.com/office/powerpoint/2010/main" val="96654021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43F119-F2BC-4CDA-BE0F-287DB42BAECF}"/>
              </a:ext>
            </a:extLst>
          </p:cNvPr>
          <p:cNvSpPr txBox="1"/>
          <p:nvPr/>
        </p:nvSpPr>
        <p:spPr>
          <a:xfrm>
            <a:off x="713919" y="471699"/>
            <a:ext cx="10683423"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4. Bài toán nhiều đầu ra</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5DBDB484-A911-4E86-958D-6C4948EA3F3B}"/>
              </a:ext>
            </a:extLst>
          </p:cNvPr>
          <p:cNvCxnSpPr>
            <a:cxnSpLocks/>
          </p:cNvCxnSpPr>
          <p:nvPr/>
        </p:nvCxnSpPr>
        <p:spPr>
          <a:xfrm flipV="1">
            <a:off x="713920" y="1218173"/>
            <a:ext cx="4380594"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0DE45B8-24F7-45FA-8993-6B1B678556E0}"/>
                  </a:ext>
                </a:extLst>
              </p:cNvPr>
              <p:cNvSpPr txBox="1"/>
              <p:nvPr/>
            </p:nvSpPr>
            <p:spPr>
              <a:xfrm>
                <a:off x="1272493" y="1382670"/>
                <a:ext cx="9647013" cy="4092659"/>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Ở đây, để ký hiệu đỡ rối, các bạn hãy tưởng tượng rằng trước đây mỗi phần tử </a:t>
                </a:r>
                <a14:m>
                  <m:oMath xmlns:m="http://schemas.openxmlformats.org/officeDocument/2006/math">
                    <m:r>
                      <a:rPr lang="vi-VN" sz="2400" b="0" i="1" smtClean="0">
                        <a:latin typeface="Cambria Math" panose="02040503050406030204" pitchFamily="18" charset="0"/>
                        <a:cs typeface="Calibri" panose="020F0502020204030204" pitchFamily="34" charset="0"/>
                      </a:rPr>
                      <m:t>𝑥</m:t>
                    </m:r>
                  </m:oMath>
                </a14:m>
                <a:r>
                  <a:rPr lang="vi-VN" sz="2400">
                    <a:latin typeface="Calibri" panose="020F0502020204030204" pitchFamily="34" charset="0"/>
                    <a:cs typeface="Calibri" panose="020F0502020204030204" pitchFamily="34" charset="0"/>
                  </a:rPr>
                  <a:t> là một biến thuộc tập </a:t>
                </a:r>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ℝ</m:t>
                    </m:r>
                  </m:oMath>
                </a14:m>
                <a:r>
                  <a:rPr lang="vi-VN" sz="2400">
                    <a:latin typeface="Calibri" panose="020F0502020204030204" pitchFamily="34" charset="0"/>
                    <a:cs typeface="Calibri" panose="020F0502020204030204" pitchFamily="34" charset="0"/>
                  </a:rPr>
                  <a:t>, thì sau đó là một biến thuộc tập </a:t>
                </a:r>
                <a14:m>
                  <m:oMath xmlns:m="http://schemas.openxmlformats.org/officeDocument/2006/math">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i="1">
                            <a:latin typeface="Cambria Math" panose="02040503050406030204" pitchFamily="18" charset="0"/>
                            <a:ea typeface="Cambria Math" panose="02040503050406030204" pitchFamily="18" charset="0"/>
                            <a:cs typeface="Calibri" panose="020F0502020204030204" pitchFamily="34" charset="0"/>
                          </a:rPr>
                          <m:t>ℝ</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𝐾</m:t>
                        </m:r>
                      </m:sup>
                    </m:sSup>
                  </m:oMath>
                </a14:m>
                <a:r>
                  <a:rPr lang="vi-VN" sz="2400">
                    <a:latin typeface="Calibri" panose="020F0502020204030204" pitchFamily="34" charset="0"/>
                    <a:cs typeface="Calibri" panose="020F0502020204030204" pitchFamily="34" charset="0"/>
                  </a:rPr>
                  <a:t>, các hàm khác được xây dựng tương tự.</a:t>
                </a:r>
              </a:p>
              <a:p>
                <a:pPr algn="ctr">
                  <a:lnSpc>
                    <a:spcPct val="150000"/>
                  </a:lnSpc>
                </a:pPr>
                <a14:m>
                  <m:oMath xmlns:m="http://schemas.openxmlformats.org/officeDocument/2006/math">
                    <m:acc>
                      <m:accPr>
                        <m:chr m:val="̂"/>
                        <m:ctrlPr>
                          <a:rPr lang="vi-VN" sz="2400" b="0" i="1" smtClean="0">
                            <a:latin typeface="Cambria Math" panose="02040503050406030204" pitchFamily="18" charset="0"/>
                            <a:cs typeface="Calibri" panose="020F0502020204030204" pitchFamily="34" charset="0"/>
                          </a:rPr>
                        </m:ctrlPr>
                      </m:accPr>
                      <m:e>
                        <m:r>
                          <a:rPr lang="vi-VN" sz="2400" b="1">
                            <a:latin typeface="Cambria Math" panose="02040503050406030204" pitchFamily="18" charset="0"/>
                            <a:cs typeface="Calibri" panose="020F0502020204030204" pitchFamily="34" charset="0"/>
                          </a:rPr>
                          <m:t>𝐖</m:t>
                        </m:r>
                      </m:e>
                    </m:acc>
                    <m:r>
                      <a:rPr lang="vi-VN" sz="2400" b="0" i="1" smtClean="0">
                        <a:latin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cs typeface="Calibri" panose="020F0502020204030204" pitchFamily="34" charset="0"/>
                          </a:rPr>
                        </m:ctrlPr>
                      </m:sSupPr>
                      <m:e>
                        <m:d>
                          <m:dPr>
                            <m:ctrlPr>
                              <a:rPr lang="vi-VN" sz="2400" b="1" i="1" smtClean="0">
                                <a:latin typeface="Cambria Math" panose="02040503050406030204" pitchFamily="18" charset="0"/>
                                <a:cs typeface="Calibri" panose="020F0502020204030204" pitchFamily="34" charset="0"/>
                              </a:rPr>
                            </m:ctrlPr>
                          </m:dPr>
                          <m:e>
                            <m:sSup>
                              <m:sSupPr>
                                <m:ctrlPr>
                                  <a:rPr lang="vi-VN" sz="2400" b="1"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𝚽</m:t>
                                </m:r>
                              </m:e>
                              <m:sup>
                                <m:r>
                                  <m:rPr>
                                    <m:sty m:val="p"/>
                                  </m:rPr>
                                  <a:rPr lang="vi-VN" sz="2400" b="0" i="0" smtClean="0">
                                    <a:latin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cs typeface="Calibri" panose="020F0502020204030204" pitchFamily="34" charset="0"/>
                              </a:rPr>
                              <m:t>𝚽</m:t>
                            </m:r>
                          </m:e>
                        </m:d>
                      </m:e>
                      <m:sup>
                        <m:r>
                          <a:rPr lang="vi-VN" sz="2400" b="0" i="1" smtClean="0">
                            <a:latin typeface="Cambria Math" panose="02040503050406030204" pitchFamily="18" charset="0"/>
                            <a:cs typeface="Calibri" panose="020F0502020204030204" pitchFamily="34" charset="0"/>
                          </a:rPr>
                          <m:t>−1</m:t>
                        </m:r>
                      </m:sup>
                    </m:sSup>
                    <m:sSup>
                      <m:sSupPr>
                        <m:ctrlPr>
                          <a:rPr lang="vi-VN" sz="2400" b="0"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𝚽</m:t>
                        </m:r>
                      </m:e>
                      <m:sup>
                        <m:r>
                          <m:rPr>
                            <m:sty m:val="p"/>
                          </m:rPr>
                          <a:rPr lang="vi-VN" sz="2400" b="0" i="0" smtClean="0">
                            <a:latin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cs typeface="Calibri" panose="020F0502020204030204" pitchFamily="34" charset="0"/>
                      </a:rPr>
                      <m:t>𝐭</m:t>
                    </m:r>
                  </m:oMath>
                </a14:m>
                <a:r>
                  <a:rPr lang="vi-VN" sz="2400">
                    <a:latin typeface="Calibri" panose="020F0502020204030204" pitchFamily="34" charset="0"/>
                    <a:cs typeface="Calibri" panose="020F0502020204030204" pitchFamily="34" charset="0"/>
                  </a:rPr>
                  <a:t> </a:t>
                </a:r>
              </a:p>
              <a:p>
                <a:pPr>
                  <a:lnSpc>
                    <a:spcPct val="150000"/>
                  </a:lnSpc>
                </a:pPr>
                <a:r>
                  <a:rPr lang="vi-VN" sz="2400">
                    <a:latin typeface="Calibri" panose="020F0502020204030204" pitchFamily="34" charset="0"/>
                    <a:cs typeface="Calibri" panose="020F0502020204030204" pitchFamily="34" charset="0"/>
                  </a:rPr>
                  <a:t>Vậy bài toán nhiều đầu ra có thể được phân rã thành bài toán một đầu ra một cách dễ dàng, từ giờ trở đi, chúng ta chỉ xét bài toán một đầu ra nhằm giảm độ phức tạp của bài viết.</a:t>
                </a:r>
                <a:endParaRPr lang="en-US" sz="2400">
                  <a:latin typeface="Calibri" panose="020F0502020204030204" pitchFamily="34" charset="0"/>
                  <a:cs typeface="Calibri" panose="020F0502020204030204" pitchFamily="34" charset="0"/>
                </a:endParaRPr>
              </a:p>
            </p:txBody>
          </p:sp>
        </mc:Choice>
        <mc:Fallback>
          <p:sp>
            <p:nvSpPr>
              <p:cNvPr id="2" name="TextBox 1">
                <a:extLst>
                  <a:ext uri="{FF2B5EF4-FFF2-40B4-BE49-F238E27FC236}">
                    <a16:creationId xmlns:a16="http://schemas.microsoft.com/office/drawing/2014/main" id="{80DE45B8-24F7-45FA-8993-6B1B678556E0}"/>
                  </a:ext>
                </a:extLst>
              </p:cNvPr>
              <p:cNvSpPr txBox="1">
                <a:spLocks noRot="1" noChangeAspect="1" noMove="1" noResize="1" noEditPoints="1" noAdjustHandles="1" noChangeArrowheads="1" noChangeShapeType="1" noTextEdit="1"/>
              </p:cNvSpPr>
              <p:nvPr/>
            </p:nvSpPr>
            <p:spPr>
              <a:xfrm>
                <a:off x="1272493" y="1382670"/>
                <a:ext cx="9647013" cy="4092659"/>
              </a:xfrm>
              <a:prstGeom prst="rect">
                <a:avLst/>
              </a:prstGeom>
              <a:blipFill>
                <a:blip r:embed="rId4"/>
                <a:stretch>
                  <a:fillRect l="-1011" r="-253" b="-2534"/>
                </a:stretch>
              </a:blipFill>
            </p:spPr>
            <p:txBody>
              <a:bodyPr/>
              <a:lstStyle/>
              <a:p>
                <a:r>
                  <a:rPr lang="en-US">
                    <a:noFill/>
                  </a:rPr>
                  <a:t> </a:t>
                </a:r>
              </a:p>
            </p:txBody>
          </p:sp>
        </mc:Fallback>
      </mc:AlternateContent>
      <p:grpSp>
        <p:nvGrpSpPr>
          <p:cNvPr id="9" name="组合 41">
            <a:extLst>
              <a:ext uri="{FF2B5EF4-FFF2-40B4-BE49-F238E27FC236}">
                <a16:creationId xmlns:a16="http://schemas.microsoft.com/office/drawing/2014/main" id="{2847FAD9-2A24-41C9-BBD4-36DBEAA2694B}"/>
              </a:ext>
            </a:extLst>
          </p:cNvPr>
          <p:cNvGrpSpPr/>
          <p:nvPr/>
        </p:nvGrpSpPr>
        <p:grpSpPr>
          <a:xfrm rot="1442666">
            <a:off x="730389" y="1461988"/>
            <a:ext cx="484883" cy="384143"/>
            <a:chOff x="451410" y="5975667"/>
            <a:chExt cx="858150" cy="540139"/>
          </a:xfrm>
        </p:grpSpPr>
        <p:sp>
          <p:nvSpPr>
            <p:cNvPr id="10" name="等腰三角形 42">
              <a:extLst>
                <a:ext uri="{FF2B5EF4-FFF2-40B4-BE49-F238E27FC236}">
                  <a16:creationId xmlns:a16="http://schemas.microsoft.com/office/drawing/2014/main" id="{ED9373F2-C8A7-4271-BDC6-2058209574D2}"/>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1" name="等腰三角形 43">
              <a:extLst>
                <a:ext uri="{FF2B5EF4-FFF2-40B4-BE49-F238E27FC236}">
                  <a16:creationId xmlns:a16="http://schemas.microsoft.com/office/drawing/2014/main" id="{3E11DCBF-A1FC-493D-B5F5-64237C6D58ED}"/>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2" name="组合 41">
            <a:extLst>
              <a:ext uri="{FF2B5EF4-FFF2-40B4-BE49-F238E27FC236}">
                <a16:creationId xmlns:a16="http://schemas.microsoft.com/office/drawing/2014/main" id="{94F722C1-CE5E-4974-95F8-F7CE0D015538}"/>
              </a:ext>
            </a:extLst>
          </p:cNvPr>
          <p:cNvGrpSpPr/>
          <p:nvPr/>
        </p:nvGrpSpPr>
        <p:grpSpPr>
          <a:xfrm rot="1442666">
            <a:off x="675237" y="3929737"/>
            <a:ext cx="484883" cy="384143"/>
            <a:chOff x="451410" y="5975667"/>
            <a:chExt cx="858150" cy="540139"/>
          </a:xfrm>
        </p:grpSpPr>
        <p:sp>
          <p:nvSpPr>
            <p:cNvPr id="13" name="等腰三角形 42">
              <a:extLst>
                <a:ext uri="{FF2B5EF4-FFF2-40B4-BE49-F238E27FC236}">
                  <a16:creationId xmlns:a16="http://schemas.microsoft.com/office/drawing/2014/main" id="{349945A9-EB8F-4A9A-AD2E-C7DCA400541B}"/>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4" name="等腰三角形 43">
              <a:extLst>
                <a:ext uri="{FF2B5EF4-FFF2-40B4-BE49-F238E27FC236}">
                  <a16:creationId xmlns:a16="http://schemas.microsoft.com/office/drawing/2014/main" id="{D1FD2950-36C0-4612-9C1F-D18D8E3B2FEC}"/>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5" name="Rectangle 14">
            <a:extLst>
              <a:ext uri="{FF2B5EF4-FFF2-40B4-BE49-F238E27FC236}">
                <a16:creationId xmlns:a16="http://schemas.microsoft.com/office/drawing/2014/main" id="{F7434C96-42E5-496E-B615-EDA0852885F2}"/>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Slide Number Placeholder 4">
            <a:extLst>
              <a:ext uri="{FF2B5EF4-FFF2-40B4-BE49-F238E27FC236}">
                <a16:creationId xmlns:a16="http://schemas.microsoft.com/office/drawing/2014/main" id="{AE6A9A20-B32C-4AC8-8215-20B12F806DED}"/>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19</a:t>
            </a:fld>
            <a:endParaRPr lang="en-US" sz="1400">
              <a:solidFill>
                <a:schemeClr val="bg1"/>
              </a:solidFill>
            </a:endParaRPr>
          </a:p>
        </p:txBody>
      </p:sp>
    </p:spTree>
    <p:extLst>
      <p:ext uri="{BB962C8B-B14F-4D97-AF65-F5344CB8AC3E}">
        <p14:creationId xmlns:p14="http://schemas.microsoft.com/office/powerpoint/2010/main" val="407780002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wipe(down)">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fade">
                                      <p:cBhvr>
                                        <p:cTn id="24"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9E7CC-53D3-40EF-B422-1A1BFCED9796}"/>
              </a:ext>
            </a:extLst>
          </p:cNvPr>
          <p:cNvGrpSpPr/>
          <p:nvPr/>
        </p:nvGrpSpPr>
        <p:grpSpPr>
          <a:xfrm>
            <a:off x="-33062" y="0"/>
            <a:ext cx="12192000" cy="6858000"/>
            <a:chOff x="0" y="0"/>
            <a:chExt cx="10869930" cy="6858000"/>
          </a:xfrm>
        </p:grpSpPr>
        <p:sp>
          <p:nvSpPr>
            <p:cNvPr id="6" name="Rectangle 5">
              <a:extLst>
                <a:ext uri="{FF2B5EF4-FFF2-40B4-BE49-F238E27FC236}">
                  <a16:creationId xmlns:a16="http://schemas.microsoft.com/office/drawing/2014/main" id="{8BBC7E10-476F-47FE-BB61-FB5CCAED784F}"/>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CCED2A-0F6E-470A-9F31-5B83561E5C0C}"/>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96C477E2-EBAE-4507-8CDE-7AB920A075E0}"/>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Topic</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1AFCCF9B-2253-4F7A-8174-7E1C42B4D95A}"/>
              </a:ext>
            </a:extLst>
          </p:cNvPr>
          <p:cNvGrpSpPr/>
          <p:nvPr/>
        </p:nvGrpSpPr>
        <p:grpSpPr>
          <a:xfrm>
            <a:off x="-8778885" y="0"/>
            <a:ext cx="12192000" cy="6858000"/>
            <a:chOff x="0" y="0"/>
            <a:chExt cx="10869930" cy="6858000"/>
          </a:xfrm>
        </p:grpSpPr>
        <p:sp>
          <p:nvSpPr>
            <p:cNvPr id="17" name="Rectangle 16">
              <a:extLst>
                <a:ext uri="{FF2B5EF4-FFF2-40B4-BE49-F238E27FC236}">
                  <a16:creationId xmlns:a16="http://schemas.microsoft.com/office/drawing/2014/main" id="{F198C1C8-7B0D-4DAB-AC13-3A27975E3B20}"/>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4C94EFE-A2EE-45E5-88C0-E5A76143ACA0}"/>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1C730482-ADD8-47CC-A217-E2BFF5AE365D}"/>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About us</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0" name="Group 19">
            <a:extLst>
              <a:ext uri="{FF2B5EF4-FFF2-40B4-BE49-F238E27FC236}">
                <a16:creationId xmlns:a16="http://schemas.microsoft.com/office/drawing/2014/main" id="{5B35FB0E-1713-4BCD-90E1-59F0DF2F2BD9}"/>
              </a:ext>
            </a:extLst>
          </p:cNvPr>
          <p:cNvGrpSpPr/>
          <p:nvPr/>
        </p:nvGrpSpPr>
        <p:grpSpPr>
          <a:xfrm>
            <a:off x="-9449930" y="0"/>
            <a:ext cx="12192000" cy="6858000"/>
            <a:chOff x="0" y="0"/>
            <a:chExt cx="10869930" cy="6858000"/>
          </a:xfrm>
        </p:grpSpPr>
        <p:sp>
          <p:nvSpPr>
            <p:cNvPr id="21" name="Rectangle 20">
              <a:extLst>
                <a:ext uri="{FF2B5EF4-FFF2-40B4-BE49-F238E27FC236}">
                  <a16:creationId xmlns:a16="http://schemas.microsoft.com/office/drawing/2014/main" id="{A0ACF087-3CA5-49CC-B926-EF8531370FBB}"/>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3F46F44-FD3B-4993-BF79-F7A787E6CE0D}"/>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D20B11E0-9BC1-441B-85EF-11B559FCC25D}"/>
                </a:ext>
              </a:extLst>
            </p:cNvPr>
            <p:cNvSpPr txBox="1"/>
            <p:nvPr/>
          </p:nvSpPr>
          <p:spPr>
            <a:xfrm rot="16200000">
              <a:off x="9356862" y="3223196"/>
              <a:ext cx="2280828"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Background</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D6494C87-30A5-4C6C-9222-F37BAFEA03ED}"/>
              </a:ext>
            </a:extLst>
          </p:cNvPr>
          <p:cNvGrpSpPr/>
          <p:nvPr/>
        </p:nvGrpSpPr>
        <p:grpSpPr>
          <a:xfrm>
            <a:off x="-10148712" y="0"/>
            <a:ext cx="12192000" cy="6858000"/>
            <a:chOff x="0" y="0"/>
            <a:chExt cx="10869930" cy="6858000"/>
          </a:xfrm>
        </p:grpSpPr>
        <p:sp>
          <p:nvSpPr>
            <p:cNvPr id="25" name="Rectangle 24">
              <a:extLst>
                <a:ext uri="{FF2B5EF4-FFF2-40B4-BE49-F238E27FC236}">
                  <a16:creationId xmlns:a16="http://schemas.microsoft.com/office/drawing/2014/main" id="{938599D4-C714-4465-B43B-837575ED52A5}"/>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479165E-F695-4240-BE8F-1CC110155DA4}"/>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extBox 26">
              <a:extLst>
                <a:ext uri="{FF2B5EF4-FFF2-40B4-BE49-F238E27FC236}">
                  <a16:creationId xmlns:a16="http://schemas.microsoft.com/office/drawing/2014/main" id="{2D3CB6A4-E780-4147-A4FA-2210D5423D7A}"/>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Bài toán</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8" name="Group 27">
            <a:extLst>
              <a:ext uri="{FF2B5EF4-FFF2-40B4-BE49-F238E27FC236}">
                <a16:creationId xmlns:a16="http://schemas.microsoft.com/office/drawing/2014/main" id="{092C7E03-EB13-48DA-B4A8-4860A7ADD663}"/>
              </a:ext>
            </a:extLst>
          </p:cNvPr>
          <p:cNvGrpSpPr/>
          <p:nvPr/>
        </p:nvGrpSpPr>
        <p:grpSpPr>
          <a:xfrm>
            <a:off x="-10812818" y="-1"/>
            <a:ext cx="12192000" cy="6858000"/>
            <a:chOff x="0" y="0"/>
            <a:chExt cx="10869930" cy="6858000"/>
          </a:xfrm>
        </p:grpSpPr>
        <p:sp>
          <p:nvSpPr>
            <p:cNvPr id="29" name="Rectangle 28">
              <a:extLst>
                <a:ext uri="{FF2B5EF4-FFF2-40B4-BE49-F238E27FC236}">
                  <a16:creationId xmlns:a16="http://schemas.microsoft.com/office/drawing/2014/main" id="{DA52092A-CB8E-49EE-A05F-FEA87EACE778}"/>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8C2900C-7916-4EFA-B46F-06080942268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xtBox 30">
              <a:extLst>
                <a:ext uri="{FF2B5EF4-FFF2-40B4-BE49-F238E27FC236}">
                  <a16:creationId xmlns:a16="http://schemas.microsoft.com/office/drawing/2014/main" id="{3700F086-1EE3-4AA1-8795-8CFF68616CBB}"/>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Content</a:t>
              </a:r>
              <a:endParaRPr lang="en-US" sz="2400" b="1" i="0">
                <a:solidFill>
                  <a:srgbClr val="E4E1D8"/>
                </a:solidFill>
                <a:effectLst/>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08232F27-7BFC-4B2C-B8D5-FBC6BC49DE7C}"/>
              </a:ext>
            </a:extLst>
          </p:cNvPr>
          <p:cNvSpPr txBox="1"/>
          <p:nvPr/>
        </p:nvSpPr>
        <p:spPr>
          <a:xfrm>
            <a:off x="4941763" y="361081"/>
            <a:ext cx="4597963" cy="707886"/>
          </a:xfrm>
          <a:prstGeom prst="rect">
            <a:avLst/>
          </a:prstGeom>
          <a:noFill/>
        </p:spPr>
        <p:txBody>
          <a:bodyPr wrap="square" rtlCol="0">
            <a:spAutoFit/>
          </a:bodyPr>
          <a:lstStyle/>
          <a:p>
            <a:pPr algn="ctr"/>
            <a:r>
              <a:rPr lang="vi-VN" sz="4000">
                <a:latin typeface="Calibri" panose="020F0502020204030204" pitchFamily="34" charset="0"/>
                <a:cs typeface="Calibri" panose="020F0502020204030204" pitchFamily="34" charset="0"/>
              </a:rPr>
              <a:t>Logistic Regrssion</a:t>
            </a:r>
            <a:endParaRPr lang="en-US" sz="40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EC8BAD5-007B-475D-A2B4-09CBDE04A77F}"/>
              </a:ext>
            </a:extLst>
          </p:cNvPr>
          <p:cNvSpPr txBox="1"/>
          <p:nvPr/>
        </p:nvSpPr>
        <p:spPr>
          <a:xfrm>
            <a:off x="5101703" y="847977"/>
            <a:ext cx="4278085" cy="707886"/>
          </a:xfrm>
          <a:prstGeom prst="rect">
            <a:avLst/>
          </a:prstGeom>
          <a:noFill/>
        </p:spPr>
        <p:txBody>
          <a:bodyPr wrap="square" rtlCol="0">
            <a:spAutoFit/>
          </a:bodyPr>
          <a:lstStyle/>
          <a:p>
            <a:pPr algn="ctr"/>
            <a:r>
              <a:rPr lang="vi-VN" sz="4000">
                <a:latin typeface="Calibri" panose="020F0502020204030204" pitchFamily="34" charset="0"/>
                <a:cs typeface="Calibri" panose="020F0502020204030204" pitchFamily="34" charset="0"/>
              </a:rPr>
              <a:t>Linear Regression</a:t>
            </a:r>
            <a:endParaRPr lang="en-US" sz="4000">
              <a:latin typeface="Calibri" panose="020F0502020204030204" pitchFamily="34" charset="0"/>
              <a:cs typeface="Calibri" panose="020F0502020204030204" pitchFamily="34" charset="0"/>
            </a:endParaRPr>
          </a:p>
        </p:txBody>
      </p:sp>
      <p:pic>
        <p:nvPicPr>
          <p:cNvPr id="1032" name="Picture 8" descr="Scatterplot | Better Evaluation">
            <a:extLst>
              <a:ext uri="{FF2B5EF4-FFF2-40B4-BE49-F238E27FC236}">
                <a16:creationId xmlns:a16="http://schemas.microsoft.com/office/drawing/2014/main" id="{D0F20734-383C-44D7-92BF-1D02607D5E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763" y="1785920"/>
            <a:ext cx="4807180" cy="334197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402E957-479C-4AED-B2A4-7AEB8E003018}"/>
              </a:ext>
            </a:extLst>
          </p:cNvPr>
          <p:cNvSpPr txBox="1"/>
          <p:nvPr/>
        </p:nvSpPr>
        <p:spPr>
          <a:xfrm>
            <a:off x="4656632" y="5429352"/>
            <a:ext cx="5377442" cy="830997"/>
          </a:xfrm>
          <a:prstGeom prst="rect">
            <a:avLst/>
          </a:prstGeom>
          <a:noFill/>
        </p:spPr>
        <p:txBody>
          <a:bodyPr wrap="square" rtlCol="0">
            <a:spAutoFit/>
          </a:bodyPr>
          <a:lstStyle/>
          <a:p>
            <a:pPr algn="ctr"/>
            <a:r>
              <a:rPr lang="vi-VN" sz="2400">
                <a:latin typeface="Calibri" panose="020F0502020204030204" pitchFamily="34" charset="0"/>
                <a:cs typeface="Calibri" panose="020F0502020204030204" pitchFamily="34" charset="0"/>
              </a:rPr>
              <a:t>Linear Regression và Logistic Regression là 2 bài toán trong Linear models</a:t>
            </a:r>
            <a:endParaRPr lang="en-US" sz="2400">
              <a:latin typeface="Calibri" panose="020F0502020204030204" pitchFamily="34" charset="0"/>
              <a:cs typeface="Calibri" panose="020F0502020204030204" pitchFamily="34" charset="0"/>
            </a:endParaRPr>
          </a:p>
        </p:txBody>
      </p:sp>
      <p:sp>
        <p:nvSpPr>
          <p:cNvPr id="34" name="Rectangle 33">
            <a:extLst>
              <a:ext uri="{FF2B5EF4-FFF2-40B4-BE49-F238E27FC236}">
                <a16:creationId xmlns:a16="http://schemas.microsoft.com/office/drawing/2014/main" id="{00EF9DF2-A157-4C1F-9911-4E6B03904E88}"/>
              </a:ext>
            </a:extLst>
          </p:cNvPr>
          <p:cNvSpPr/>
          <p:nvPr/>
        </p:nvSpPr>
        <p:spPr>
          <a:xfrm>
            <a:off x="11181078" y="-784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lide Number Placeholder 4">
            <a:extLst>
              <a:ext uri="{FF2B5EF4-FFF2-40B4-BE49-F238E27FC236}">
                <a16:creationId xmlns:a16="http://schemas.microsoft.com/office/drawing/2014/main" id="{0BF8080A-E5DB-4DF1-9723-EAF4B58DDA6A}"/>
              </a:ext>
            </a:extLst>
          </p:cNvPr>
          <p:cNvSpPr>
            <a:spLocks noGrp="1"/>
          </p:cNvSpPr>
          <p:nvPr>
            <p:ph type="sldNum" sz="quarter" idx="12"/>
          </p:nvPr>
        </p:nvSpPr>
        <p:spPr>
          <a:xfrm>
            <a:off x="8718971" y="-7840"/>
            <a:ext cx="2743200" cy="365125"/>
          </a:xfrm>
        </p:spPr>
        <p:txBody>
          <a:bodyPr/>
          <a:lstStyle/>
          <a:p>
            <a:fld id="{9E497CE9-8561-478F-9A7F-A9CB046A092C}" type="slidenum">
              <a:rPr lang="en-US" smtClean="0">
                <a:solidFill>
                  <a:schemeClr val="bg1"/>
                </a:solidFill>
              </a:rPr>
              <a:t>2</a:t>
            </a:fld>
            <a:endParaRPr lang="en-US" sz="1400">
              <a:solidFill>
                <a:schemeClr val="bg1"/>
              </a:solidFill>
            </a:endParaRPr>
          </a:p>
        </p:txBody>
      </p:sp>
    </p:spTree>
    <p:extLst>
      <p:ext uri="{BB962C8B-B14F-4D97-AF65-F5344CB8AC3E}">
        <p14:creationId xmlns:p14="http://schemas.microsoft.com/office/powerpoint/2010/main" val="356601844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032"/>
                                        </p:tgtEl>
                                        <p:attrNameLst>
                                          <p:attrName>style.visibility</p:attrName>
                                        </p:attrNameLst>
                                      </p:cBhvr>
                                      <p:to>
                                        <p:strVal val="visible"/>
                                      </p:to>
                                    </p:set>
                                    <p:animEffect transition="in" filter="fade">
                                      <p:cBhvr>
                                        <p:cTn id="14" dur="500"/>
                                        <p:tgtEl>
                                          <p:spTgt spid="1032"/>
                                        </p:tgtEl>
                                      </p:cBhvr>
                                    </p:animEffect>
                                  </p:childTnLst>
                                </p:cTn>
                              </p:par>
                            </p:childTnLst>
                          </p:cTn>
                        </p:par>
                        <p:par>
                          <p:cTn id="15" fill="hold">
                            <p:stCondLst>
                              <p:cond delay="2500"/>
                            </p:stCondLst>
                            <p:childTnLst>
                              <p:par>
                                <p:cTn id="16" presetID="10" presetClass="entr" presetSubtype="0" fill="hold" nodeType="afterEffect">
                                  <p:stCondLst>
                                    <p:cond delay="0"/>
                                  </p:stCondLst>
                                  <p:childTnLst>
                                    <p:set>
                                      <p:cBhvr>
                                        <p:cTn id="17" dur="1" fill="hold">
                                          <p:stCondLst>
                                            <p:cond delay="0"/>
                                          </p:stCondLst>
                                        </p:cTn>
                                        <p:tgtEl>
                                          <p:spTgt spid="32">
                                            <p:txEl>
                                              <p:pRg st="0" end="0"/>
                                            </p:txEl>
                                          </p:spTgt>
                                        </p:tgtEl>
                                        <p:attrNameLst>
                                          <p:attrName>style.visibility</p:attrName>
                                        </p:attrNameLst>
                                      </p:cBhvr>
                                      <p:to>
                                        <p:strVal val="visible"/>
                                      </p:to>
                                    </p:set>
                                    <p:animEffect transition="in" filter="fade">
                                      <p:cBhvr>
                                        <p:cTn id="18"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7EB670F-E3EF-43D3-893A-D512348ACD65}"/>
              </a:ext>
            </a:extLst>
          </p:cNvPr>
          <p:cNvSpPr txBox="1"/>
          <p:nvPr/>
        </p:nvSpPr>
        <p:spPr>
          <a:xfrm>
            <a:off x="5002892" y="5833253"/>
            <a:ext cx="7526566" cy="646331"/>
          </a:xfrm>
          <a:prstGeom prst="rect">
            <a:avLst/>
          </a:prstGeom>
          <a:noFill/>
        </p:spPr>
        <p:txBody>
          <a:bodyPr wrap="square" rtlCol="0">
            <a:spAutoFit/>
          </a:bodyPr>
          <a:lstStyle/>
          <a:p>
            <a:r>
              <a:rPr lang="vi-VN" sz="3600" b="1" i="0">
                <a:solidFill>
                  <a:srgbClr val="3D3939"/>
                </a:solidFill>
                <a:effectLst/>
                <a:latin typeface="Calibri" panose="020F0502020204030204" pitchFamily="34" charset="0"/>
                <a:cs typeface="Calibri" panose="020F0502020204030204" pitchFamily="34" charset="0"/>
              </a:rPr>
              <a:t>Regularization và MAP estimation</a:t>
            </a:r>
            <a:endParaRPr lang="en-US" sz="3600" b="1" i="0">
              <a:solidFill>
                <a:srgbClr val="3D3939"/>
              </a:solidFill>
              <a:effectLst/>
              <a:latin typeface="Calibri" panose="020F0502020204030204" pitchFamily="34" charset="0"/>
              <a:cs typeface="Calibri" panose="020F0502020204030204" pitchFamily="34" charset="0"/>
            </a:endParaRPr>
          </a:p>
        </p:txBody>
      </p:sp>
      <p:pic>
        <p:nvPicPr>
          <p:cNvPr id="9" name="图片 41">
            <a:extLst>
              <a:ext uri="{FF2B5EF4-FFF2-40B4-BE49-F238E27FC236}">
                <a16:creationId xmlns:a16="http://schemas.microsoft.com/office/drawing/2014/main" id="{A1F1CC0F-9D40-4303-B503-EC6427282438}"/>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540840" y="5669530"/>
            <a:ext cx="1326479" cy="973779"/>
          </a:xfrm>
          <a:prstGeom prst="rect">
            <a:avLst/>
          </a:prstGeom>
        </p:spPr>
      </p:pic>
      <p:pic>
        <p:nvPicPr>
          <p:cNvPr id="1026" name="Picture 2" descr="Overfitting | DataRobot Artificial Intelligence Wiki">
            <a:extLst>
              <a:ext uri="{FF2B5EF4-FFF2-40B4-BE49-F238E27FC236}">
                <a16:creationId xmlns:a16="http://schemas.microsoft.com/office/drawing/2014/main" id="{CC7FFC9F-F395-49F6-B6C8-98653392B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564" y="1428749"/>
            <a:ext cx="10437207" cy="38322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Overfitting</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1EAE7BF-1DA3-4762-82C6-CA72D23FBC2F}"/>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a:extLst>
              <a:ext uri="{FF2B5EF4-FFF2-40B4-BE49-F238E27FC236}">
                <a16:creationId xmlns:a16="http://schemas.microsoft.com/office/drawing/2014/main" id="{8A6DA2B4-8D13-4456-A9AC-49F2EEB4C7A6}"/>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20</a:t>
            </a:fld>
            <a:endParaRPr lang="en-US" sz="1400">
              <a:solidFill>
                <a:schemeClr val="bg1"/>
              </a:solidFill>
            </a:endParaRPr>
          </a:p>
        </p:txBody>
      </p:sp>
    </p:spTree>
    <p:extLst>
      <p:ext uri="{BB962C8B-B14F-4D97-AF65-F5344CB8AC3E}">
        <p14:creationId xmlns:p14="http://schemas.microsoft.com/office/powerpoint/2010/main" val="204079468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Ridge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279071" y="1379867"/>
                <a:ext cx="9633857" cy="4687822"/>
              </a:xfrm>
              <a:prstGeom prst="rect">
                <a:avLst/>
              </a:prstGeom>
              <a:noFill/>
            </p:spPr>
            <p:txBody>
              <a:bodyPr wrap="square" rtlCol="0">
                <a:spAutoFit/>
              </a:bodyPr>
              <a:lstStyle/>
              <a:p>
                <a:pPr>
                  <a:lnSpc>
                    <a:spcPct val="150000"/>
                  </a:lnSpc>
                </a:pPr>
                <a:r>
                  <a:rPr lang="vi-VN" sz="2800" b="1">
                    <a:latin typeface="Calibri" panose="020F0502020204030204" pitchFamily="34" charset="0"/>
                    <a:cs typeface="Calibri" panose="020F0502020204030204" pitchFamily="34" charset="0"/>
                  </a:rPr>
                  <a:t>Công thức Ridge Regression</a:t>
                </a: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Model</m:t>
                          </m:r>
                        </m:e>
                        <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Data</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Data</m:t>
                              </m:r>
                            </m:e>
                            <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Model</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Model</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num>
                        <m:den>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Data</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den>
                      </m:f>
                    </m:oMath>
                  </m:oMathPara>
                </a14:m>
                <a:endParaRPr lang="vi-VN" sz="2800">
                  <a:latin typeface="Calibri" panose="020F0502020204030204" pitchFamily="34" charset="0"/>
                  <a:ea typeface="Cambria Math" panose="02040503050406030204" pitchFamily="18" charset="0"/>
                  <a:cs typeface="Calibri" panose="020F0502020204030204" pitchFamily="34" charset="0"/>
                </a:endParaRPr>
              </a:p>
              <a:p>
                <a:pPr indent="576263">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Hay là</a:t>
                </a: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𝜙</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e>
                        <m:e>
                          <m:r>
                            <a:rPr lang="vi-VN" sz="2400" b="0" i="1" smtClean="0">
                              <a:latin typeface="Cambria Math" panose="02040503050406030204" pitchFamily="18" charset="0"/>
                              <a:ea typeface="Cambria Math" panose="02040503050406030204" pitchFamily="18" charset="0"/>
                              <a:cs typeface="Calibri" panose="020F0502020204030204" pitchFamily="34" charset="0"/>
                            </a:rPr>
                            <m:t>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Pr>
                        <m:num>
                          <m:r>
                            <a:rPr lang="vi-VN" sz="2400" i="1">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𝒟</m:t>
                              </m:r>
                            </m:e>
                            <m:e>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𝜙</m:t>
                                  </m:r>
                                </m:e>
                              </m:d>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𝜙</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num>
                        <m:den>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den>
                      </m:f>
                    </m:oMath>
                  </m:oMathPara>
                </a14:m>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𝒟</m:t>
                        </m:r>
                      </m:e>
                      <m:e>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𝜙</m:t>
                            </m:r>
                          </m:e>
                        </m:d>
                      </m:e>
                    </m:d>
                  </m:oMath>
                </a14:m>
                <a:r>
                  <a:rPr lang="vi-VN" sz="2400">
                    <a:latin typeface="Calibri" panose="020F0502020204030204" pitchFamily="34" charset="0"/>
                    <a:ea typeface="Cambria Math" panose="02040503050406030204" pitchFamily="18" charset="0"/>
                    <a:cs typeface="Calibri" panose="020F0502020204030204" pitchFamily="34" charset="0"/>
                  </a:rPr>
                  <a:t> là hàm likelihood, được xấp xĩ theo phân phối Gauss </a:t>
                </a:r>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𝒟</m:t>
                        </m:r>
                      </m:e>
                      <m:e>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𝜙</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𝛽</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p>
                        </m:sSup>
                      </m:e>
                    </m:d>
                  </m:oMath>
                </a14:m>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279071" y="1379867"/>
                <a:ext cx="9633857" cy="4687822"/>
              </a:xfrm>
              <a:prstGeom prst="rect">
                <a:avLst/>
              </a:prstGeom>
              <a:blipFill>
                <a:blip r:embed="rId3"/>
                <a:stretch>
                  <a:fillRect l="-1329" b="-91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0C241A0F-09FF-46C1-918E-0F4CE80F0F68}"/>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C6DD0EEB-A640-460B-A4A0-338CEAAB412F}"/>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21</a:t>
            </a:fld>
            <a:endParaRPr lang="en-US" sz="1400">
              <a:solidFill>
                <a:schemeClr val="bg1"/>
              </a:solidFill>
            </a:endParaRPr>
          </a:p>
        </p:txBody>
      </p:sp>
    </p:spTree>
    <p:extLst>
      <p:ext uri="{BB962C8B-B14F-4D97-AF65-F5344CB8AC3E}">
        <p14:creationId xmlns:p14="http://schemas.microsoft.com/office/powerpoint/2010/main" val="165714161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Effect transition="in" filter="fade">
                                      <p:cBhvr>
                                        <p:cTn id="20" dur="500"/>
                                        <p:tgtEl>
                                          <p:spTgt spid="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4" end="4"/>
                                            </p:txEl>
                                          </p:spTgt>
                                        </p:tgtEl>
                                        <p:attrNameLst>
                                          <p:attrName>style.visibility</p:attrName>
                                        </p:attrNameLst>
                                      </p:cBhvr>
                                      <p:to>
                                        <p:strVal val="visible"/>
                                      </p:to>
                                    </p:set>
                                    <p:animEffect transition="in" filter="fade">
                                      <p:cBhvr>
                                        <p:cTn id="2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Ridge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366157" y="1379867"/>
                <a:ext cx="9682843" cy="3773469"/>
              </a:xfrm>
              <a:prstGeom prst="rect">
                <a:avLst/>
              </a:prstGeom>
              <a:noFill/>
            </p:spPr>
            <p:txBody>
              <a:bodyPr wrap="square" rtlCol="0">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Ở ước lượng hợp lí cực đại, chúng ta tìm cách tối ưu hóa </a:t>
                </a:r>
                <a14:m>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𝑦</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𝜙</m:t>
                        </m:r>
                        <m:r>
                          <a:rPr lang="vi-VN" sz="2400" i="1">
                            <a:latin typeface="Cambria Math" panose="02040503050406030204" pitchFamily="18" charset="0"/>
                            <a:ea typeface="Cambria Math" panose="02040503050406030204" pitchFamily="18" charset="0"/>
                            <a:cs typeface="Calibri" panose="020F0502020204030204" pitchFamily="34" charset="0"/>
                          </a:rPr>
                          <m:t>)</m:t>
                        </m:r>
                      </m:e>
                      <m:e>
                        <m:r>
                          <a:rPr lang="vi-VN" sz="2400" i="1">
                            <a:latin typeface="Cambria Math" panose="02040503050406030204" pitchFamily="18" charset="0"/>
                            <a:ea typeface="Cambria Math" panose="02040503050406030204" pitchFamily="18" charset="0"/>
                            <a:cs typeface="Calibri" panose="020F0502020204030204" pitchFamily="34" charset="0"/>
                          </a:rPr>
                          <m:t>𝒟</m:t>
                        </m:r>
                      </m:e>
                    </m:d>
                  </m:oMath>
                </a14:m>
                <a:r>
                  <a:rPr lang="vi-VN" sz="2400">
                    <a:latin typeface="Calibri" panose="020F0502020204030204" pitchFamily="34" charset="0"/>
                    <a:ea typeface="Cambria Math" panose="02040503050406030204" pitchFamily="18" charset="0"/>
                    <a:cs typeface="Calibri" panose="020F0502020204030204" pitchFamily="34" charset="0"/>
                  </a:rPr>
                  <a:t> bằng cách tối ưu hóa </a:t>
                </a:r>
                <a14:m>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𝒟</m:t>
                        </m:r>
                      </m:e>
                      <m:e>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𝜙</m:t>
                            </m:r>
                          </m:e>
                        </m:d>
                      </m:e>
                    </m:d>
                  </m:oMath>
                </a14:m>
                <a:r>
                  <a:rPr lang="vi-VN" sz="2400">
                    <a:latin typeface="Calibri" panose="020F0502020204030204" pitchFamily="34" charset="0"/>
                    <a:ea typeface="Cambria Math" panose="02040503050406030204" pitchFamily="18" charset="0"/>
                    <a:cs typeface="Calibri" panose="020F0502020204030204" pitchFamily="34" charset="0"/>
                  </a:rPr>
                  <a:t> và cho rằng </a:t>
                </a:r>
                <a14:m>
                  <m:oMath xmlns:m="http://schemas.openxmlformats.org/officeDocument/2006/math">
                    <m:f>
                      <m:fPr>
                        <m:ctrlPr>
                          <a:rPr lang="vi-VN" sz="2400" i="1" smtClean="0">
                            <a:latin typeface="Cambria Math" panose="02040503050406030204" pitchFamily="18" charset="0"/>
                            <a:ea typeface="Cambria Math" panose="02040503050406030204" pitchFamily="18" charset="0"/>
                            <a:cs typeface="Calibri" panose="020F0502020204030204" pitchFamily="34" charset="0"/>
                          </a:rPr>
                        </m:ctrlPr>
                      </m:fPr>
                      <m:num>
                        <m:r>
                          <a:rPr lang="vi-VN" sz="2400" i="1">
                            <a:latin typeface="Cambria Math" panose="02040503050406030204" pitchFamily="18" charset="0"/>
                            <a:ea typeface="Cambria Math" panose="02040503050406030204" pitchFamily="18" charset="0"/>
                            <a:cs typeface="Calibri" panose="020F0502020204030204" pitchFamily="34" charset="0"/>
                          </a:rPr>
                          <m:t>𝑝</m:t>
                        </m:r>
                        <m:r>
                          <a:rPr lang="vi-VN" sz="2400" i="1">
                            <a:latin typeface="Cambria Math" panose="02040503050406030204" pitchFamily="18" charset="0"/>
                            <a:ea typeface="Cambria Math" panose="02040503050406030204" pitchFamily="18" charset="0"/>
                            <a:cs typeface="Calibri" panose="020F0502020204030204" pitchFamily="34" charset="0"/>
                          </a:rPr>
                          <m:t>(</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𝜙</m:t>
                            </m:r>
                          </m:e>
                        </m:d>
                      </m:num>
                      <m:den>
                        <m:r>
                          <a:rPr lang="vi-VN" sz="2400" i="1">
                            <a:latin typeface="Cambria Math" panose="02040503050406030204" pitchFamily="18" charset="0"/>
                            <a:ea typeface="Cambria Math" panose="02040503050406030204" pitchFamily="18" charset="0"/>
                            <a:cs typeface="Calibri" panose="020F0502020204030204" pitchFamily="34" charset="0"/>
                          </a:rPr>
                          <m:t>𝑝</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den>
                    </m:f>
                  </m:oMath>
                </a14:m>
                <a:r>
                  <a:rPr lang="vi-VN" sz="2400">
                    <a:latin typeface="Calibri" panose="020F0502020204030204" pitchFamily="34" charset="0"/>
                    <a:ea typeface="Cambria Math" panose="02040503050406030204" pitchFamily="18" charset="0"/>
                    <a:cs typeface="Calibri" panose="020F0502020204030204" pitchFamily="34" charset="0"/>
                  </a:rPr>
                  <a:t> là một hằng số hay là phân phối đều. Về bản chất hàm regularization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smtClean="0">
                            <a:latin typeface="Cambria Math" panose="02040503050406030204" pitchFamily="18" charset="0"/>
                            <a:ea typeface="Cambria Math" panose="02040503050406030204" pitchFamily="18" charset="0"/>
                            <a:cs typeface="Calibri" panose="020F0502020204030204" pitchFamily="34" charset="0"/>
                          </a:rPr>
                          <m:t>ℓ</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b>
                    </m:sSub>
                  </m:oMath>
                </a14:m>
                <a:r>
                  <a:rPr lang="vi-VN" sz="2400">
                    <a:latin typeface="Calibri" panose="020F0502020204030204" pitchFamily="34" charset="0"/>
                    <a:ea typeface="Cambria Math" panose="02040503050406030204" pitchFamily="18" charset="0"/>
                    <a:cs typeface="Calibri" panose="020F0502020204030204" pitchFamily="34" charset="0"/>
                  </a:rPr>
                  <a:t> là cho rằng </a:t>
                </a:r>
                <a14:m>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𝑦</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𝜙</m:t>
                        </m:r>
                        <m:r>
                          <a:rPr lang="vi-VN" sz="2400" i="1">
                            <a:latin typeface="Cambria Math" panose="02040503050406030204" pitchFamily="18" charset="0"/>
                            <a:ea typeface="Cambria Math" panose="02040503050406030204" pitchFamily="18" charset="0"/>
                            <a:cs typeface="Calibri" panose="020F0502020204030204" pitchFamily="34" charset="0"/>
                          </a:rPr>
                          <m:t>)</m:t>
                        </m:r>
                      </m:e>
                      <m:e>
                        <m:r>
                          <a:rPr lang="vi-VN" sz="2400" i="1">
                            <a:latin typeface="Cambria Math" panose="02040503050406030204" pitchFamily="18" charset="0"/>
                            <a:ea typeface="Cambria Math" panose="02040503050406030204" pitchFamily="18" charset="0"/>
                            <a:cs typeface="Calibri" panose="020F0502020204030204" pitchFamily="34" charset="0"/>
                          </a:rPr>
                          <m:t>𝒟</m:t>
                        </m:r>
                      </m:e>
                    </m:d>
                  </m:oMath>
                </a14:m>
                <a:r>
                  <a:rPr lang="vi-VN" sz="2400">
                    <a:latin typeface="Calibri" panose="020F0502020204030204" pitchFamily="34" charset="0"/>
                    <a:ea typeface="Cambria Math" panose="02040503050406030204" pitchFamily="18" charset="0"/>
                    <a:cs typeface="Calibri" panose="020F0502020204030204" pitchFamily="34" charset="0"/>
                  </a:rPr>
                  <a:t> xấp xĩ phân phối chuẩn </a:t>
                </a:r>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r>
                          <a:rPr lang="vi-VN" sz="2400" b="1">
                            <a:latin typeface="Cambria Math" panose="02040503050406030204" pitchFamily="18" charset="0"/>
                            <a:ea typeface="Cambria Math" panose="02040503050406030204" pitchFamily="18" charset="0"/>
                            <a:cs typeface="Calibri" panose="020F0502020204030204" pitchFamily="34" charset="0"/>
                          </a:rPr>
                          <m:t>𝐰</m:t>
                        </m:r>
                      </m:e>
                      <m:e>
                        <m:r>
                          <a:rPr lang="vi-VN" sz="2400" b="0" i="1" smtClean="0">
                            <a:latin typeface="Cambria Math" panose="02040503050406030204" pitchFamily="18" charset="0"/>
                            <a:ea typeface="Cambria Math" panose="02040503050406030204" pitchFamily="18" charset="0"/>
                            <a:cs typeface="Calibri" panose="020F0502020204030204" pitchFamily="34" charset="0"/>
                          </a:rPr>
                          <m:t>0,</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𝜆</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𝐈</m:t>
                        </m:r>
                      </m:e>
                    </m:d>
                  </m:oMath>
                </a14:m>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Tương tự như hàm khả năng, sau khi tính </a:t>
                </a:r>
                <a14:m>
                  <m:oMath xmlns:m="http://schemas.openxmlformats.org/officeDocument/2006/math">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LL</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𝑦</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𝜙</m:t>
                        </m:r>
                        <m:r>
                          <a:rPr lang="vi-VN" sz="2400" i="1">
                            <a:latin typeface="Cambria Math" panose="02040503050406030204" pitchFamily="18" charset="0"/>
                            <a:ea typeface="Cambria Math" panose="02040503050406030204" pitchFamily="18" charset="0"/>
                            <a:cs typeface="Calibri" panose="020F0502020204030204" pitchFamily="34" charset="0"/>
                          </a:rPr>
                          <m:t>))</m:t>
                        </m:r>
                      </m:e>
                    </m:d>
                  </m:oMath>
                </a14:m>
                <a:r>
                  <a:rPr lang="vi-VN" sz="2400">
                    <a:latin typeface="Calibri" panose="020F0502020204030204" pitchFamily="34" charset="0"/>
                    <a:ea typeface="Cambria Math" panose="02040503050406030204" pitchFamily="18" charset="0"/>
                    <a:cs typeface="Calibri" panose="020F0502020204030204" pitchFamily="34" charset="0"/>
                  </a:rPr>
                  <a:t> tỉ lệ thuận với hàm bình phương</a:t>
                </a: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366157" y="1379867"/>
                <a:ext cx="9682843" cy="3773469"/>
              </a:xfrm>
              <a:prstGeom prst="rect">
                <a:avLst/>
              </a:prstGeom>
              <a:blipFill>
                <a:blip r:embed="rId3"/>
                <a:stretch>
                  <a:fillRect l="-944" b="-2746"/>
                </a:stretch>
              </a:blipFill>
            </p:spPr>
            <p:txBody>
              <a:bodyPr/>
              <a:lstStyle/>
              <a:p>
                <a:r>
                  <a:rPr lang="en-US">
                    <a:noFill/>
                  </a:rPr>
                  <a:t> </a:t>
                </a:r>
              </a:p>
            </p:txBody>
          </p:sp>
        </mc:Fallback>
      </mc:AlternateContent>
      <p:grpSp>
        <p:nvGrpSpPr>
          <p:cNvPr id="12" name="组合 41">
            <a:extLst>
              <a:ext uri="{FF2B5EF4-FFF2-40B4-BE49-F238E27FC236}">
                <a16:creationId xmlns:a16="http://schemas.microsoft.com/office/drawing/2014/main" id="{9E4CEC3D-2904-4A32-970E-A850F9FBB932}"/>
              </a:ext>
            </a:extLst>
          </p:cNvPr>
          <p:cNvGrpSpPr/>
          <p:nvPr/>
        </p:nvGrpSpPr>
        <p:grpSpPr>
          <a:xfrm rot="1442666">
            <a:off x="771142" y="1567535"/>
            <a:ext cx="484883" cy="384143"/>
            <a:chOff x="451410" y="5975667"/>
            <a:chExt cx="858150" cy="540139"/>
          </a:xfrm>
        </p:grpSpPr>
        <p:sp>
          <p:nvSpPr>
            <p:cNvPr id="13" name="等腰三角形 42">
              <a:extLst>
                <a:ext uri="{FF2B5EF4-FFF2-40B4-BE49-F238E27FC236}">
                  <a16:creationId xmlns:a16="http://schemas.microsoft.com/office/drawing/2014/main" id="{93D6571B-70BF-4F36-BCD2-8DD0C183AC04}"/>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4" name="等腰三角形 43">
              <a:extLst>
                <a:ext uri="{FF2B5EF4-FFF2-40B4-BE49-F238E27FC236}">
                  <a16:creationId xmlns:a16="http://schemas.microsoft.com/office/drawing/2014/main" id="{85A45E62-0F19-4C9E-8E6C-2EFC890D08D6}"/>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5" name="组合 41">
            <a:extLst>
              <a:ext uri="{FF2B5EF4-FFF2-40B4-BE49-F238E27FC236}">
                <a16:creationId xmlns:a16="http://schemas.microsoft.com/office/drawing/2014/main" id="{14923FA2-B910-4A59-9B06-947FCEACC25C}"/>
              </a:ext>
            </a:extLst>
          </p:cNvPr>
          <p:cNvGrpSpPr/>
          <p:nvPr/>
        </p:nvGrpSpPr>
        <p:grpSpPr>
          <a:xfrm rot="1442666">
            <a:off x="782875" y="4158337"/>
            <a:ext cx="484883" cy="384143"/>
            <a:chOff x="451410" y="5975667"/>
            <a:chExt cx="858150" cy="540139"/>
          </a:xfrm>
        </p:grpSpPr>
        <p:sp>
          <p:nvSpPr>
            <p:cNvPr id="16" name="等腰三角形 42">
              <a:extLst>
                <a:ext uri="{FF2B5EF4-FFF2-40B4-BE49-F238E27FC236}">
                  <a16:creationId xmlns:a16="http://schemas.microsoft.com/office/drawing/2014/main" id="{9902F27C-827E-4B01-BE55-72F1A0040495}"/>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7" name="等腰三角形 43">
              <a:extLst>
                <a:ext uri="{FF2B5EF4-FFF2-40B4-BE49-F238E27FC236}">
                  <a16:creationId xmlns:a16="http://schemas.microsoft.com/office/drawing/2014/main" id="{01F4706F-FB00-4E2F-934F-26778685757B}"/>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8" name="Rectangle 17">
            <a:extLst>
              <a:ext uri="{FF2B5EF4-FFF2-40B4-BE49-F238E27FC236}">
                <a16:creationId xmlns:a16="http://schemas.microsoft.com/office/drawing/2014/main" id="{9353488A-DDE2-4044-B5B7-1E7165F78631}"/>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lide Number Placeholder 4">
            <a:extLst>
              <a:ext uri="{FF2B5EF4-FFF2-40B4-BE49-F238E27FC236}">
                <a16:creationId xmlns:a16="http://schemas.microsoft.com/office/drawing/2014/main" id="{964A8A1F-94C5-482A-BF5E-8BF36B249D90}"/>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22</a:t>
            </a:fld>
            <a:endParaRPr lang="en-US" sz="1400">
              <a:solidFill>
                <a:schemeClr val="bg1"/>
              </a:solidFill>
            </a:endParaRPr>
          </a:p>
        </p:txBody>
      </p:sp>
    </p:spTree>
    <p:extLst>
      <p:ext uri="{BB962C8B-B14F-4D97-AF65-F5344CB8AC3E}">
        <p14:creationId xmlns:p14="http://schemas.microsoft.com/office/powerpoint/2010/main" val="338782362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Ridge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333501" y="1379867"/>
                <a:ext cx="9639300" cy="3742628"/>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Gọi </a:t>
                </a:r>
                <a14:m>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𝐸</m:t>
                        </m:r>
                      </m:e>
                      <m:sub>
                        <m:r>
                          <m:rPr>
                            <m:sty m:val="p"/>
                          </m:rPr>
                          <a:rPr lang="vi-VN" sz="2400">
                            <a:latin typeface="Cambria Math" panose="02040503050406030204" pitchFamily="18" charset="0"/>
                            <a:cs typeface="Calibri" panose="020F0502020204030204" pitchFamily="34" charset="0"/>
                          </a:rPr>
                          <m:t>D</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oMath>
                </a14:m>
                <a:r>
                  <a:rPr lang="vi-VN" sz="2400">
                    <a:latin typeface="Calibri" panose="020F0502020204030204" pitchFamily="34" charset="0"/>
                    <a:cs typeface="Calibri" panose="020F0502020204030204" pitchFamily="34" charset="0"/>
                  </a:rPr>
                  <a:t> là hàm lỗi của train data (ở đây ta tính bằng (SSE)</a:t>
                </a:r>
              </a:p>
              <a:p>
                <a:pPr indent="347663">
                  <a:lnSpc>
                    <a:spcPct val="150000"/>
                  </a:lnSpc>
                </a:pPr>
                <a:r>
                  <a:rPr lang="vi-VN" sz="2400">
                    <a:latin typeface="Calibri" panose="020F0502020204030204" pitchFamily="34" charset="0"/>
                    <a:cs typeface="Calibri" panose="020F0502020204030204" pitchFamily="34" charset="0"/>
                  </a:rPr>
                  <a:t> </a:t>
                </a:r>
                <a14:m>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𝐸</m:t>
                        </m:r>
                      </m:e>
                      <m:sub>
                        <m:r>
                          <m:rPr>
                            <m:sty m:val="p"/>
                          </m:rPr>
                          <a:rPr lang="vi-VN" sz="2400">
                            <a:latin typeface="Cambria Math" panose="02040503050406030204" pitchFamily="18" charset="0"/>
                            <a:cs typeface="Calibri" panose="020F0502020204030204" pitchFamily="34" charset="0"/>
                          </a:rPr>
                          <m:t>T</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oMath>
                </a14:m>
                <a:r>
                  <a:rPr lang="vi-VN" sz="2400">
                    <a:latin typeface="Calibri" panose="020F0502020204030204" pitchFamily="34" charset="0"/>
                    <a:cs typeface="Calibri" panose="020F0502020204030204" pitchFamily="34" charset="0"/>
                  </a:rPr>
                  <a:t> là hàm lỗi của test/real data</a:t>
                </a:r>
              </a:p>
              <a:p>
                <a:pPr indent="347663">
                  <a:lnSpc>
                    <a:spcPct val="150000"/>
                  </a:lnSpc>
                </a:pPr>
                <a:r>
                  <a:rPr lang="vi-VN" sz="2400">
                    <a:cs typeface="Calibri" panose="020F0502020204030204" pitchFamily="34" charset="0"/>
                  </a:rPr>
                  <a:t> </a:t>
                </a:r>
                <a14:m>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𝐸</m:t>
                        </m:r>
                      </m:e>
                      <m:sub>
                        <m:r>
                          <m:rPr>
                            <m:sty m:val="p"/>
                          </m:rPr>
                          <a:rPr lang="vi-VN" sz="2400">
                            <a:latin typeface="Cambria Math" panose="02040503050406030204" pitchFamily="18" charset="0"/>
                            <a:cs typeface="Calibri" panose="020F0502020204030204" pitchFamily="34" charset="0"/>
                          </a:rPr>
                          <m:t>W</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oMath>
                </a14:m>
                <a:r>
                  <a:rPr lang="vi-VN" sz="2400">
                    <a:latin typeface="Calibri" panose="020F0502020204030204" pitchFamily="34" charset="0"/>
                    <a:cs typeface="Calibri" panose="020F0502020204030204" pitchFamily="34" charset="0"/>
                  </a:rPr>
                  <a:t> là hàm regularization, với </a:t>
                </a:r>
                <a14:m>
                  <m:oMath xmlns:m="http://schemas.openxmlformats.org/officeDocument/2006/math">
                    <m:r>
                      <a:rPr lang="vi-VN" sz="2400" b="0" i="1" smtClean="0">
                        <a:latin typeface="Cambria Math" panose="02040503050406030204" pitchFamily="18" charset="0"/>
                        <a:cs typeface="Calibri" panose="020F0502020204030204" pitchFamily="34" charset="0"/>
                      </a:rPr>
                      <m:t>𝜆</m:t>
                    </m:r>
                  </m:oMath>
                </a14:m>
                <a:r>
                  <a:rPr lang="vi-VN" sz="2400" b="0">
                    <a:latin typeface="Calibri" panose="020F0502020204030204" pitchFamily="34" charset="0"/>
                    <a:cs typeface="Calibri" panose="020F0502020204030204" pitchFamily="34" charset="0"/>
                  </a:rPr>
                  <a:t> là hệ số chính quy</a:t>
                </a:r>
              </a:p>
              <a:p>
                <a:pPr>
                  <a:lnSpc>
                    <a:spcPct val="150000"/>
                  </a:lnSpc>
                </a:pPr>
                <a:r>
                  <a:rPr lang="vi-VN" sz="2400">
                    <a:latin typeface="Calibri" panose="020F0502020204030204" pitchFamily="34" charset="0"/>
                    <a:cs typeface="Calibri" panose="020F0502020204030204" pitchFamily="34" charset="0"/>
                  </a:rPr>
                  <a:t>Ta có: </a:t>
                </a:r>
                <a14:m>
                  <m:oMath xmlns:m="http://schemas.openxmlformats.org/officeDocument/2006/math">
                    <m:r>
                      <a:rPr lang="vi-VN" sz="2400" b="0" i="1" smtClean="0">
                        <a:latin typeface="Cambria Math" panose="02040503050406030204" pitchFamily="18" charset="0"/>
                      </a:rPr>
                      <m:t>𝐸</m:t>
                    </m:r>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vi-VN" sz="2400" b="1" i="1"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𝐸</m:t>
                        </m:r>
                      </m:e>
                      <m:sub>
                        <m:r>
                          <m:rPr>
                            <m:sty m:val="p"/>
                          </m:rPr>
                          <a:rPr lang="vi-VN" sz="2400">
                            <a:latin typeface="Cambria Math" panose="02040503050406030204" pitchFamily="18" charset="0"/>
                            <a:cs typeface="Calibri" panose="020F0502020204030204" pitchFamily="34" charset="0"/>
                          </a:rPr>
                          <m:t>D</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vi-VN" sz="2400" b="1"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𝜆</m:t>
                    </m:r>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𝐸</m:t>
                        </m:r>
                      </m:e>
                      <m:sub>
                        <m:r>
                          <m:rPr>
                            <m:sty m:val="p"/>
                          </m:rPr>
                          <a:rPr lang="vi-VN" sz="2400">
                            <a:latin typeface="Cambria Math" panose="02040503050406030204" pitchFamily="18" charset="0"/>
                            <a:cs typeface="Calibri" panose="020F0502020204030204" pitchFamily="34" charset="0"/>
                          </a:rPr>
                          <m:t>W</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oMath>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                       </a:t>
                </a:r>
                <a14:m>
                  <m:oMath xmlns:m="http://schemas.openxmlformats.org/officeDocument/2006/math">
                    <m:r>
                      <a:rPr lang="vi-VN" sz="2400" b="1" i="1" smtClean="0">
                        <a:latin typeface="Cambria Math" panose="02040503050406030204" pitchFamily="18" charset="0"/>
                        <a:cs typeface="Calibri" panose="020F0502020204030204" pitchFamily="34" charset="0"/>
                      </a:rPr>
                      <m:t>=</m:t>
                    </m:r>
                    <m:r>
                      <m:rPr>
                        <m:sty m:val="p"/>
                      </m:rPr>
                      <a:rPr lang="vi-VN" sz="2400" b="0" i="0" smtClean="0">
                        <a:latin typeface="Cambria Math" panose="02040503050406030204" pitchFamily="18" charset="0"/>
                        <a:ea typeface="Cambria Math" panose="02040503050406030204" pitchFamily="18" charset="0"/>
                      </a:rPr>
                      <m:t>SSE</m:t>
                    </m:r>
                    <m:d>
                      <m:dPr>
                        <m:ctrlPr>
                          <a:rPr lang="en-US"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𝜆</m:t>
                    </m:r>
                    <m:sSubSup>
                      <m:sSubSupPr>
                        <m:ctrlPr>
                          <a:rPr lang="en-US" sz="2400" i="1">
                            <a:latin typeface="Cambria Math" panose="02040503050406030204" pitchFamily="18" charset="0"/>
                            <a:ea typeface="Cambria Math" panose="02040503050406030204" pitchFamily="18" charset="0"/>
                          </a:rPr>
                        </m:ctrlPr>
                      </m:sSubSupPr>
                      <m:e>
                        <m:d>
                          <m:dPr>
                            <m:begChr m:val="‖"/>
                            <m:endChr m:val="‖"/>
                            <m:ctrlPr>
                              <a:rPr lang="en-US"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e>
                      <m:sub>
                        <m:r>
                          <a:rPr lang="en-US" sz="2400" i="1">
                            <a:latin typeface="Cambria Math" panose="02040503050406030204" pitchFamily="18" charset="0"/>
                            <a:ea typeface="Cambria Math" panose="02040503050406030204" pitchFamily="18" charset="0"/>
                          </a:rPr>
                          <m:t>2</m:t>
                        </m:r>
                      </m:sub>
                      <m:sup>
                        <m:r>
                          <a:rPr lang="en-US" sz="2400" i="1">
                            <a:latin typeface="Cambria Math" panose="02040503050406030204" pitchFamily="18" charset="0"/>
                            <a:ea typeface="Cambria Math" panose="02040503050406030204" pitchFamily="18" charset="0"/>
                          </a:rPr>
                          <m:t>2</m:t>
                        </m:r>
                      </m:sup>
                    </m:sSubSup>
                    <m:r>
                      <a:rPr lang="vi-VN" sz="2400" b="0" i="1" smtClean="0">
                        <a:latin typeface="Cambria Math" panose="02040503050406030204" pitchFamily="18" charset="0"/>
                        <a:ea typeface="Cambria Math" panose="02040503050406030204" pitchFamily="18" charset="0"/>
                      </a:rPr>
                      <m:t>=</m:t>
                    </m:r>
                    <m:nary>
                      <m:naryPr>
                        <m:chr m:val="∑"/>
                        <m:ctrlPr>
                          <a:rPr lang="vi-VN" sz="2400" b="0" i="1" smtClean="0">
                            <a:latin typeface="Cambria Math" panose="02040503050406030204" pitchFamily="18" charset="0"/>
                            <a:ea typeface="Cambria Math" panose="02040503050406030204" pitchFamily="18" charset="0"/>
                          </a:rPr>
                        </m:ctrlPr>
                      </m:naryPr>
                      <m:sub>
                        <m:r>
                          <a:rPr lang="vi-VN" sz="2400" b="0" i="1" smtClean="0">
                            <a:latin typeface="Cambria Math" panose="02040503050406030204" pitchFamily="18" charset="0"/>
                            <a:ea typeface="Cambria Math" panose="02040503050406030204" pitchFamily="18" charset="0"/>
                          </a:rPr>
                          <m:t>𝑛</m:t>
                        </m:r>
                        <m:r>
                          <a:rPr lang="vi-VN" sz="2400" b="0" i="1" smtClean="0">
                            <a:latin typeface="Cambria Math" panose="02040503050406030204" pitchFamily="18" charset="0"/>
                            <a:ea typeface="Cambria Math" panose="02040503050406030204" pitchFamily="18" charset="0"/>
                          </a:rPr>
                          <m:t>=1</m:t>
                        </m:r>
                      </m:sub>
                      <m:sup>
                        <m:r>
                          <a:rPr lang="vi-VN" sz="2400" b="0" i="1" smtClean="0">
                            <a:latin typeface="Cambria Math" panose="02040503050406030204" pitchFamily="18" charset="0"/>
                            <a:ea typeface="Cambria Math" panose="02040503050406030204" pitchFamily="18" charset="0"/>
                          </a:rPr>
                          <m:t>𝑁</m:t>
                        </m:r>
                      </m:sup>
                      <m:e>
                        <m:sSup>
                          <m:sSupPr>
                            <m:ctrlPr>
                              <a:rPr lang="vi-VN" sz="2400" b="0" i="1" smtClean="0">
                                <a:latin typeface="Cambria Math" panose="02040503050406030204" pitchFamily="18" charset="0"/>
                                <a:ea typeface="Cambria Math" panose="02040503050406030204" pitchFamily="18" charset="0"/>
                              </a:rPr>
                            </m:ctrlPr>
                          </m:sSupPr>
                          <m:e>
                            <m:d>
                              <m:dPr>
                                <m:ctrlPr>
                                  <a:rPr lang="vi-VN" sz="2400" b="0" i="1" smtClean="0">
                                    <a:latin typeface="Cambria Math" panose="02040503050406030204" pitchFamily="18" charset="0"/>
                                    <a:ea typeface="Cambria Math" panose="02040503050406030204" pitchFamily="18" charset="0"/>
                                  </a:rPr>
                                </m:ctrlPr>
                              </m:dPr>
                              <m:e>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𝑡</m:t>
                                    </m:r>
                                  </m:e>
                                  <m:sub>
                                    <m:r>
                                      <a:rPr lang="vi-VN" sz="2400" b="0" i="1" smtClean="0">
                                        <a:latin typeface="Cambria Math" panose="02040503050406030204" pitchFamily="18" charset="0"/>
                                        <a:ea typeface="Cambria Math" panose="02040503050406030204" pitchFamily="18" charset="0"/>
                                      </a:rPr>
                                      <m:t>𝑛</m:t>
                                    </m:r>
                                  </m:sub>
                                </m:sSub>
                                <m:r>
                                  <a:rPr lang="vi-VN" sz="2400" b="0" i="1" smtClean="0">
                                    <a:latin typeface="Cambria Math" panose="02040503050406030204" pitchFamily="18" charset="0"/>
                                    <a:ea typeface="Cambria Math" panose="02040503050406030204" pitchFamily="18" charset="0"/>
                                  </a:rPr>
                                  <m:t>−</m:t>
                                </m:r>
                                <m:sSup>
                                  <m:sSupPr>
                                    <m:ctrlPr>
                                      <a:rPr lang="vi-VN" sz="2400" b="0" i="1" smtClean="0">
                                        <a:latin typeface="Cambria Math" panose="02040503050406030204" pitchFamily="18" charset="0"/>
                                        <a:ea typeface="Cambria Math" panose="02040503050406030204" pitchFamily="18" charset="0"/>
                                      </a:rPr>
                                    </m:ctrlPr>
                                  </m:sSupPr>
                                  <m:e>
                                    <m:r>
                                      <a:rPr lang="vi-VN" sz="2400" b="1" i="0" smtClean="0">
                                        <a:latin typeface="Cambria Math" panose="02040503050406030204" pitchFamily="18" charset="0"/>
                                        <a:ea typeface="Cambria Math" panose="02040503050406030204" pitchFamily="18" charset="0"/>
                                      </a:rPr>
                                      <m:t>𝐰</m:t>
                                    </m:r>
                                  </m:e>
                                  <m:sup>
                                    <m:r>
                                      <m:rPr>
                                        <m:sty m:val="p"/>
                                      </m:rPr>
                                      <a:rPr lang="vi-VN" sz="2400" b="0" i="0" smtClean="0">
                                        <a:latin typeface="Cambria Math" panose="02040503050406030204" pitchFamily="18" charset="0"/>
                                        <a:ea typeface="Cambria Math" panose="02040503050406030204" pitchFamily="18" charset="0"/>
                                      </a:rPr>
                                      <m:t>T</m:t>
                                    </m:r>
                                  </m:sup>
                                </m:sSup>
                                <m:r>
                                  <a:rPr lang="vi-VN" sz="2400" b="0" i="1" smtClean="0">
                                    <a:latin typeface="Cambria Math" panose="02040503050406030204" pitchFamily="18" charset="0"/>
                                    <a:ea typeface="Cambria Math" panose="02040503050406030204" pitchFamily="18" charset="0"/>
                                  </a:rPr>
                                  <m:t>𝜙</m:t>
                                </m:r>
                                <m:d>
                                  <m:dPr>
                                    <m:ctrlPr>
                                      <a:rPr lang="vi-VN" sz="2400" b="0" i="1" smtClean="0">
                                        <a:latin typeface="Cambria Math" panose="02040503050406030204" pitchFamily="18" charset="0"/>
                                        <a:ea typeface="Cambria Math" panose="02040503050406030204" pitchFamily="18" charset="0"/>
                                      </a:rPr>
                                    </m:ctrlPr>
                                  </m:dPr>
                                  <m:e>
                                    <m:sSub>
                                      <m:sSubPr>
                                        <m:ctrlPr>
                                          <a:rPr lang="vi-VN" sz="2400" b="0" i="1" smtClean="0">
                                            <a:latin typeface="Cambria Math" panose="02040503050406030204" pitchFamily="18" charset="0"/>
                                            <a:ea typeface="Cambria Math" panose="02040503050406030204" pitchFamily="18" charset="0"/>
                                          </a:rPr>
                                        </m:ctrlPr>
                                      </m:sSubPr>
                                      <m:e>
                                        <m:r>
                                          <a:rPr lang="vi-VN" sz="2400" b="1" i="0" smtClean="0">
                                            <a:latin typeface="Cambria Math" panose="02040503050406030204" pitchFamily="18" charset="0"/>
                                            <a:ea typeface="Cambria Math" panose="02040503050406030204" pitchFamily="18" charset="0"/>
                                          </a:rPr>
                                          <m:t>𝐱</m:t>
                                        </m:r>
                                      </m:e>
                                      <m:sub>
                                        <m:r>
                                          <a:rPr lang="vi-VN" sz="2400" b="0" i="1" smtClean="0">
                                            <a:latin typeface="Cambria Math" panose="02040503050406030204" pitchFamily="18" charset="0"/>
                                            <a:ea typeface="Cambria Math" panose="02040503050406030204" pitchFamily="18" charset="0"/>
                                          </a:rPr>
                                          <m:t>𝑛</m:t>
                                        </m:r>
                                      </m:sub>
                                    </m:sSub>
                                  </m:e>
                                </m:d>
                              </m:e>
                            </m:d>
                          </m:e>
                          <m:sup>
                            <m:r>
                              <a:rPr lang="vi-VN" sz="2400" b="0" i="1" smtClean="0">
                                <a:latin typeface="Cambria Math" panose="02040503050406030204" pitchFamily="18" charset="0"/>
                                <a:ea typeface="Cambria Math" panose="02040503050406030204" pitchFamily="18" charset="0"/>
                              </a:rPr>
                              <m:t>2</m:t>
                            </m:r>
                          </m:sup>
                        </m:sSup>
                        <m:r>
                          <a:rPr lang="vi-VN"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𝜆</m:t>
                        </m:r>
                        <m:sSubSup>
                          <m:sSubSupPr>
                            <m:ctrlPr>
                              <a:rPr lang="en-US" sz="2400" i="1">
                                <a:latin typeface="Cambria Math" panose="02040503050406030204" pitchFamily="18" charset="0"/>
                                <a:ea typeface="Cambria Math" panose="02040503050406030204" pitchFamily="18" charset="0"/>
                              </a:rPr>
                            </m:ctrlPr>
                          </m:sSubSupPr>
                          <m:e>
                            <m:d>
                              <m:dPr>
                                <m:begChr m:val="‖"/>
                                <m:endChr m:val="‖"/>
                                <m:ctrlPr>
                                  <a:rPr lang="en-US"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e>
                          <m:sub>
                            <m:r>
                              <a:rPr lang="en-US" sz="2400" i="1">
                                <a:latin typeface="Cambria Math" panose="02040503050406030204" pitchFamily="18" charset="0"/>
                                <a:ea typeface="Cambria Math" panose="02040503050406030204" pitchFamily="18" charset="0"/>
                              </a:rPr>
                              <m:t>2</m:t>
                            </m:r>
                          </m:sub>
                          <m:sup>
                            <m:r>
                              <a:rPr lang="en-US" sz="2400" i="1">
                                <a:latin typeface="Cambria Math" panose="02040503050406030204" pitchFamily="18" charset="0"/>
                                <a:ea typeface="Cambria Math" panose="02040503050406030204" pitchFamily="18" charset="0"/>
                              </a:rPr>
                              <m:t>2</m:t>
                            </m:r>
                          </m:sup>
                        </m:sSubSup>
                      </m:e>
                    </m:nary>
                  </m:oMath>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Khi đó </a:t>
                </a:r>
                <a14:m>
                  <m:oMath xmlns:m="http://schemas.openxmlformats.org/officeDocument/2006/math">
                    <m:r>
                      <a:rPr lang="vi-VN" sz="2400" b="1" i="0" smtClean="0">
                        <a:latin typeface="Cambria Math" panose="02040503050406030204" pitchFamily="18" charset="0"/>
                      </a:rPr>
                      <m:t>𝐠</m:t>
                    </m:r>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vi-VN" sz="2400" b="1" i="1">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m:t>
                        </m:r>
                      </m:e>
                      <m:sub>
                        <m:r>
                          <a:rPr lang="vi-VN" sz="2400" b="1" i="0" smtClean="0">
                            <a:latin typeface="Cambria Math" panose="02040503050406030204" pitchFamily="18" charset="0"/>
                            <a:cs typeface="Calibri" panose="020F0502020204030204" pitchFamily="34" charset="0"/>
                          </a:rPr>
                          <m:t>𝐰</m:t>
                        </m:r>
                      </m:sub>
                    </m:sSub>
                    <m:r>
                      <a:rPr lang="vi-VN" sz="2400" i="1">
                        <a:latin typeface="Cambria Math" panose="02040503050406030204" pitchFamily="18" charset="0"/>
                      </a:rPr>
                      <m:t>𝐸</m:t>
                    </m:r>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vi-VN" sz="2400" b="0" i="0"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m:rPr>
                            <m:sty m:val="p"/>
                          </m:rPr>
                          <a:rPr lang="vi-VN" sz="2400">
                            <a:latin typeface="Cambria Math" panose="02040503050406030204" pitchFamily="18" charset="0"/>
                            <a:cs typeface="Calibri" panose="020F0502020204030204" pitchFamily="34" charset="0"/>
                          </a:rPr>
                          <m:t>∇</m:t>
                        </m:r>
                      </m:e>
                      <m:sub>
                        <m:r>
                          <a:rPr lang="vi-VN" sz="2400" b="1">
                            <a:latin typeface="Cambria Math" panose="02040503050406030204" pitchFamily="18" charset="0"/>
                            <a:cs typeface="Calibri" panose="020F0502020204030204" pitchFamily="34" charset="0"/>
                          </a:rPr>
                          <m:t>𝐰</m:t>
                        </m:r>
                      </m:sub>
                    </m:sSub>
                    <m:r>
                      <m:rPr>
                        <m:sty m:val="p"/>
                      </m:rPr>
                      <a:rPr lang="vi-VN" sz="2400" b="0" i="0" smtClean="0">
                        <a:latin typeface="Cambria Math" panose="02040503050406030204" pitchFamily="18" charset="0"/>
                        <a:ea typeface="Cambria Math" panose="02040503050406030204" pitchFamily="18" charset="0"/>
                      </a:rPr>
                      <m:t>SSE</m:t>
                    </m:r>
                    <m:d>
                      <m:dPr>
                        <m:ctrlPr>
                          <a:rPr lang="en-US"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en-US" sz="2400" i="1">
                        <a:latin typeface="Cambria Math" panose="02040503050406030204" pitchFamily="18" charset="0"/>
                        <a:ea typeface="Cambria Math" panose="02040503050406030204" pitchFamily="18" charset="0"/>
                      </a:rPr>
                      <m:t>+</m:t>
                    </m:r>
                    <m:r>
                      <a:rPr lang="vi-VN"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𝜆</m:t>
                    </m:r>
                    <m:r>
                      <a:rPr lang="vi-VN" sz="2400" b="1">
                        <a:latin typeface="Cambria Math" panose="02040503050406030204" pitchFamily="18" charset="0"/>
                        <a:cs typeface="Calibri" panose="020F0502020204030204" pitchFamily="34" charset="0"/>
                      </a:rPr>
                      <m:t>𝐰</m:t>
                    </m:r>
                  </m:oMath>
                </a14:m>
                <a:endParaRPr lang="vi-VN"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333501" y="1379867"/>
                <a:ext cx="9639300" cy="3742628"/>
              </a:xfrm>
              <a:prstGeom prst="rect">
                <a:avLst/>
              </a:prstGeom>
              <a:blipFill>
                <a:blip r:embed="rId3"/>
                <a:stretch>
                  <a:fillRect l="-1012" b="-2769"/>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6EA1D03D-3210-42EC-AA54-70A46C93D086}"/>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DCFFE991-9227-4F82-A7E5-0CF025F5BA3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23</a:t>
            </a:fld>
            <a:endParaRPr lang="en-US" sz="1400">
              <a:solidFill>
                <a:schemeClr val="bg1"/>
              </a:solidFill>
            </a:endParaRPr>
          </a:p>
        </p:txBody>
      </p:sp>
    </p:spTree>
    <p:extLst>
      <p:ext uri="{BB962C8B-B14F-4D97-AF65-F5344CB8AC3E}">
        <p14:creationId xmlns:p14="http://schemas.microsoft.com/office/powerpoint/2010/main" val="295639381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fade">
                                      <p:cBhvr>
                                        <p:cTn id="24"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66DF03-5A6F-48FC-B09C-A9094549D5FB}"/>
              </a:ext>
            </a:extLst>
          </p:cNvPr>
          <p:cNvSpPr txBox="1"/>
          <p:nvPr/>
        </p:nvSpPr>
        <p:spPr>
          <a:xfrm>
            <a:off x="2302329" y="1366364"/>
            <a:ext cx="7745185" cy="3359061"/>
          </a:xfrm>
          <a:prstGeom prst="rect">
            <a:avLst/>
          </a:prstGeom>
          <a:noFill/>
        </p:spPr>
        <p:txBody>
          <a:bodyPr wrap="square" lIns="91440" tIns="45720" rIns="91440" bIns="45720" rtlCol="0" anchor="t">
            <a:spAutoFit/>
          </a:bodyPr>
          <a:lstStyle/>
          <a:p>
            <a:pPr>
              <a:lnSpc>
                <a:spcPct val="150000"/>
              </a:lnSpc>
            </a:pPr>
            <a:r>
              <a:rPr lang="en-US" sz="2400" err="1"/>
              <a:t>Một</a:t>
            </a:r>
            <a:r>
              <a:rPr lang="en-US" sz="2400"/>
              <a:t> </a:t>
            </a:r>
            <a:r>
              <a:rPr lang="en-US" sz="2400" err="1"/>
              <a:t>vấn</a:t>
            </a:r>
            <a:r>
              <a:rPr lang="en-US" sz="2400"/>
              <a:t> </a:t>
            </a:r>
            <a:r>
              <a:rPr lang="en-US" sz="2400" err="1"/>
              <a:t>đề</a:t>
            </a:r>
            <a:r>
              <a:rPr lang="en-US" sz="2400"/>
              <a:t> </a:t>
            </a:r>
            <a:r>
              <a:rPr lang="en-US" sz="2400" err="1"/>
              <a:t>của</a:t>
            </a:r>
            <a:r>
              <a:rPr lang="en-US" sz="2400"/>
              <a:t> Ridge Regression </a:t>
            </a:r>
            <a:r>
              <a:rPr lang="en-US" sz="2400" err="1"/>
              <a:t>là</a:t>
            </a:r>
            <a:r>
              <a:rPr lang="en-US" sz="2400"/>
              <a:t> </a:t>
            </a:r>
            <a:r>
              <a:rPr lang="en-US" sz="2400" err="1"/>
              <a:t>sẽ</a:t>
            </a:r>
            <a:r>
              <a:rPr lang="en-US" sz="2400"/>
              <a:t> </a:t>
            </a:r>
            <a:r>
              <a:rPr lang="en-US" sz="2400" err="1"/>
              <a:t>không</a:t>
            </a:r>
            <a:r>
              <a:rPr lang="en-US" sz="2400"/>
              <a:t> </a:t>
            </a:r>
            <a:r>
              <a:rPr lang="en-US" sz="2400" err="1"/>
              <a:t>thu</a:t>
            </a:r>
            <a:r>
              <a:rPr lang="en-US" sz="2400"/>
              <a:t> </a:t>
            </a:r>
            <a:r>
              <a:rPr lang="en-US" sz="2400" err="1"/>
              <a:t>nhỏ</a:t>
            </a:r>
            <a:r>
              <a:rPr lang="en-US" sz="2400"/>
              <a:t> </a:t>
            </a:r>
            <a:r>
              <a:rPr lang="en-US" sz="2400" err="1"/>
              <a:t>các</a:t>
            </a:r>
            <a:r>
              <a:rPr lang="en-US" sz="2400"/>
              <a:t> </a:t>
            </a:r>
            <a:r>
              <a:rPr lang="en-US" sz="2400" err="1"/>
              <a:t>hệ</a:t>
            </a:r>
            <a:r>
              <a:rPr lang="en-US" sz="2400"/>
              <a:t> </a:t>
            </a:r>
            <a:r>
              <a:rPr lang="en-US" sz="2400" err="1"/>
              <a:t>số</a:t>
            </a:r>
            <a:r>
              <a:rPr lang="en-US" sz="2400"/>
              <a:t> </a:t>
            </a:r>
            <a:r>
              <a:rPr lang="en-US" sz="2400" err="1"/>
              <a:t>về</a:t>
            </a:r>
            <a:r>
              <a:rPr lang="en-US" sz="2400"/>
              <a:t> </a:t>
            </a:r>
            <a:r>
              <a:rPr lang="en-US" sz="2400" err="1"/>
              <a:t>chính</a:t>
            </a:r>
            <a:r>
              <a:rPr lang="en-US" sz="2400"/>
              <a:t> </a:t>
            </a:r>
            <a:r>
              <a:rPr lang="en-US" sz="2400" err="1"/>
              <a:t>xác</a:t>
            </a:r>
            <a:r>
              <a:rPr lang="en-US" sz="2400"/>
              <a:t> </a:t>
            </a:r>
            <a:r>
              <a:rPr lang="en-US" sz="2400" err="1"/>
              <a:t>bằng</a:t>
            </a:r>
            <a:r>
              <a:rPr lang="en-US" sz="2400"/>
              <a:t> 0. </a:t>
            </a:r>
          </a:p>
          <a:p>
            <a:pPr>
              <a:lnSpc>
                <a:spcPct val="150000"/>
              </a:lnSpc>
            </a:pPr>
            <a:r>
              <a:rPr lang="en-US" sz="2400" err="1"/>
              <a:t>Một</a:t>
            </a:r>
            <a:r>
              <a:rPr lang="en-US" sz="2400"/>
              <a:t> </a:t>
            </a:r>
            <a:r>
              <a:rPr lang="en-US" sz="2400" err="1"/>
              <a:t>giải</a:t>
            </a:r>
            <a:r>
              <a:rPr lang="en-US" sz="2400"/>
              <a:t> </a:t>
            </a:r>
            <a:r>
              <a:rPr lang="en-US" sz="2400" err="1"/>
              <a:t>pháp</a:t>
            </a:r>
            <a:r>
              <a:rPr lang="en-US" sz="2400"/>
              <a:t> </a:t>
            </a:r>
            <a:r>
              <a:rPr lang="en-US" sz="2400" err="1"/>
              <a:t>khác</a:t>
            </a:r>
            <a:r>
              <a:rPr lang="en-US" sz="2400"/>
              <a:t> </a:t>
            </a:r>
            <a:r>
              <a:rPr lang="en-US" sz="2400" err="1"/>
              <a:t>đó</a:t>
            </a:r>
            <a:r>
              <a:rPr lang="en-US" sz="2400"/>
              <a:t> </a:t>
            </a:r>
            <a:r>
              <a:rPr lang="en-US" sz="2400" err="1"/>
              <a:t>là</a:t>
            </a:r>
            <a:r>
              <a:rPr lang="en-US" sz="2400"/>
              <a:t> Lasso (least absolute shrinkage and selection operator) </a:t>
            </a:r>
          </a:p>
          <a:p>
            <a:pPr>
              <a:lnSpc>
                <a:spcPct val="150000"/>
              </a:lnSpc>
            </a:pPr>
            <a:r>
              <a:rPr lang="en-US" sz="2400"/>
              <a:t>Lasso </a:t>
            </a:r>
            <a:r>
              <a:rPr lang="en-US" sz="2400" err="1"/>
              <a:t>hoạt</a:t>
            </a:r>
            <a:r>
              <a:rPr lang="en-US" sz="2400"/>
              <a:t> </a:t>
            </a:r>
            <a:r>
              <a:rPr lang="en-US" sz="2400" err="1"/>
              <a:t>động</a:t>
            </a:r>
            <a:r>
              <a:rPr lang="en-US" sz="2400"/>
              <a:t> </a:t>
            </a:r>
            <a:r>
              <a:rPr lang="en-US" sz="2400" err="1"/>
              <a:t>khá</a:t>
            </a:r>
            <a:r>
              <a:rPr lang="en-US" sz="2400"/>
              <a:t> </a:t>
            </a:r>
            <a:r>
              <a:rPr lang="en-US" sz="2400" err="1"/>
              <a:t>giống</a:t>
            </a:r>
            <a:r>
              <a:rPr lang="en-US" sz="2400"/>
              <a:t> Ridge regression. </a:t>
            </a:r>
            <a:r>
              <a:rPr lang="en-US" sz="2400" err="1"/>
              <a:t>Ngoại</a:t>
            </a:r>
            <a:r>
              <a:rPr lang="en-US" sz="2400"/>
              <a:t> </a:t>
            </a:r>
            <a:r>
              <a:rPr lang="en-US" sz="2400" err="1"/>
              <a:t>trừ</a:t>
            </a:r>
            <a:r>
              <a:rPr lang="en-US" sz="2400"/>
              <a:t> </a:t>
            </a:r>
            <a:r>
              <a:rPr lang="en-US" sz="2400" err="1"/>
              <a:t>việc</a:t>
            </a:r>
            <a:r>
              <a:rPr lang="en-US" sz="2400"/>
              <a:t> </a:t>
            </a:r>
            <a:r>
              <a:rPr lang="en-US" sz="2400" err="1"/>
              <a:t>thay</a:t>
            </a:r>
            <a:r>
              <a:rPr lang="en-US" sz="2400"/>
              <a:t> </a:t>
            </a:r>
            <a:r>
              <a:rPr lang="en-US" sz="2400" err="1"/>
              <a:t>đổi</a:t>
            </a:r>
            <a:r>
              <a:rPr lang="en-US" sz="2400"/>
              <a:t> </a:t>
            </a:r>
            <a:r>
              <a:rPr lang="vi-VN" sz="2400" err="1">
                <a:latin typeface="Calibri"/>
                <a:cs typeface="Calibri"/>
              </a:rPr>
              <a:t>regularization</a:t>
            </a:r>
            <a:endParaRPr lang="en-US" sz="2400" err="1">
              <a:latin typeface="Calibri"/>
              <a:cs typeface="Calibri"/>
            </a:endParaRPr>
          </a:p>
        </p:txBody>
      </p:sp>
      <p:grpSp>
        <p:nvGrpSpPr>
          <p:cNvPr id="8" name="组合 41">
            <a:extLst>
              <a:ext uri="{FF2B5EF4-FFF2-40B4-BE49-F238E27FC236}">
                <a16:creationId xmlns:a16="http://schemas.microsoft.com/office/drawing/2014/main" id="{3FDCCFF2-5471-4263-86A5-C3FC30B57FE9}"/>
              </a:ext>
            </a:extLst>
          </p:cNvPr>
          <p:cNvGrpSpPr/>
          <p:nvPr/>
        </p:nvGrpSpPr>
        <p:grpSpPr>
          <a:xfrm rot="1442666">
            <a:off x="1712756" y="1535477"/>
            <a:ext cx="484883" cy="384143"/>
            <a:chOff x="451410" y="5975667"/>
            <a:chExt cx="858150" cy="540139"/>
          </a:xfrm>
        </p:grpSpPr>
        <p:sp>
          <p:nvSpPr>
            <p:cNvPr id="9" name="等腰三角形 42">
              <a:extLst>
                <a:ext uri="{FF2B5EF4-FFF2-40B4-BE49-F238E27FC236}">
                  <a16:creationId xmlns:a16="http://schemas.microsoft.com/office/drawing/2014/main" id="{1B66E4E3-CC43-412B-A170-EF26DDE4326E}"/>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F6DAD17-BBFC-4326-A3AC-07F7557D5F5B}"/>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1" name="组合 41">
            <a:extLst>
              <a:ext uri="{FF2B5EF4-FFF2-40B4-BE49-F238E27FC236}">
                <a16:creationId xmlns:a16="http://schemas.microsoft.com/office/drawing/2014/main" id="{1F186D33-C9E2-4D2F-BEF4-9CF0E54FF0BC}"/>
              </a:ext>
            </a:extLst>
          </p:cNvPr>
          <p:cNvGrpSpPr/>
          <p:nvPr/>
        </p:nvGrpSpPr>
        <p:grpSpPr>
          <a:xfrm rot="1442666">
            <a:off x="1695705" y="2579635"/>
            <a:ext cx="484883" cy="384143"/>
            <a:chOff x="451410" y="5975667"/>
            <a:chExt cx="858150" cy="540139"/>
          </a:xfrm>
        </p:grpSpPr>
        <p:sp>
          <p:nvSpPr>
            <p:cNvPr id="12" name="等腰三角形 42">
              <a:extLst>
                <a:ext uri="{FF2B5EF4-FFF2-40B4-BE49-F238E27FC236}">
                  <a16:creationId xmlns:a16="http://schemas.microsoft.com/office/drawing/2014/main" id="{BFA4979C-2CB7-4988-9FA5-DE7785A691D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3" name="等腰三角形 43">
              <a:extLst>
                <a:ext uri="{FF2B5EF4-FFF2-40B4-BE49-F238E27FC236}">
                  <a16:creationId xmlns:a16="http://schemas.microsoft.com/office/drawing/2014/main" id="{803D45D6-6952-4154-B475-87F3CFA626CA}"/>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4" name="组合 41">
            <a:extLst>
              <a:ext uri="{FF2B5EF4-FFF2-40B4-BE49-F238E27FC236}">
                <a16:creationId xmlns:a16="http://schemas.microsoft.com/office/drawing/2014/main" id="{5D06941B-8494-4322-A32C-E02D0154513A}"/>
              </a:ext>
            </a:extLst>
          </p:cNvPr>
          <p:cNvGrpSpPr/>
          <p:nvPr/>
        </p:nvGrpSpPr>
        <p:grpSpPr>
          <a:xfrm rot="1442666">
            <a:off x="1739248" y="3715568"/>
            <a:ext cx="484883" cy="384143"/>
            <a:chOff x="451410" y="5975667"/>
            <a:chExt cx="858150" cy="540139"/>
          </a:xfrm>
        </p:grpSpPr>
        <p:sp>
          <p:nvSpPr>
            <p:cNvPr id="15" name="等腰三角形 42">
              <a:extLst>
                <a:ext uri="{FF2B5EF4-FFF2-40B4-BE49-F238E27FC236}">
                  <a16:creationId xmlns:a16="http://schemas.microsoft.com/office/drawing/2014/main" id="{D41E9D6A-9B47-4C9F-9FB7-C824879CA53A}"/>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6" name="等腰三角形 43">
              <a:extLst>
                <a:ext uri="{FF2B5EF4-FFF2-40B4-BE49-F238E27FC236}">
                  <a16:creationId xmlns:a16="http://schemas.microsoft.com/office/drawing/2014/main" id="{983F3594-55F6-48E3-BC65-25C61CFC821C}"/>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7" name="Rectangle 16">
            <a:extLst>
              <a:ext uri="{FF2B5EF4-FFF2-40B4-BE49-F238E27FC236}">
                <a16:creationId xmlns:a16="http://schemas.microsoft.com/office/drawing/2014/main" id="{0196C36A-7D71-4D83-AE44-1BBB3E91643A}"/>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Slide Number Placeholder 4">
            <a:extLst>
              <a:ext uri="{FF2B5EF4-FFF2-40B4-BE49-F238E27FC236}">
                <a16:creationId xmlns:a16="http://schemas.microsoft.com/office/drawing/2014/main" id="{AD914292-C1C2-4028-91C1-6F1308425AE3}"/>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24</a:t>
            </a:fld>
            <a:endParaRPr lang="en-US" sz="1400">
              <a:solidFill>
                <a:schemeClr val="bg1"/>
              </a:solidFill>
            </a:endParaRPr>
          </a:p>
        </p:txBody>
      </p:sp>
    </p:spTree>
    <p:extLst>
      <p:ext uri="{BB962C8B-B14F-4D97-AF65-F5344CB8AC3E}">
        <p14:creationId xmlns:p14="http://schemas.microsoft.com/office/powerpoint/2010/main" val="3491695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B165D19-C03F-4759-B5FD-EC821E0B6830}"/>
              </a:ext>
            </a:extLst>
          </p:cNvPr>
          <p:cNvSpPr/>
          <p:nvPr/>
        </p:nvSpPr>
        <p:spPr>
          <a:xfrm>
            <a:off x="1110132" y="1344591"/>
            <a:ext cx="9971735" cy="2136217"/>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273629" y="1379867"/>
                <a:ext cx="10101943" cy="3603166"/>
              </a:xfrm>
              <a:prstGeom prst="rect">
                <a:avLst/>
              </a:prstGeom>
              <a:noFill/>
            </p:spPr>
            <p:txBody>
              <a:bodyPr wrap="square" rtlCol="0">
                <a:spAutoFit/>
              </a:bodyPr>
              <a:lstStyle/>
              <a:p>
                <a:pPr marL="0" indent="0">
                  <a:lnSpc>
                    <a:spcPct val="150000"/>
                  </a:lnSpc>
                  <a:buNone/>
                </a:pPr>
                <a:r>
                  <a:rPr lang="en-US" sz="2400"/>
                  <a:t>Các </a:t>
                </a:r>
                <a:r>
                  <a:rPr lang="en-US" sz="2400" err="1"/>
                  <a:t>hệ</a:t>
                </a:r>
                <a:r>
                  <a:rPr lang="en-US" sz="2400"/>
                  <a:t> </a:t>
                </a:r>
                <a:r>
                  <a:rPr lang="en-US" sz="2400" err="1"/>
                  <a:t>số</a:t>
                </a:r>
                <a:r>
                  <a:rPr lang="en-US" sz="2400"/>
                  <a:t> Lasso </a:t>
                </a:r>
                <a:r>
                  <a:rPr lang="en-US" sz="2400" err="1"/>
                  <a:t>sẽ</a:t>
                </a:r>
                <a:r>
                  <a:rPr lang="en-US" sz="2400"/>
                  <a:t> </a:t>
                </a:r>
                <a:r>
                  <a:rPr lang="en-US" sz="2400" err="1"/>
                  <a:t>giảm</a:t>
                </a:r>
                <a:r>
                  <a:rPr lang="en-US" sz="2400"/>
                  <a:t> </a:t>
                </a:r>
                <a:r>
                  <a:rPr lang="en-US" sz="2400" err="1"/>
                  <a:t>thiểu</a:t>
                </a:r>
                <a:r>
                  <a:rPr lang="en-US" sz="2400"/>
                  <a:t> </a:t>
                </a:r>
                <a:r>
                  <a:rPr lang="en-US" sz="2400" err="1"/>
                  <a:t>công</a:t>
                </a:r>
                <a:r>
                  <a:rPr lang="en-US" sz="2400"/>
                  <a:t> </a:t>
                </a:r>
                <a:r>
                  <a:rPr lang="en-US" sz="2400" err="1"/>
                  <a:t>thức</a:t>
                </a:r>
                <a:r>
                  <a:rPr lang="en-US" sz="2400"/>
                  <a:t>:</a:t>
                </a:r>
                <a:endParaRPr lang="en-US" sz="2400" b="0"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Minimize</m:t>
                      </m:r>
                      <m:r>
                        <a:rPr lang="en-US" sz="2400" b="0" i="0" smtClean="0">
                          <a:latin typeface="Cambria Math" panose="02040503050406030204" pitchFamily="18" charset="0"/>
                          <a:ea typeface="Cambria Math" panose="02040503050406030204" pitchFamily="18" charset="0"/>
                        </a:rPr>
                        <m:t>:</m:t>
                      </m:r>
                      <m:r>
                        <a:rPr lang="pt-BR"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vi-VN" sz="2400" b="1" i="0" smtClean="0">
                              <a:latin typeface="Cambria Math" panose="02040503050406030204" pitchFamily="18" charset="0"/>
                              <a:ea typeface="Cambria Math" panose="02040503050406030204" pitchFamily="18" charset="0"/>
                            </a:rPr>
                            <m:t>𝐰</m:t>
                          </m:r>
                        </m:e>
                      </m:d>
                      <m:r>
                        <a:rPr lang="en-US" sz="2400" i="1">
                          <a:latin typeface="Cambria Math" panose="02040503050406030204" pitchFamily="18" charset="0"/>
                          <a:ea typeface="Cambria Math" panose="02040503050406030204" pitchFamily="18" charset="0"/>
                        </a:rPr>
                        <m:t>=</m:t>
                      </m:r>
                      <m:r>
                        <m:rPr>
                          <m:sty m:val="p"/>
                        </m:rPr>
                        <a:rPr lang="vi-VN" sz="2400" b="0" i="0" smtClean="0">
                          <a:latin typeface="Cambria Math" panose="02040503050406030204" pitchFamily="18" charset="0"/>
                          <a:ea typeface="Cambria Math" panose="02040503050406030204" pitchFamily="18" charset="0"/>
                        </a:rPr>
                        <m:t>SSE</m:t>
                      </m:r>
                      <m:r>
                        <a:rPr lang="en-US" sz="2400" i="1" smtClean="0">
                          <a:latin typeface="Cambria Math" panose="02040503050406030204" pitchFamily="18" charset="0"/>
                          <a:ea typeface="Cambria Math" panose="02040503050406030204" pitchFamily="18" charset="0"/>
                        </a:rPr>
                        <m:t>+ </m:t>
                      </m:r>
                      <m:sSub>
                        <m:sSubPr>
                          <m:ctrlPr>
                            <a:rPr lang="vi-VN"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ℓ</m:t>
                          </m:r>
                        </m:e>
                        <m:sub>
                          <m:r>
                            <a:rPr lang="vi-VN" sz="2400" b="0" i="1" smtClean="0">
                              <a:latin typeface="Cambria Math" panose="02040503050406030204" pitchFamily="18" charset="0"/>
                              <a:ea typeface="Cambria Math" panose="02040503050406030204" pitchFamily="18" charset="0"/>
                            </a:rPr>
                            <m:t>1</m:t>
                          </m:r>
                        </m:sub>
                      </m:sSub>
                      <m:r>
                        <a:rPr lang="pt-BR" sz="2400" i="1">
                          <a:latin typeface="Cambria Math" panose="02040503050406030204" pitchFamily="18" charset="0"/>
                          <a:ea typeface="Cambria Math" panose="02040503050406030204" pitchFamily="18" charset="0"/>
                        </a:rPr>
                        <m:t>=</m:t>
                      </m:r>
                      <m:nary>
                        <m:naryPr>
                          <m:chr m:val="∑"/>
                          <m:ctrlPr>
                            <a:rPr lang="pt-BR" sz="2400" i="1">
                              <a:latin typeface="Cambria Math" panose="02040503050406030204" pitchFamily="18" charset="0"/>
                              <a:ea typeface="Cambria Math" panose="02040503050406030204" pitchFamily="18" charset="0"/>
                            </a:rPr>
                          </m:ctrlPr>
                        </m:naryPr>
                        <m:sub>
                          <m:r>
                            <a:rPr lang="vi-VN" sz="2400" b="0" i="1" smtClean="0">
                              <a:latin typeface="Cambria Math" panose="02040503050406030204" pitchFamily="18" charset="0"/>
                              <a:ea typeface="Cambria Math" panose="02040503050406030204" pitchFamily="18" charset="0"/>
                            </a:rPr>
                            <m:t>𝑖</m:t>
                          </m:r>
                          <m:r>
                            <a:rPr lang="vi-VN" sz="2400" b="0" i="1" smtClean="0">
                              <a:latin typeface="Cambria Math" panose="02040503050406030204" pitchFamily="18" charset="0"/>
                              <a:ea typeface="Cambria Math" panose="02040503050406030204" pitchFamily="18" charset="0"/>
                            </a:rPr>
                            <m:t>=1</m:t>
                          </m:r>
                        </m:sub>
                        <m:sup>
                          <m:r>
                            <a:rPr lang="vi-VN" sz="2400" b="0" i="1" smtClean="0">
                              <a:latin typeface="Cambria Math" panose="02040503050406030204" pitchFamily="18" charset="0"/>
                              <a:ea typeface="Cambria Math" panose="02040503050406030204" pitchFamily="18" charset="0"/>
                            </a:rPr>
                            <m:t>𝑁</m:t>
                          </m:r>
                        </m:sup>
                        <m:e>
                          <m:sSup>
                            <m:sSupPr>
                              <m:ctrlPr>
                                <a:rPr lang="en-US" sz="2400" i="1">
                                  <a:latin typeface="Cambria Math" panose="02040503050406030204" pitchFamily="18" charset="0"/>
                                  <a:ea typeface="Cambria Math" panose="02040503050406030204" pitchFamily="18" charset="0"/>
                                </a:rPr>
                              </m:ctrlPr>
                            </m:sSupPr>
                            <m:e>
                              <m:d>
                                <m:dPr>
                                  <m:begChr m:val="|"/>
                                  <m:endChr m:val="|"/>
                                  <m:ctrlPr>
                                    <a:rPr lang="vi-VN" sz="2400" b="0" i="1" smtClean="0">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 </m:t>
                                  </m:r>
                                  <m:nary>
                                    <m:naryPr>
                                      <m:chr m:val="∑"/>
                                      <m:ctrlPr>
                                        <a:rPr lang="en-US" sz="2400" i="1">
                                          <a:latin typeface="Cambria Math" panose="02040503050406030204" pitchFamily="18" charset="0"/>
                                          <a:ea typeface="Cambria Math" panose="02040503050406030204" pitchFamily="18" charset="0"/>
                                        </a:rPr>
                                      </m:ctrlPr>
                                    </m:naryPr>
                                    <m:sub>
                                      <m:r>
                                        <m:rPr>
                                          <m:brk m:alnAt="23"/>
                                        </m:rPr>
                                        <a:rPr lang="vi-VN" sz="2400" b="0" i="1" smtClean="0">
                                          <a:latin typeface="Cambria Math" panose="02040503050406030204" pitchFamily="18" charset="0"/>
                                          <a:ea typeface="Cambria Math" panose="02040503050406030204" pitchFamily="18" charset="0"/>
                                        </a:rPr>
                                        <m:t>𝑗</m:t>
                                      </m:r>
                                      <m:r>
                                        <a:rPr lang="vi-VN" sz="2400" b="0" i="1" smtClean="0">
                                          <a:latin typeface="Cambria Math" panose="02040503050406030204" pitchFamily="18" charset="0"/>
                                          <a:ea typeface="Cambria Math" panose="02040503050406030204" pitchFamily="18" charset="0"/>
                                        </a:rPr>
                                        <m:t>=1</m:t>
                                      </m:r>
                                    </m:sub>
                                    <m:sup>
                                      <m:r>
                                        <a:rPr lang="vi-VN" sz="2400" b="0" i="1" smtClean="0">
                                          <a:latin typeface="Cambria Math" panose="02040503050406030204" pitchFamily="18" charset="0"/>
                                          <a:ea typeface="Cambria Math" panose="02040503050406030204" pitchFamily="18" charset="0"/>
                                        </a:rPr>
                                        <m:t>𝑃</m:t>
                                      </m:r>
                                    </m:sup>
                                    <m:e>
                                      <m:sSub>
                                        <m:sSubPr>
                                          <m:ctrlPr>
                                            <a:rPr lang="en-US" sz="2400" i="1">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𝑖𝑗</m:t>
                                          </m:r>
                                        </m:sub>
                                      </m:sSub>
                                      <m:sSub>
                                        <m:sSubPr>
                                          <m:ctrlPr>
                                            <a:rPr lang="en-US" sz="2400" i="1">
                                              <a:latin typeface="Cambria Math" panose="02040503050406030204" pitchFamily="18" charset="0"/>
                                              <a:ea typeface="Cambria Math" panose="02040503050406030204" pitchFamily="18" charset="0"/>
                                            </a:rPr>
                                          </m:ctrlPr>
                                        </m:sSubPr>
                                        <m:e>
                                          <m:r>
                                            <a:rPr lang="vi-VN" sz="2400" b="0" i="1">
                                              <a:latin typeface="Cambria Math" panose="02040503050406030204" pitchFamily="18" charset="0"/>
                                              <a:ea typeface="Cambria Math" panose="02040503050406030204" pitchFamily="18" charset="0"/>
                                            </a:rPr>
                                            <m:t>𝑤</m:t>
                                          </m:r>
                                        </m:e>
                                        <m:sub>
                                          <m:r>
                                            <a:rPr lang="en-US" sz="2400" b="0" i="1">
                                              <a:latin typeface="Cambria Math" panose="02040503050406030204" pitchFamily="18" charset="0"/>
                                              <a:ea typeface="Cambria Math" panose="02040503050406030204" pitchFamily="18" charset="0"/>
                                            </a:rPr>
                                            <m:t>𝑗</m:t>
                                          </m:r>
                                        </m:sub>
                                      </m:sSub>
                                    </m:e>
                                  </m:nary>
                                </m:e>
                              </m:d>
                            </m:e>
                            <m:sup>
                              <m:r>
                                <a:rPr lang="en-US" sz="2400" i="1">
                                  <a:latin typeface="Cambria Math" panose="02040503050406030204" pitchFamily="18" charset="0"/>
                                  <a:ea typeface="Cambria Math" panose="02040503050406030204" pitchFamily="18" charset="0"/>
                                </a:rPr>
                                <m:t>2</m:t>
                              </m:r>
                            </m:sup>
                          </m:sSup>
                        </m:e>
                      </m:nary>
                      <m:r>
                        <a:rPr lang="vi-VN"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𝜆</m:t>
                      </m:r>
                      <m:nary>
                        <m:naryPr>
                          <m:chr m:val="∑"/>
                          <m:ctrlPr>
                            <a:rPr lang="en-US" sz="2400" i="1">
                              <a:latin typeface="Cambria Math" panose="02040503050406030204" pitchFamily="18" charset="0"/>
                              <a:ea typeface="Cambria Math" panose="02040503050406030204" pitchFamily="18" charset="0"/>
                            </a:rPr>
                          </m:ctrlPr>
                        </m:naryPr>
                        <m:sub>
                          <m:r>
                            <m:rPr>
                              <m:brk m:alnAt="23"/>
                            </m:rPr>
                            <a:rPr lang="vi-VN" sz="2400" i="1">
                              <a:latin typeface="Cambria Math" panose="02040503050406030204" pitchFamily="18" charset="0"/>
                              <a:ea typeface="Cambria Math" panose="02040503050406030204" pitchFamily="18" charset="0"/>
                            </a:rPr>
                            <m:t>𝑗</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𝑃</m:t>
                          </m:r>
                        </m:sup>
                        <m:e>
                          <m:d>
                            <m:dPr>
                              <m:begChr m:val="|"/>
                              <m:endChr m:val="|"/>
                              <m:ctrlPr>
                                <a:rPr lang="vi-VN" sz="2400" b="0" i="1" smtClean="0">
                                  <a:latin typeface="Cambria Math" panose="02040503050406030204" pitchFamily="18" charset="0"/>
                                  <a:ea typeface="Cambria Math" panose="02040503050406030204" pitchFamily="18" charset="0"/>
                                </a:rPr>
                              </m:ctrlPr>
                            </m:dPr>
                            <m:e>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𝑤</m:t>
                                  </m:r>
                                </m:e>
                                <m:sub>
                                  <m:r>
                                    <a:rPr lang="vi-VN" sz="2400" b="0" i="1" smtClean="0">
                                      <a:latin typeface="Cambria Math" panose="02040503050406030204" pitchFamily="18" charset="0"/>
                                      <a:ea typeface="Cambria Math" panose="02040503050406030204" pitchFamily="18" charset="0"/>
                                    </a:rPr>
                                    <m:t>𝑗</m:t>
                                  </m:r>
                                </m:sub>
                              </m:sSub>
                            </m:e>
                          </m:d>
                        </m:e>
                      </m:nary>
                    </m:oMath>
                  </m:oMathPara>
                </a14:m>
                <a:endParaRPr lang="vi-VN" sz="2400">
                  <a:ea typeface="Cambria Math" panose="02040503050406030204" pitchFamily="18" charset="0"/>
                </a:endParaRPr>
              </a:p>
              <a:p>
                <a:pPr>
                  <a:lnSpc>
                    <a:spcPct val="150000"/>
                  </a:lnSpc>
                </a:pPr>
                <a:r>
                  <a:rPr lang="en-US" sz="2400" b="0">
                    <a:ea typeface="Cambria Math" panose="02040503050406030204" pitchFamily="18" charset="0"/>
                  </a:rPr>
                  <a:t>		</a:t>
                </a:r>
                <a:endParaRPr lang="en-US" sz="2400"/>
              </a:p>
              <a:p>
                <a:pPr>
                  <a:lnSpc>
                    <a:spcPct val="150000"/>
                  </a:lnSpc>
                </a:pPr>
                <a:r>
                  <a:rPr lang="en-US" sz="2400" err="1"/>
                  <a:t>Trong</a:t>
                </a:r>
                <a:r>
                  <a:rPr lang="en-US" sz="2400"/>
                  <a:t> </a:t>
                </a:r>
                <a:r>
                  <a:rPr lang="en-US" sz="2400" err="1"/>
                  <a:t>đó</a:t>
                </a:r>
                <a:r>
                  <a:rPr lang="en-US" sz="2400"/>
                  <a:t> </a:t>
                </a:r>
                <a14:m>
                  <m:oMath xmlns:m="http://schemas.openxmlformats.org/officeDocument/2006/math">
                    <m:r>
                      <a:rPr lang="en-US" sz="2400" i="1">
                        <a:latin typeface="Cambria Math" panose="02040503050406030204" pitchFamily="18" charset="0"/>
                        <a:ea typeface="Cambria Math" panose="02040503050406030204" pitchFamily="18" charset="0"/>
                      </a:rPr>
                      <m:t>𝜆</m:t>
                    </m:r>
                    <m:r>
                      <a:rPr lang="en-US" sz="2400" i="1">
                        <a:latin typeface="Cambria Math" panose="02040503050406030204" pitchFamily="18" charset="0"/>
                        <a:ea typeface="Cambria Math" panose="02040503050406030204" pitchFamily="18" charset="0"/>
                      </a:rPr>
                      <m:t> </m:t>
                    </m:r>
                  </m:oMath>
                </a14:m>
                <a:r>
                  <a:rPr lang="en-US" sz="2400"/>
                  <a:t> </a:t>
                </a:r>
                <a:r>
                  <a:rPr lang="en-US" sz="2400" err="1"/>
                  <a:t>là</a:t>
                </a:r>
                <a:r>
                  <a:rPr lang="en-US" sz="2400"/>
                  <a:t> </a:t>
                </a:r>
                <a:r>
                  <a:rPr lang="en-US" sz="2400" err="1"/>
                  <a:t>tham</a:t>
                </a:r>
                <a:r>
                  <a:rPr lang="en-US" sz="2400"/>
                  <a:t> </a:t>
                </a:r>
                <a:r>
                  <a:rPr lang="en-US" sz="2400" err="1"/>
                  <a:t>số</a:t>
                </a:r>
                <a:r>
                  <a:rPr lang="en-US" sz="2400"/>
                  <a:t>. </a:t>
                </a:r>
                <a14:m>
                  <m:oMath xmlns:m="http://schemas.openxmlformats.org/officeDocument/2006/math">
                    <m:r>
                      <a:rPr lang="vi-VN" sz="2400" b="1" i="0" smtClean="0">
                        <a:latin typeface="Cambria Math" panose="02040503050406030204" pitchFamily="18" charset="0"/>
                      </a:rPr>
                      <m:t>𝐗</m:t>
                    </m:r>
                  </m:oMath>
                </a14:m>
                <a:r>
                  <a:rPr lang="en-US" sz="2400"/>
                  <a:t> </a:t>
                </a:r>
                <a:r>
                  <a:rPr lang="en-US" sz="2400" err="1"/>
                  <a:t>là</a:t>
                </a:r>
                <a:r>
                  <a:rPr lang="en-US" sz="2400"/>
                  <a:t> </a:t>
                </a:r>
                <a:r>
                  <a:rPr lang="en-US" sz="2400" err="1"/>
                  <a:t>dữ</a:t>
                </a:r>
                <a:r>
                  <a:rPr lang="en-US" sz="2400"/>
                  <a:t> </a:t>
                </a:r>
                <a:r>
                  <a:rPr lang="en-US" sz="2400" err="1"/>
                  <a:t>liệu</a:t>
                </a:r>
                <a:r>
                  <a:rPr lang="en-US" sz="2400"/>
                  <a:t> </a:t>
                </a:r>
                <a:r>
                  <a:rPr lang="en-US" sz="2400" err="1"/>
                  <a:t>huấn</a:t>
                </a:r>
                <a:r>
                  <a:rPr lang="en-US" sz="2400"/>
                  <a:t> </a:t>
                </a:r>
                <a:r>
                  <a:rPr lang="en-US" sz="2400" err="1"/>
                  <a:t>luyện</a:t>
                </a:r>
                <a:r>
                  <a:rPr lang="en-US" sz="2400"/>
                  <a:t>. </a:t>
                </a:r>
                <a14:m>
                  <m:oMath xmlns:m="http://schemas.openxmlformats.org/officeDocument/2006/math">
                    <m:r>
                      <a:rPr lang="vi-VN" sz="2400" b="1" i="0" smtClean="0">
                        <a:latin typeface="Cambria Math" panose="02040503050406030204" pitchFamily="18" charset="0"/>
                      </a:rPr>
                      <m:t>𝐲</m:t>
                    </m:r>
                    <m:r>
                      <a:rPr lang="vi-VN" sz="2400" b="0" i="1" smtClean="0">
                        <a:latin typeface="Cambria Math" panose="02040503050406030204" pitchFamily="18" charset="0"/>
                      </a:rPr>
                      <m:t> </m:t>
                    </m:r>
                  </m:oMath>
                </a14:m>
                <a:r>
                  <a:rPr lang="en-US" sz="2400"/>
                  <a:t>là </a:t>
                </a:r>
                <a:r>
                  <a:rPr lang="en-US" sz="2400" err="1"/>
                  <a:t>dự</a:t>
                </a:r>
                <a:r>
                  <a:rPr lang="en-US" sz="2400"/>
                  <a:t> </a:t>
                </a:r>
                <a:r>
                  <a:rPr lang="en-US" sz="2400" err="1"/>
                  <a:t>đoán</a:t>
                </a:r>
                <a:r>
                  <a:rPr lang="en-US" sz="2400"/>
                  <a:t>. </a:t>
                </a:r>
                <a:r>
                  <a:rPr lang="vi-VN" sz="2400">
                    <a:latin typeface="Calibri" panose="020F0502020204030204" pitchFamily="34" charset="0"/>
                    <a:cs typeface="Calibri" panose="020F0502020204030204" pitchFamily="34" charset="0"/>
                  </a:rPr>
                  <a:t>Regularization</a:t>
                </a:r>
                <a:r>
                  <a:rPr lang="vi-VN" sz="2400"/>
                  <a:t> </a:t>
                </a:r>
                <a14:m>
                  <m:oMath xmlns:m="http://schemas.openxmlformats.org/officeDocument/2006/math">
                    <m:sSub>
                      <m:sSubPr>
                        <m:ctrlPr>
                          <a:rPr lang="vi-VN"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vi-VN" sz="2400" i="1">
                            <a:latin typeface="Cambria Math" panose="02040503050406030204" pitchFamily="18" charset="0"/>
                            <a:ea typeface="Cambria Math" panose="02040503050406030204" pitchFamily="18" charset="0"/>
                          </a:rPr>
                          <m:t>1</m:t>
                        </m:r>
                      </m:sub>
                    </m:sSub>
                    <m:r>
                      <a:rPr lang="vi-VN" sz="2400" b="0" i="1" smtClean="0">
                        <a:latin typeface="Cambria Math" panose="02040503050406030204" pitchFamily="18" charset="0"/>
                        <a:ea typeface="Cambria Math" panose="02040503050406030204" pitchFamily="18" charset="0"/>
                      </a:rPr>
                      <m:t>=</m:t>
                    </m:r>
                    <m:sSub>
                      <m:sSubPr>
                        <m:ctrlPr>
                          <a:rPr lang="vi-VN" sz="2400" b="0" i="1" smtClean="0">
                            <a:latin typeface="Cambria Math" panose="02040503050406030204" pitchFamily="18" charset="0"/>
                            <a:ea typeface="Cambria Math" panose="02040503050406030204" pitchFamily="18" charset="0"/>
                          </a:rPr>
                        </m:ctrlPr>
                      </m:sSubPr>
                      <m:e>
                        <m:d>
                          <m:dPr>
                            <m:begChr m:val="‖"/>
                            <m:endChr m:val="‖"/>
                            <m:ctrlPr>
                              <a:rPr lang="vi-VN" sz="2400" b="0" i="1" smtClean="0">
                                <a:latin typeface="Cambria Math" panose="02040503050406030204" pitchFamily="18" charset="0"/>
                                <a:ea typeface="Cambria Math" panose="02040503050406030204" pitchFamily="18" charset="0"/>
                              </a:rPr>
                            </m:ctrlPr>
                          </m:dPr>
                          <m:e>
                            <m:r>
                              <a:rPr lang="vi-VN" sz="2400" b="1" i="0" smtClean="0">
                                <a:latin typeface="Cambria Math" panose="02040503050406030204" pitchFamily="18" charset="0"/>
                                <a:ea typeface="Cambria Math" panose="02040503050406030204" pitchFamily="18" charset="0"/>
                              </a:rPr>
                              <m:t>𝐰</m:t>
                            </m:r>
                          </m:e>
                        </m:d>
                      </m:e>
                      <m:sub>
                        <m:r>
                          <a:rPr lang="vi-VN" sz="2400" b="0" i="1" smtClean="0">
                            <a:latin typeface="Cambria Math" panose="02040503050406030204" pitchFamily="18" charset="0"/>
                            <a:ea typeface="Cambria Math" panose="02040503050406030204" pitchFamily="18" charset="0"/>
                          </a:rPr>
                          <m:t>1</m:t>
                        </m:r>
                      </m:sub>
                    </m:sSub>
                    <m:r>
                      <a:rPr lang="vi-VN" sz="2400" b="0" i="1" smtClean="0">
                        <a:latin typeface="Cambria Math" panose="02040503050406030204" pitchFamily="18" charset="0"/>
                        <a:ea typeface="Cambria Math" panose="02040503050406030204" pitchFamily="18" charset="0"/>
                      </a:rPr>
                      <m:t>=</m:t>
                    </m:r>
                    <m:nary>
                      <m:naryPr>
                        <m:chr m:val="∑"/>
                        <m:ctrlPr>
                          <a:rPr lang="en-US" sz="2400" i="1">
                            <a:latin typeface="Cambria Math" panose="02040503050406030204" pitchFamily="18" charset="0"/>
                            <a:ea typeface="Cambria Math" panose="02040503050406030204" pitchFamily="18" charset="0"/>
                          </a:rPr>
                        </m:ctrlPr>
                      </m:naryPr>
                      <m:sub>
                        <m:r>
                          <m:rPr>
                            <m:brk m:alnAt="23"/>
                          </m:rPr>
                          <a:rPr lang="vi-VN" sz="2400" i="1">
                            <a:latin typeface="Cambria Math" panose="02040503050406030204" pitchFamily="18" charset="0"/>
                            <a:ea typeface="Cambria Math" panose="02040503050406030204" pitchFamily="18" charset="0"/>
                          </a:rPr>
                          <m:t>𝑗</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𝑃</m:t>
                        </m:r>
                      </m:sup>
                      <m:e>
                        <m:d>
                          <m:dPr>
                            <m:begChr m:val="|"/>
                            <m:endChr m:val="|"/>
                            <m:ctrlPr>
                              <a:rPr lang="vi-VN" sz="2400" i="1">
                                <a:latin typeface="Cambria Math" panose="02040503050406030204" pitchFamily="18" charset="0"/>
                                <a:ea typeface="Cambria Math" panose="02040503050406030204" pitchFamily="18" charset="0"/>
                              </a:rPr>
                            </m:ctrlPr>
                          </m:dPr>
                          <m:e>
                            <m:sSub>
                              <m:sSubPr>
                                <m:ctrlPr>
                                  <a:rPr lang="vi-VN"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𝑤</m:t>
                                </m:r>
                              </m:e>
                              <m:sub>
                                <m:r>
                                  <a:rPr lang="vi-VN" sz="2400" i="1">
                                    <a:latin typeface="Cambria Math" panose="02040503050406030204" pitchFamily="18" charset="0"/>
                                    <a:ea typeface="Cambria Math" panose="02040503050406030204" pitchFamily="18" charset="0"/>
                                  </a:rPr>
                                  <m:t>𝑗</m:t>
                                </m:r>
                              </m:sub>
                            </m:sSub>
                          </m:e>
                        </m:d>
                      </m:e>
                    </m:nary>
                  </m:oMath>
                </a14:m>
                <a:r>
                  <a:rPr lang="en-US" sz="2400"/>
                  <a:t> </a:t>
                </a:r>
                <a:r>
                  <a:rPr lang="en-US" sz="2400" err="1"/>
                  <a:t>khác</a:t>
                </a:r>
                <a:r>
                  <a:rPr lang="en-US" sz="2400"/>
                  <a:t> </a:t>
                </a:r>
                <a:r>
                  <a:rPr lang="en-US" sz="2400" err="1"/>
                  <a:t>với</a:t>
                </a:r>
                <a:r>
                  <a:rPr lang="en-US" sz="2400"/>
                  <a:t> </a:t>
                </a:r>
                <a:r>
                  <a:rPr lang="vi-VN" sz="2400">
                    <a:latin typeface="Calibri" panose="020F0502020204030204" pitchFamily="34" charset="0"/>
                    <a:cs typeface="Calibri" panose="020F0502020204030204" pitchFamily="34" charset="0"/>
                  </a:rPr>
                  <a:t>regularization </a:t>
                </a:r>
                <a14:m>
                  <m:oMath xmlns:m="http://schemas.openxmlformats.org/officeDocument/2006/math">
                    <m:sSub>
                      <m:sSubPr>
                        <m:ctrlPr>
                          <a:rPr lang="vi-VN"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vi-VN" sz="2400" b="0" i="1" smtClean="0">
                            <a:latin typeface="Cambria Math" panose="02040503050406030204" pitchFamily="18" charset="0"/>
                            <a:ea typeface="Cambria Math" panose="02040503050406030204" pitchFamily="18" charset="0"/>
                          </a:rPr>
                          <m:t>2</m:t>
                        </m:r>
                      </m:sub>
                    </m:sSub>
                    <m:r>
                      <a:rPr lang="vi-VN" sz="2400" b="0" i="1" smtClean="0">
                        <a:latin typeface="Cambria Math" panose="02040503050406030204" pitchFamily="18" charset="0"/>
                        <a:ea typeface="Cambria Math" panose="02040503050406030204" pitchFamily="18" charset="0"/>
                      </a:rPr>
                      <m:t>=</m:t>
                    </m:r>
                    <m:sSubSup>
                      <m:sSubSupPr>
                        <m:ctrlPr>
                          <a:rPr lang="vi-VN" sz="2400" b="0" i="1" smtClean="0">
                            <a:latin typeface="Cambria Math" panose="02040503050406030204" pitchFamily="18" charset="0"/>
                            <a:ea typeface="Cambria Math" panose="02040503050406030204" pitchFamily="18" charset="0"/>
                          </a:rPr>
                        </m:ctrlPr>
                      </m:sSubSupPr>
                      <m:e>
                        <m:d>
                          <m:dPr>
                            <m:begChr m:val="‖"/>
                            <m:endChr m:val="‖"/>
                            <m:ctrlPr>
                              <a:rPr lang="vi-VN"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ea typeface="Cambria Math" panose="02040503050406030204" pitchFamily="18" charset="0"/>
                              </a:rPr>
                              <m:t>𝐰</m:t>
                            </m:r>
                          </m:e>
                        </m:d>
                      </m:e>
                      <m:sub>
                        <m:r>
                          <a:rPr lang="vi-VN" sz="2400" b="0" i="1" smtClean="0">
                            <a:latin typeface="Cambria Math" panose="02040503050406030204" pitchFamily="18" charset="0"/>
                            <a:ea typeface="Cambria Math" panose="02040503050406030204" pitchFamily="18" charset="0"/>
                          </a:rPr>
                          <m:t>2</m:t>
                        </m:r>
                      </m:sub>
                      <m:sup>
                        <m:r>
                          <a:rPr lang="vi-VN" sz="2400" b="0" i="1" smtClean="0">
                            <a:latin typeface="Cambria Math" panose="02040503050406030204" pitchFamily="18" charset="0"/>
                            <a:ea typeface="Cambria Math" panose="02040503050406030204" pitchFamily="18" charset="0"/>
                          </a:rPr>
                          <m:t>2</m:t>
                        </m:r>
                      </m:sup>
                    </m:sSubSup>
                    <m:r>
                      <a:rPr lang="vi-VN" sz="2400" i="1">
                        <a:latin typeface="Cambria Math" panose="02040503050406030204" pitchFamily="18" charset="0"/>
                        <a:ea typeface="Cambria Math" panose="02040503050406030204" pitchFamily="18" charset="0"/>
                      </a:rPr>
                      <m:t>=</m:t>
                    </m:r>
                    <m:nary>
                      <m:naryPr>
                        <m:chr m:val="∑"/>
                        <m:ctrlPr>
                          <a:rPr lang="en-US" sz="2400" i="1">
                            <a:latin typeface="Cambria Math" panose="02040503050406030204" pitchFamily="18" charset="0"/>
                            <a:ea typeface="Cambria Math" panose="02040503050406030204" pitchFamily="18" charset="0"/>
                          </a:rPr>
                        </m:ctrlPr>
                      </m:naryPr>
                      <m:sub>
                        <m:r>
                          <m:rPr>
                            <m:brk m:alnAt="23"/>
                          </m:rPr>
                          <a:rPr lang="vi-VN" sz="2400" i="1">
                            <a:latin typeface="Cambria Math" panose="02040503050406030204" pitchFamily="18" charset="0"/>
                            <a:ea typeface="Cambria Math" panose="02040503050406030204" pitchFamily="18" charset="0"/>
                          </a:rPr>
                          <m:t>𝑗</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𝑃</m:t>
                        </m:r>
                      </m:sup>
                      <m:e>
                        <m:sSubSup>
                          <m:sSubSupPr>
                            <m:ctrlPr>
                              <a:rPr lang="vi-VN" sz="2400" b="0" i="1" smtClean="0">
                                <a:latin typeface="Cambria Math" panose="02040503050406030204" pitchFamily="18" charset="0"/>
                                <a:ea typeface="Cambria Math" panose="02040503050406030204" pitchFamily="18" charset="0"/>
                              </a:rPr>
                            </m:ctrlPr>
                          </m:sSubSupPr>
                          <m:e>
                            <m:r>
                              <a:rPr lang="vi-VN" sz="2400" b="0" i="1" smtClean="0">
                                <a:latin typeface="Cambria Math" panose="02040503050406030204" pitchFamily="18" charset="0"/>
                                <a:ea typeface="Cambria Math" panose="02040503050406030204" pitchFamily="18" charset="0"/>
                              </a:rPr>
                              <m:t>𝑤</m:t>
                            </m:r>
                          </m:e>
                          <m:sub>
                            <m:r>
                              <a:rPr lang="vi-VN" sz="2400" b="0" i="1" smtClean="0">
                                <a:latin typeface="Cambria Math" panose="02040503050406030204" pitchFamily="18" charset="0"/>
                                <a:ea typeface="Cambria Math" panose="02040503050406030204" pitchFamily="18" charset="0"/>
                              </a:rPr>
                              <m:t>𝑗</m:t>
                            </m:r>
                          </m:sub>
                          <m:sup>
                            <m:r>
                              <a:rPr lang="vi-VN" sz="2400" b="0" i="1" smtClean="0">
                                <a:latin typeface="Cambria Math" panose="02040503050406030204" pitchFamily="18" charset="0"/>
                                <a:ea typeface="Cambria Math" panose="02040503050406030204" pitchFamily="18" charset="0"/>
                              </a:rPr>
                              <m:t>2</m:t>
                            </m:r>
                          </m:sup>
                        </m:sSubSup>
                      </m:e>
                    </m:nary>
                  </m:oMath>
                </a14:m>
                <a:endParaRPr lang="en-US" sz="2400"/>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273629" y="1379867"/>
                <a:ext cx="10101943" cy="3603166"/>
              </a:xfrm>
              <a:prstGeom prst="rect">
                <a:avLst/>
              </a:prstGeom>
              <a:blipFill>
                <a:blip r:embed="rId3"/>
                <a:stretch>
                  <a:fillRect l="-966" b="-1861"/>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28DD6949-3DBA-4D47-AE38-4D88D88D4AE0}"/>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8578F20D-F0EE-477A-9A49-71AF1237C7D9}"/>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25</a:t>
            </a:fld>
            <a:endParaRPr lang="en-US" sz="1400">
              <a:solidFill>
                <a:schemeClr val="bg1"/>
              </a:solidFill>
            </a:endParaRPr>
          </a:p>
        </p:txBody>
      </p:sp>
    </p:spTree>
    <p:extLst>
      <p:ext uri="{BB962C8B-B14F-4D97-AF65-F5344CB8AC3E}">
        <p14:creationId xmlns:p14="http://schemas.microsoft.com/office/powerpoint/2010/main" val="11078284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fade">
                                      <p:cBhvr>
                                        <p:cTn id="1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269558" y="1153415"/>
                <a:ext cx="10101943" cy="6030049"/>
              </a:xfrm>
              <a:prstGeom prst="rect">
                <a:avLst/>
              </a:prstGeom>
              <a:noFill/>
            </p:spPr>
            <p:txBody>
              <a:bodyPr wrap="square" rtlCol="0">
                <a:spAutoFit/>
              </a:bodyPr>
              <a:lstStyle/>
              <a:p>
                <a:pPr marL="0" indent="0">
                  <a:lnSpc>
                    <a:spcPct val="150000"/>
                  </a:lnSpc>
                  <a:buNone/>
                </a:pPr>
                <a:r>
                  <a:rPr lang="vi-VN" sz="2800" b="1">
                    <a:latin typeface="Calibri" panose="020F0502020204030204" pitchFamily="34" charset="0"/>
                    <a:cs typeface="Calibri" panose="020F0502020204030204" pitchFamily="34" charset="0"/>
                  </a:rPr>
                  <a:t>Phân tích</a:t>
                </a:r>
              </a:p>
              <a:p>
                <a:pPr/>
                <a14:m>
                  <m:oMathPara xmlns:m="http://schemas.openxmlformats.org/officeDocument/2006/math">
                    <m:oMathParaPr>
                      <m:jc m:val="centerGroup"/>
                    </m:oMathParaPr>
                    <m:oMath xmlns:m="http://schemas.openxmlformats.org/officeDocument/2006/math">
                      <m:nary>
                        <m:naryPr>
                          <m:chr m:val="∑"/>
                          <m:ctrlPr>
                            <a:rPr lang="pt-BR" sz="2400" i="1">
                              <a:latin typeface="Cambria Math" panose="02040503050406030204" pitchFamily="18" charset="0"/>
                              <a:ea typeface="Cambria Math" panose="02040503050406030204" pitchFamily="18" charset="0"/>
                            </a:rPr>
                          </m:ctrlPr>
                        </m:naryPr>
                        <m:sub>
                          <m:r>
                            <a:rPr lang="vi-VN" sz="2400" i="1">
                              <a:latin typeface="Cambria Math" panose="02040503050406030204" pitchFamily="18" charset="0"/>
                              <a:ea typeface="Cambria Math" panose="02040503050406030204" pitchFamily="18" charset="0"/>
                            </a:rPr>
                            <m:t>𝑖</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𝑁</m:t>
                          </m:r>
                        </m:sup>
                        <m:e>
                          <m:sSup>
                            <m:sSupPr>
                              <m:ctrlPr>
                                <a:rPr lang="en-US" sz="2400" i="1">
                                  <a:latin typeface="Cambria Math" panose="02040503050406030204" pitchFamily="18" charset="0"/>
                                  <a:ea typeface="Cambria Math" panose="02040503050406030204" pitchFamily="18" charset="0"/>
                                </a:rPr>
                              </m:ctrlPr>
                            </m:sSupPr>
                            <m:e>
                              <m:d>
                                <m:dPr>
                                  <m:begChr m:val="|"/>
                                  <m:endChr m:val="|"/>
                                  <m:ctrlPr>
                                    <a:rPr lang="vi-VN"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 </m:t>
                                  </m:r>
                                  <m:nary>
                                    <m:naryPr>
                                      <m:chr m:val="∑"/>
                                      <m:ctrlPr>
                                        <a:rPr lang="en-US" sz="2400" i="1">
                                          <a:latin typeface="Cambria Math" panose="02040503050406030204" pitchFamily="18" charset="0"/>
                                          <a:ea typeface="Cambria Math" panose="02040503050406030204" pitchFamily="18" charset="0"/>
                                        </a:rPr>
                                      </m:ctrlPr>
                                    </m:naryPr>
                                    <m:sub>
                                      <m:r>
                                        <m:rPr>
                                          <m:brk m:alnAt="23"/>
                                        </m:rPr>
                                        <a:rPr lang="vi-VN" sz="2400" i="1">
                                          <a:latin typeface="Cambria Math" panose="02040503050406030204" pitchFamily="18" charset="0"/>
                                          <a:ea typeface="Cambria Math" panose="02040503050406030204" pitchFamily="18" charset="0"/>
                                        </a:rPr>
                                        <m:t>𝑗</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𝑃</m:t>
                                      </m:r>
                                    </m:sup>
                                    <m:e>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𝑖𝑗</m:t>
                                          </m:r>
                                        </m:sub>
                                      </m:sSub>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𝑗</m:t>
                                          </m:r>
                                        </m:sub>
                                      </m:sSub>
                                    </m:e>
                                  </m:nary>
                                </m:e>
                              </m:d>
                            </m:e>
                            <m:sup>
                              <m:r>
                                <a:rPr lang="en-US" sz="2400" i="1">
                                  <a:latin typeface="Cambria Math" panose="02040503050406030204" pitchFamily="18" charset="0"/>
                                  <a:ea typeface="Cambria Math" panose="02040503050406030204" pitchFamily="18" charset="0"/>
                                </a:rPr>
                                <m:t>2</m:t>
                              </m:r>
                            </m:sup>
                          </m:sSup>
                        </m:e>
                      </m:nary>
                      <m:r>
                        <a:rPr lang="vi-VN"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𝜆</m:t>
                      </m:r>
                      <m:nary>
                        <m:naryPr>
                          <m:chr m:val="∑"/>
                          <m:ctrlPr>
                            <a:rPr lang="en-US" sz="2400" i="1">
                              <a:latin typeface="Cambria Math" panose="02040503050406030204" pitchFamily="18" charset="0"/>
                              <a:ea typeface="Cambria Math" panose="02040503050406030204" pitchFamily="18" charset="0"/>
                            </a:rPr>
                          </m:ctrlPr>
                        </m:naryPr>
                        <m:sub>
                          <m:r>
                            <m:rPr>
                              <m:brk m:alnAt="23"/>
                            </m:rPr>
                            <a:rPr lang="vi-VN" sz="2400" i="1">
                              <a:latin typeface="Cambria Math" panose="02040503050406030204" pitchFamily="18" charset="0"/>
                              <a:ea typeface="Cambria Math" panose="02040503050406030204" pitchFamily="18" charset="0"/>
                            </a:rPr>
                            <m:t>𝑗</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𝑃</m:t>
                          </m:r>
                        </m:sup>
                        <m:e>
                          <m:d>
                            <m:dPr>
                              <m:begChr m:val="|"/>
                              <m:endChr m:val="|"/>
                              <m:ctrlPr>
                                <a:rPr lang="vi-VN" sz="2400" i="1">
                                  <a:latin typeface="Cambria Math" panose="02040503050406030204" pitchFamily="18" charset="0"/>
                                  <a:ea typeface="Cambria Math" panose="02040503050406030204" pitchFamily="18" charset="0"/>
                                </a:rPr>
                              </m:ctrlPr>
                            </m:dPr>
                            <m:e>
                              <m:sSub>
                                <m:sSubPr>
                                  <m:ctrlPr>
                                    <a:rPr lang="vi-VN"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𝑤</m:t>
                                  </m:r>
                                </m:e>
                                <m:sub>
                                  <m:r>
                                    <a:rPr lang="vi-VN" sz="2400" i="1">
                                      <a:latin typeface="Cambria Math" panose="02040503050406030204" pitchFamily="18" charset="0"/>
                                      <a:ea typeface="Cambria Math" panose="02040503050406030204" pitchFamily="18" charset="0"/>
                                    </a:rPr>
                                    <m:t>𝑗</m:t>
                                  </m:r>
                                </m:sub>
                              </m:sSub>
                            </m:e>
                          </m:d>
                        </m:e>
                      </m:nary>
                      <m:r>
                        <a:rPr lang="vi-VN" sz="2400" b="0" i="1" smtClean="0">
                          <a:latin typeface="Cambria Math" panose="02040503050406030204" pitchFamily="18" charset="0"/>
                          <a:ea typeface="Cambria Math" panose="02040503050406030204" pitchFamily="18" charset="0"/>
                        </a:rPr>
                        <m:t>=</m:t>
                      </m:r>
                      <m:r>
                        <m:rPr>
                          <m:sty m:val="p"/>
                        </m:rPr>
                        <a:rPr lang="vi-VN" sz="2400">
                          <a:latin typeface="Cambria Math" panose="02040503050406030204" pitchFamily="18" charset="0"/>
                          <a:ea typeface="Cambria Math" panose="02040503050406030204" pitchFamily="18" charset="0"/>
                        </a:rPr>
                        <m:t>SSE</m:t>
                      </m:r>
                      <m:r>
                        <a:rPr lang="en-US" sz="2400" i="1">
                          <a:latin typeface="Cambria Math" panose="02040503050406030204" pitchFamily="18" charset="0"/>
                          <a:ea typeface="Cambria Math" panose="02040503050406030204" pitchFamily="18" charset="0"/>
                        </a:rPr>
                        <m:t>+ </m:t>
                      </m:r>
                      <m:sSub>
                        <m:sSubPr>
                          <m:ctrlPr>
                            <a:rPr lang="vi-VN"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r>
                            <a:rPr lang="en-US" sz="2400" i="1">
                              <a:latin typeface="Cambria Math" panose="02040503050406030204" pitchFamily="18" charset="0"/>
                              <a:ea typeface="Cambria Math" panose="02040503050406030204" pitchFamily="18" charset="0"/>
                            </a:rPr>
                            <m:t>ℓ</m:t>
                          </m:r>
                        </m:e>
                        <m:sub>
                          <m:r>
                            <a:rPr lang="vi-VN" sz="2400" i="1">
                              <a:latin typeface="Cambria Math" panose="02040503050406030204" pitchFamily="18" charset="0"/>
                              <a:ea typeface="Cambria Math" panose="02040503050406030204" pitchFamily="18" charset="0"/>
                            </a:rPr>
                            <m:t>1</m:t>
                          </m:r>
                        </m:sub>
                      </m:sSub>
                    </m:oMath>
                  </m:oMathPara>
                </a14:m>
                <a:endParaRPr lang="en-US" sz="2400"/>
              </a:p>
              <a:p>
                <a:pPr marL="0" indent="0">
                  <a:lnSpc>
                    <a:spcPct val="150000"/>
                  </a:lnSpc>
                  <a:buNone/>
                </a:pPr>
                <a:r>
                  <a:rPr lang="en-US" sz="2400">
                    <a:latin typeface="Calibri" panose="020F0502020204030204" pitchFamily="34" charset="0"/>
                    <a:cs typeface="Calibri" panose="020F0502020204030204" pitchFamily="34" charset="0"/>
                  </a:rPr>
                  <a:t> </a:t>
                </a:r>
                <a:r>
                  <a:rPr lang="vi-VN" sz="2400">
                    <a:latin typeface="Calibri" panose="020F0502020204030204" pitchFamily="34" charset="0"/>
                    <a:cs typeface="Calibri" panose="020F0502020204030204" pitchFamily="34" charset="0"/>
                  </a:rPr>
                  <a:t>Giả sử </a:t>
                </a:r>
                <a14:m>
                  <m:oMath xmlns:m="http://schemas.openxmlformats.org/officeDocument/2006/math">
                    <m:r>
                      <a:rPr lang="vi-VN" sz="2400" b="1" i="0" smtClean="0">
                        <a:latin typeface="Cambria Math" panose="02040503050406030204" pitchFamily="18" charset="0"/>
                        <a:ea typeface="Cambria Math" panose="02040503050406030204" pitchFamily="18" charset="0"/>
                      </a:rPr>
                      <m:t>𝐰</m:t>
                    </m:r>
                    <m:r>
                      <a:rPr lang="vi-VN" sz="2400" b="1" i="0" smtClean="0">
                        <a:latin typeface="Cambria Math" panose="02040503050406030204" pitchFamily="18" charset="0"/>
                        <a:ea typeface="Cambria Math" panose="02040503050406030204" pitchFamily="18" charset="0"/>
                      </a:rPr>
                      <m:t>=</m:t>
                    </m:r>
                    <m:r>
                      <a:rPr lang="vi-VN" sz="2400" b="0" i="0" smtClean="0">
                        <a:latin typeface="Cambria Math" panose="02040503050406030204" pitchFamily="18" charset="0"/>
                        <a:ea typeface="Cambria Math" panose="02040503050406030204" pitchFamily="18" charset="0"/>
                      </a:rPr>
                      <m:t>(</m:t>
                    </m:r>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𝑤</m:t>
                        </m:r>
                      </m:e>
                      <m:sub>
                        <m:r>
                          <a:rPr lang="vi-VN" sz="2400" b="0" i="1" smtClean="0">
                            <a:latin typeface="Cambria Math" panose="02040503050406030204" pitchFamily="18" charset="0"/>
                            <a:ea typeface="Cambria Math" panose="02040503050406030204" pitchFamily="18" charset="0"/>
                          </a:rPr>
                          <m:t>1</m:t>
                        </m:r>
                      </m:sub>
                    </m:sSub>
                    <m:r>
                      <a:rPr lang="vi-VN" sz="2400" b="0" i="1" smtClean="0">
                        <a:latin typeface="Cambria Math" panose="02040503050406030204" pitchFamily="18" charset="0"/>
                        <a:ea typeface="Cambria Math" panose="02040503050406030204" pitchFamily="18" charset="0"/>
                      </a:rPr>
                      <m:t>,</m:t>
                    </m:r>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𝑤</m:t>
                        </m:r>
                      </m:e>
                      <m:sub>
                        <m:r>
                          <a:rPr lang="vi-VN" sz="2400" b="0" i="1" smtClean="0">
                            <a:latin typeface="Cambria Math" panose="02040503050406030204" pitchFamily="18" charset="0"/>
                            <a:ea typeface="Cambria Math" panose="02040503050406030204" pitchFamily="18" charset="0"/>
                          </a:rPr>
                          <m:t>2</m:t>
                        </m:r>
                      </m:sub>
                    </m:sSub>
                    <m:r>
                      <a:rPr lang="vi-VN" sz="2400" b="0" i="1" smtClean="0">
                        <a:latin typeface="Cambria Math" panose="02040503050406030204" pitchFamily="18" charset="0"/>
                        <a:ea typeface="Cambria Math" panose="02040503050406030204" pitchFamily="18" charset="0"/>
                      </a:rPr>
                      <m:t>)</m:t>
                    </m:r>
                  </m:oMath>
                </a14:m>
                <a:endParaRPr lang="vi-VN" sz="240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m:rPr>
                          <m:sty m:val="p"/>
                        </m:rPr>
                        <a:rPr lang="vi-VN" sz="2400" b="0" i="0" smtClean="0">
                          <a:latin typeface="Cambria Math" panose="02040503050406030204" pitchFamily="18" charset="0"/>
                          <a:ea typeface="Cambria Math" panose="02040503050406030204" pitchFamily="18" charset="0"/>
                        </a:rPr>
                        <m:t>SSE</m:t>
                      </m:r>
                      <m:r>
                        <a:rPr lang="vi-VN" sz="2400" b="0" i="1" smtClean="0">
                          <a:latin typeface="Cambria Math" panose="02040503050406030204" pitchFamily="18" charset="0"/>
                          <a:ea typeface="Cambria Math" panose="02040503050406030204" pitchFamily="18" charset="0"/>
                        </a:rPr>
                        <m:t>=</m:t>
                      </m:r>
                      <m:nary>
                        <m:naryPr>
                          <m:chr m:val="∑"/>
                          <m:ctrlPr>
                            <a:rPr lang="pt-BR" sz="2400" i="1" smtClean="0">
                              <a:latin typeface="Cambria Math" panose="02040503050406030204" pitchFamily="18" charset="0"/>
                              <a:ea typeface="Cambria Math" panose="02040503050406030204" pitchFamily="18" charset="0"/>
                            </a:rPr>
                          </m:ctrlPr>
                        </m:naryPr>
                        <m:sub>
                          <m:r>
                            <a:rPr lang="vi-VN" sz="2400" i="1">
                              <a:latin typeface="Cambria Math" panose="02040503050406030204" pitchFamily="18" charset="0"/>
                              <a:ea typeface="Cambria Math" panose="02040503050406030204" pitchFamily="18" charset="0"/>
                            </a:rPr>
                            <m:t>𝑖</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𝑁</m:t>
                          </m:r>
                        </m:sup>
                        <m:e>
                          <m:sSup>
                            <m:sSupPr>
                              <m:ctrlPr>
                                <a:rPr lang="en-US" sz="2400" i="1">
                                  <a:latin typeface="Cambria Math" panose="02040503050406030204" pitchFamily="18" charset="0"/>
                                  <a:ea typeface="Cambria Math" panose="02040503050406030204" pitchFamily="18" charset="0"/>
                                </a:rPr>
                              </m:ctrlPr>
                            </m:sSupPr>
                            <m:e>
                              <m:d>
                                <m:dPr>
                                  <m:begChr m:val="|"/>
                                  <m:endChr m:val="|"/>
                                  <m:ctrlPr>
                                    <a:rPr lang="vi-VN"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m:t>
                                  </m:r>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𝑤</m:t>
                                      </m:r>
                                    </m:e>
                                    <m:sub>
                                      <m:r>
                                        <a:rPr lang="vi-VN" sz="2400" b="0" i="1" smtClean="0">
                                          <a:latin typeface="Cambria Math" panose="02040503050406030204" pitchFamily="18" charset="0"/>
                                          <a:ea typeface="Cambria Math" panose="02040503050406030204" pitchFamily="18" charset="0"/>
                                        </a:rPr>
                                        <m:t>1</m:t>
                                      </m:r>
                                    </m:sub>
                                  </m:sSub>
                                  <m:r>
                                    <a:rPr lang="vi-VN" sz="2400" b="0" i="1" smtClean="0">
                                      <a:latin typeface="Cambria Math" panose="02040503050406030204" pitchFamily="18" charset="0"/>
                                      <a:ea typeface="Cambria Math" panose="02040503050406030204" pitchFamily="18" charset="0"/>
                                    </a:rPr>
                                    <m:t>−</m:t>
                                  </m:r>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𝑥</m:t>
                                      </m:r>
                                    </m:e>
                                    <m:sub>
                                      <m:r>
                                        <a:rPr lang="vi-VN" sz="2400" b="0" i="1" smtClean="0">
                                          <a:latin typeface="Cambria Math" panose="02040503050406030204" pitchFamily="18" charset="0"/>
                                          <a:ea typeface="Cambria Math" panose="02040503050406030204" pitchFamily="18" charset="0"/>
                                        </a:rPr>
                                        <m:t>𝑖</m:t>
                                      </m:r>
                                    </m:sub>
                                  </m:sSub>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𝑤</m:t>
                                      </m:r>
                                    </m:e>
                                    <m:sub>
                                      <m:r>
                                        <a:rPr lang="vi-VN" sz="2400" b="0" i="1" smtClean="0">
                                          <a:latin typeface="Cambria Math" panose="02040503050406030204" pitchFamily="18" charset="0"/>
                                          <a:ea typeface="Cambria Math" panose="02040503050406030204" pitchFamily="18" charset="0"/>
                                        </a:rPr>
                                        <m:t>2</m:t>
                                      </m:r>
                                    </m:sub>
                                  </m:sSub>
                                </m:e>
                              </m:d>
                            </m:e>
                            <m:sup>
                              <m:r>
                                <a:rPr lang="en-US" sz="2400" i="1">
                                  <a:latin typeface="Cambria Math" panose="02040503050406030204" pitchFamily="18" charset="0"/>
                                  <a:ea typeface="Cambria Math" panose="02040503050406030204" pitchFamily="18" charset="0"/>
                                </a:rPr>
                                <m:t>2</m:t>
                              </m:r>
                            </m:sup>
                          </m:sSup>
                        </m:e>
                      </m:nary>
                      <m:r>
                        <a:rPr lang="vi-VN" sz="2400" b="0" i="1" smtClean="0">
                          <a:latin typeface="Cambria Math" panose="02040503050406030204" pitchFamily="18" charset="0"/>
                          <a:ea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r>
                            <a:rPr lang="en-US" sz="2400" i="1">
                              <a:latin typeface="Cambria Math" panose="02040503050406030204" pitchFamily="18" charset="0"/>
                            </a:rPr>
                            <m:t>(</m:t>
                          </m:r>
                          <m:sSup>
                            <m:sSupPr>
                              <m:ctrlPr>
                                <a:rPr lang="en-US" sz="2400" i="1">
                                  <a:latin typeface="Cambria Math" panose="02040503050406030204" pitchFamily="18" charset="0"/>
                                </a:rPr>
                              </m:ctrlPr>
                            </m:sSupPr>
                            <m:e>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e>
                            <m:sup>
                              <m:r>
                                <a:rPr lang="en-US" sz="2400" i="1">
                                  <a:latin typeface="Cambria Math" panose="02040503050406030204" pitchFamily="18" charset="0"/>
                                </a:rPr>
                                <m:t>2</m:t>
                              </m:r>
                            </m:sup>
                          </m:sSup>
                          <m:r>
                            <a:rPr lang="en-US" sz="2400" i="1">
                              <a:latin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sSub>
                            <m:sSubPr>
                              <m:ctrlPr>
                                <a:rPr lang="en-US" sz="2400" i="1">
                                  <a:latin typeface="Cambria Math" panose="02040503050406030204" pitchFamily="18" charset="0"/>
                                </a:rPr>
                              </m:ctrlPr>
                            </m:sSubPr>
                            <m:e>
                              <m:r>
                                <a:rPr lang="vi-VN" sz="2400" b="0" i="1" smtClean="0">
                                  <a:latin typeface="Cambria Math" panose="02040503050406030204" pitchFamily="18" charset="0"/>
                                </a:rPr>
                                <m:t>𝑤</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r>
                                <a:rPr lang="vi-VN" sz="2400" b="0" i="1" smtClean="0">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vi-VN" sz="2400" b="0" i="1" smtClean="0">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vi-VN" sz="2400" b="0" i="1" smtClean="0">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vi-VN" sz="2400" b="0" i="1" smtClean="0">
                                  <a:latin typeface="Cambria Math" panose="02040503050406030204" pitchFamily="18" charset="0"/>
                                </a:rPr>
                                <m:t>𝑥</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vi-VN" sz="2400" b="0" i="1" smtClean="0">
                                  <a:latin typeface="Cambria Math" panose="02040503050406030204" pitchFamily="18" charset="0"/>
                                </a:rPr>
                                <m:t>𝑤</m:t>
                              </m:r>
                            </m:e>
                            <m:sub>
                              <m:r>
                                <a:rPr lang="en-US" sz="2400" i="1">
                                  <a:latin typeface="Cambria Math" panose="02040503050406030204" pitchFamily="18" charset="0"/>
                                </a:rPr>
                                <m:t>2</m:t>
                              </m:r>
                            </m:sub>
                          </m:sSub>
                          <m:r>
                            <a:rPr lang="en-US" sz="2400" i="1">
                              <a:latin typeface="Cambria Math" panose="02040503050406030204" pitchFamily="18" charset="0"/>
                            </a:rPr>
                            <m:t>+ </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vi-VN" sz="2400" b="0" i="1" smtClean="0">
                                      <a:latin typeface="Cambria Math" panose="02040503050406030204" pitchFamily="18" charset="0"/>
                                    </a:rPr>
                                    <m:t>𝑤</m:t>
                                  </m:r>
                                </m:e>
                                <m:sub>
                                  <m:r>
                                    <a:rPr lang="en-US" sz="2400" i="1">
                                      <a:latin typeface="Cambria Math" panose="02040503050406030204" pitchFamily="18" charset="0"/>
                                    </a:rPr>
                                    <m:t>1</m:t>
                                  </m:r>
                                </m:sub>
                              </m:sSub>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vi-VN" sz="2400" b="0" i="1" smtClean="0">
                                      <a:latin typeface="Cambria Math" panose="02040503050406030204" pitchFamily="18" charset="0"/>
                                    </a:rPr>
                                    <m:t>𝑥</m:t>
                                  </m:r>
                                </m:e>
                                <m:sub>
                                  <m:r>
                                    <a:rPr lang="en-US" sz="2400" i="1">
                                      <a:latin typeface="Cambria Math" panose="02040503050406030204" pitchFamily="18" charset="0"/>
                                    </a:rPr>
                                    <m:t>𝑖</m:t>
                                  </m:r>
                                </m:sub>
                              </m:sSub>
                            </m:e>
                            <m:sup>
                              <m:r>
                                <a:rPr lang="en-US" sz="2400" i="1">
                                  <a:latin typeface="Cambria Math" panose="02040503050406030204" pitchFamily="18" charset="0"/>
                                </a:rPr>
                                <m:t>2</m:t>
                              </m:r>
                            </m:sup>
                          </m:sSup>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vi-VN" sz="2400" b="0" i="1" smtClean="0">
                                      <a:latin typeface="Cambria Math" panose="02040503050406030204" pitchFamily="18" charset="0"/>
                                    </a:rPr>
                                    <m:t>𝑤</m:t>
                                  </m:r>
                                </m:e>
                                <m:sub>
                                  <m:r>
                                    <a:rPr lang="en-US" sz="2400" i="1">
                                      <a:latin typeface="Cambria Math" panose="02040503050406030204" pitchFamily="18" charset="0"/>
                                    </a:rPr>
                                    <m:t>2</m:t>
                                  </m:r>
                                </m:sub>
                              </m:sSub>
                            </m:e>
                            <m:sup>
                              <m:r>
                                <a:rPr lang="en-US" sz="2400" i="1">
                                  <a:latin typeface="Cambria Math" panose="02040503050406030204" pitchFamily="18" charset="0"/>
                                </a:rPr>
                                <m:t>2</m:t>
                              </m:r>
                            </m:sup>
                          </m:sSup>
                          <m:r>
                            <a:rPr lang="en-US" sz="2400" i="1">
                              <a:latin typeface="Cambria Math" panose="02040503050406030204" pitchFamily="18" charset="0"/>
                            </a:rPr>
                            <m:t>)</m:t>
                          </m:r>
                        </m:e>
                      </m:nary>
                      <m:r>
                        <a:rPr lang="vi-VN"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Sup>
                            <m:sSubSupPr>
                              <m:ctrlPr>
                                <a:rPr lang="vi-VN" sz="2400" b="0" i="1" smtClean="0">
                                  <a:latin typeface="Cambria Math" panose="02040503050406030204" pitchFamily="18" charset="0"/>
                                </a:rPr>
                              </m:ctrlPr>
                            </m:sSubSupPr>
                            <m:e>
                              <m:r>
                                <a:rPr lang="vi-VN" sz="2400" b="0" i="1" smtClean="0">
                                  <a:latin typeface="Cambria Math" panose="02040503050406030204" pitchFamily="18" charset="0"/>
                                </a:rPr>
                                <m:t>𝑦</m:t>
                              </m:r>
                            </m:e>
                            <m:sub>
                              <m:r>
                                <a:rPr lang="vi-VN" sz="2400" b="0" i="1" smtClean="0">
                                  <a:latin typeface="Cambria Math" panose="02040503050406030204" pitchFamily="18" charset="0"/>
                                </a:rPr>
                                <m:t>𝑖</m:t>
                              </m:r>
                            </m:sub>
                            <m:sup>
                              <m:r>
                                <a:rPr lang="vi-VN" sz="2400" b="0" i="1" smtClean="0">
                                  <a:latin typeface="Cambria Math" panose="02040503050406030204" pitchFamily="18" charset="0"/>
                                </a:rPr>
                                <m:t>2</m:t>
                              </m:r>
                            </m:sup>
                          </m:sSubSup>
                        </m:e>
                      </m:nary>
                      <m:r>
                        <a:rPr lang="vi-VN" sz="2400" b="0" i="1" smtClean="0">
                          <a:latin typeface="Cambria Math" panose="02040503050406030204" pitchFamily="18" charset="0"/>
                        </a:rPr>
                        <m:t>−</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1</m:t>
                          </m:r>
                        </m:sub>
                      </m:sSub>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𝑦</m:t>
                              </m:r>
                            </m:e>
                            <m:sub>
                              <m:r>
                                <a:rPr lang="vi-VN" sz="2400" b="0" i="1" smtClean="0">
                                  <a:latin typeface="Cambria Math" panose="02040503050406030204" pitchFamily="18" charset="0"/>
                                </a:rPr>
                                <m:t>𝑖</m:t>
                              </m:r>
                            </m:sub>
                          </m:sSub>
                        </m:e>
                      </m:nary>
                      <m:r>
                        <a:rPr lang="vi-VN" sz="2400" b="0" i="1" smtClean="0">
                          <a:latin typeface="Cambria Math" panose="02040503050406030204" pitchFamily="18" charset="0"/>
                        </a:rPr>
                        <m:t>−</m:t>
                      </m:r>
                      <m:sSub>
                        <m:sSubPr>
                          <m:ctrlPr>
                            <a:rPr lang="vi-VN" sz="2400" i="1">
                              <a:latin typeface="Cambria Math" panose="02040503050406030204" pitchFamily="18" charset="0"/>
                            </a:rPr>
                          </m:ctrlPr>
                        </m:sSubPr>
                        <m:e>
                          <m:r>
                            <a:rPr lang="vi-VN" sz="2400" i="1">
                              <a:latin typeface="Cambria Math" panose="02040503050406030204" pitchFamily="18" charset="0"/>
                            </a:rPr>
                            <m:t>𝑤</m:t>
                          </m:r>
                        </m:e>
                        <m:sub>
                          <m:r>
                            <a:rPr lang="vi-VN" sz="2400" b="0" i="1" smtClean="0">
                              <a:latin typeface="Cambria Math" panose="02040503050406030204" pitchFamily="18" charset="0"/>
                            </a:rPr>
                            <m:t>2</m:t>
                          </m:r>
                        </m:sub>
                      </m:sSub>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vi-VN" sz="2400" i="1">
                                  <a:latin typeface="Cambria Math" panose="02040503050406030204" pitchFamily="18" charset="0"/>
                                </a:rPr>
                              </m:ctrlPr>
                            </m:sSubPr>
                            <m:e>
                              <m:r>
                                <a:rPr lang="vi-VN" sz="2400" i="1">
                                  <a:latin typeface="Cambria Math" panose="02040503050406030204" pitchFamily="18" charset="0"/>
                                </a:rPr>
                                <m:t>𝑦</m:t>
                              </m:r>
                            </m:e>
                            <m:sub>
                              <m:r>
                                <a:rPr lang="vi-VN" sz="2400" i="1">
                                  <a:latin typeface="Cambria Math" panose="02040503050406030204" pitchFamily="18" charset="0"/>
                                </a:rPr>
                                <m:t>𝑖</m:t>
                              </m:r>
                            </m:sub>
                          </m:sSub>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𝑥</m:t>
                              </m:r>
                            </m:e>
                            <m:sub>
                              <m:r>
                                <a:rPr lang="vi-VN" sz="2400" b="0" i="1" smtClean="0">
                                  <a:latin typeface="Cambria Math" panose="02040503050406030204" pitchFamily="18" charset="0"/>
                                </a:rPr>
                                <m:t>𝑖</m:t>
                              </m:r>
                            </m:sub>
                          </m:sSub>
                        </m:e>
                      </m:nary>
                      <m:r>
                        <a:rPr lang="vi-VN" sz="2400" b="0" i="1" smtClean="0">
                          <a:latin typeface="Cambria Math" panose="02040503050406030204" pitchFamily="18" charset="0"/>
                        </a:rPr>
                        <m:t>+2</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1</m:t>
                          </m:r>
                        </m:sub>
                      </m:sSub>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2</m:t>
                          </m:r>
                        </m:sub>
                      </m:sSub>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vi-VN"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𝑖</m:t>
                              </m:r>
                            </m:sub>
                          </m:sSub>
                        </m:e>
                      </m:nary>
                      <m:r>
                        <a:rPr lang="vi-VN" sz="2400" b="0" i="1" smtClean="0">
                          <a:latin typeface="Cambria Math" panose="02040503050406030204" pitchFamily="18" charset="0"/>
                        </a:rPr>
                        <m:t>+</m:t>
                      </m:r>
                      <m:r>
                        <a:rPr lang="vi-VN" sz="2400" b="0" i="1" smtClean="0">
                          <a:latin typeface="Cambria Math" panose="02040503050406030204" pitchFamily="18" charset="0"/>
                        </a:rPr>
                        <m:t>𝑛</m:t>
                      </m:r>
                      <m:sSubSup>
                        <m:sSubSupPr>
                          <m:ctrlPr>
                            <a:rPr lang="vi-VN" sz="2400" b="0" i="1" smtClean="0">
                              <a:latin typeface="Cambria Math" panose="02040503050406030204" pitchFamily="18" charset="0"/>
                            </a:rPr>
                          </m:ctrlPr>
                        </m:sSubSupPr>
                        <m:e>
                          <m:r>
                            <a:rPr lang="vi-VN" sz="2400" b="0" i="1" smtClean="0">
                              <a:latin typeface="Cambria Math" panose="02040503050406030204" pitchFamily="18" charset="0"/>
                            </a:rPr>
                            <m:t>𝑤</m:t>
                          </m:r>
                        </m:e>
                        <m:sub>
                          <m:r>
                            <a:rPr lang="vi-VN" sz="2400" b="0" i="1" smtClean="0">
                              <a:latin typeface="Cambria Math" panose="02040503050406030204" pitchFamily="18" charset="0"/>
                            </a:rPr>
                            <m:t>1</m:t>
                          </m:r>
                        </m:sub>
                        <m:sup>
                          <m:r>
                            <a:rPr lang="vi-VN" sz="2400" b="0" i="1" smtClean="0">
                              <a:latin typeface="Cambria Math" panose="02040503050406030204" pitchFamily="18" charset="0"/>
                            </a:rPr>
                            <m:t>2</m:t>
                          </m:r>
                        </m:sup>
                      </m:sSubSup>
                      <m:r>
                        <a:rPr lang="vi-VN" sz="2400" b="0" i="1" smtClean="0">
                          <a:latin typeface="Cambria Math" panose="02040503050406030204" pitchFamily="18" charset="0"/>
                        </a:rPr>
                        <m:t>+</m:t>
                      </m:r>
                      <m:sSubSup>
                        <m:sSubSupPr>
                          <m:ctrlPr>
                            <a:rPr lang="vi-VN" sz="2400" b="0" i="1" smtClean="0">
                              <a:latin typeface="Cambria Math" panose="02040503050406030204" pitchFamily="18" charset="0"/>
                            </a:rPr>
                          </m:ctrlPr>
                        </m:sSubSupPr>
                        <m:e>
                          <m:r>
                            <a:rPr lang="vi-VN" sz="2400" i="1">
                              <a:latin typeface="Cambria Math" panose="02040503050406030204" pitchFamily="18" charset="0"/>
                            </a:rPr>
                            <m:t>𝑤</m:t>
                          </m:r>
                        </m:e>
                        <m:sub>
                          <m:r>
                            <a:rPr lang="vi-VN" sz="2400" i="1">
                              <a:latin typeface="Cambria Math" panose="02040503050406030204" pitchFamily="18" charset="0"/>
                            </a:rPr>
                            <m:t>2</m:t>
                          </m:r>
                        </m:sub>
                        <m:sup>
                          <m:r>
                            <a:rPr lang="vi-VN" sz="2400" b="0" i="1" smtClean="0">
                              <a:latin typeface="Cambria Math" panose="02040503050406030204" pitchFamily="18" charset="0"/>
                            </a:rPr>
                            <m:t>2</m:t>
                          </m:r>
                        </m:sup>
                      </m:sSubSup>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Sup>
                            <m:sSubSupPr>
                              <m:ctrlPr>
                                <a:rPr lang="vi-VN" sz="2400" b="0" i="1" smtClean="0">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𝑖</m:t>
                              </m:r>
                            </m:sub>
                            <m:sup>
                              <m:r>
                                <a:rPr lang="vi-VN" sz="2400" b="0" i="1" smtClean="0">
                                  <a:latin typeface="Cambria Math" panose="02040503050406030204" pitchFamily="18" charset="0"/>
                                </a:rPr>
                                <m:t>2</m:t>
                              </m:r>
                            </m:sup>
                          </m:sSubSup>
                        </m:e>
                      </m:nary>
                    </m:oMath>
                  </m:oMathPara>
                </a14:m>
                <a:endParaRPr lang="vi-VN" sz="2400">
                  <a:latin typeface="Calibri" panose="020F0502020204030204" pitchFamily="34" charset="0"/>
                  <a:cs typeface="Calibri" panose="020F0502020204030204" pitchFamily="34" charset="0"/>
                </a:endParaRPr>
              </a:p>
              <a:p>
                <a:endParaRPr lang="en-US"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269558" y="1153415"/>
                <a:ext cx="10101943" cy="6030049"/>
              </a:xfrm>
              <a:prstGeom prst="rect">
                <a:avLst/>
              </a:prstGeom>
              <a:blipFill>
                <a:blip r:embed="rId3"/>
                <a:stretch>
                  <a:fillRect l="-1207"/>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0FA7D3F6-F65B-49E8-B810-3361B0ADFF36}"/>
              </a:ext>
            </a:extLst>
          </p:cNvPr>
          <p:cNvGrpSpPr/>
          <p:nvPr/>
        </p:nvGrpSpPr>
        <p:grpSpPr>
          <a:xfrm rot="1442666">
            <a:off x="782605" y="1335462"/>
            <a:ext cx="484883" cy="384143"/>
            <a:chOff x="451410" y="5975667"/>
            <a:chExt cx="858150" cy="540139"/>
          </a:xfrm>
        </p:grpSpPr>
        <p:sp>
          <p:nvSpPr>
            <p:cNvPr id="9" name="等腰三角形 42">
              <a:extLst>
                <a:ext uri="{FF2B5EF4-FFF2-40B4-BE49-F238E27FC236}">
                  <a16:creationId xmlns:a16="http://schemas.microsoft.com/office/drawing/2014/main" id="{B79089E9-1137-4293-A642-40FA6D484A9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31D0CEE-5FE1-4D99-AFA8-C4CBBED882A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1" name="Rectangle 10">
            <a:extLst>
              <a:ext uri="{FF2B5EF4-FFF2-40B4-BE49-F238E27FC236}">
                <a16:creationId xmlns:a16="http://schemas.microsoft.com/office/drawing/2014/main" id="{A3C4FBEB-B065-47D3-9ABA-51592F0B094B}"/>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83D6EBD6-2431-4AD8-AF60-B40C80C610D5}"/>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26</a:t>
            </a:fld>
            <a:endParaRPr lang="en-US" sz="1400">
              <a:solidFill>
                <a:schemeClr val="bg1"/>
              </a:solidFill>
            </a:endParaRPr>
          </a:p>
        </p:txBody>
      </p:sp>
    </p:spTree>
    <p:extLst>
      <p:ext uri="{BB962C8B-B14F-4D97-AF65-F5344CB8AC3E}">
        <p14:creationId xmlns:p14="http://schemas.microsoft.com/office/powerpoint/2010/main" val="108625023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269558" y="1153415"/>
                <a:ext cx="10101943" cy="5585696"/>
              </a:xfrm>
              <a:prstGeom prst="rect">
                <a:avLst/>
              </a:prstGeom>
              <a:noFill/>
            </p:spPr>
            <p:txBody>
              <a:bodyPr wrap="square" rtlCol="0">
                <a:spAutoFit/>
              </a:bodyPr>
              <a:lstStyle/>
              <a:p>
                <a:pPr marL="0" indent="0">
                  <a:lnSpc>
                    <a:spcPct val="150000"/>
                  </a:lnSpc>
                  <a:buNone/>
                </a:pPr>
                <a:r>
                  <a:rPr lang="vi-VN" sz="2800" b="1">
                    <a:latin typeface="Calibri" panose="020F0502020204030204" pitchFamily="34" charset="0"/>
                    <a:cs typeface="Calibri" panose="020F0502020204030204" pitchFamily="34" charset="0"/>
                  </a:rPr>
                  <a:t>Phân tích</a:t>
                </a:r>
              </a:p>
              <a:p>
                <a:pPr/>
                <a14:m>
                  <m:oMathPara xmlns:m="http://schemas.openxmlformats.org/officeDocument/2006/math">
                    <m:oMathParaPr>
                      <m:jc m:val="centerGroup"/>
                    </m:oMathParaPr>
                    <m:oMath xmlns:m="http://schemas.openxmlformats.org/officeDocument/2006/math">
                      <m:nary>
                        <m:naryPr>
                          <m:chr m:val="∑"/>
                          <m:ctrlPr>
                            <a:rPr lang="pt-BR" sz="2400" i="1">
                              <a:latin typeface="Cambria Math" panose="02040503050406030204" pitchFamily="18" charset="0"/>
                              <a:ea typeface="Cambria Math" panose="02040503050406030204" pitchFamily="18" charset="0"/>
                            </a:rPr>
                          </m:ctrlPr>
                        </m:naryPr>
                        <m:sub>
                          <m:r>
                            <a:rPr lang="vi-VN" sz="2400" i="1">
                              <a:latin typeface="Cambria Math" panose="02040503050406030204" pitchFamily="18" charset="0"/>
                              <a:ea typeface="Cambria Math" panose="02040503050406030204" pitchFamily="18" charset="0"/>
                            </a:rPr>
                            <m:t>𝑖</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𝑁</m:t>
                          </m:r>
                        </m:sup>
                        <m:e>
                          <m:sSup>
                            <m:sSupPr>
                              <m:ctrlPr>
                                <a:rPr lang="en-US" sz="2400" i="1">
                                  <a:latin typeface="Cambria Math" panose="02040503050406030204" pitchFamily="18" charset="0"/>
                                  <a:ea typeface="Cambria Math" panose="02040503050406030204" pitchFamily="18" charset="0"/>
                                </a:rPr>
                              </m:ctrlPr>
                            </m:sSupPr>
                            <m:e>
                              <m:d>
                                <m:dPr>
                                  <m:begChr m:val="|"/>
                                  <m:endChr m:val="|"/>
                                  <m:ctrlPr>
                                    <a:rPr lang="vi-VN"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 − </m:t>
                                  </m:r>
                                  <m:nary>
                                    <m:naryPr>
                                      <m:chr m:val="∑"/>
                                      <m:ctrlPr>
                                        <a:rPr lang="en-US" sz="2400" i="1">
                                          <a:latin typeface="Cambria Math" panose="02040503050406030204" pitchFamily="18" charset="0"/>
                                          <a:ea typeface="Cambria Math" panose="02040503050406030204" pitchFamily="18" charset="0"/>
                                        </a:rPr>
                                      </m:ctrlPr>
                                    </m:naryPr>
                                    <m:sub>
                                      <m:r>
                                        <m:rPr>
                                          <m:brk m:alnAt="23"/>
                                        </m:rPr>
                                        <a:rPr lang="vi-VN" sz="2400" i="1">
                                          <a:latin typeface="Cambria Math" panose="02040503050406030204" pitchFamily="18" charset="0"/>
                                          <a:ea typeface="Cambria Math" panose="02040503050406030204" pitchFamily="18" charset="0"/>
                                        </a:rPr>
                                        <m:t>𝑗</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𝑃</m:t>
                                      </m:r>
                                    </m:sup>
                                    <m:e>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𝑖𝑗</m:t>
                                          </m:r>
                                        </m:sub>
                                      </m:sSub>
                                      <m:sSub>
                                        <m:sSubPr>
                                          <m:ctrlPr>
                                            <a:rPr lang="en-US"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𝑗</m:t>
                                          </m:r>
                                        </m:sub>
                                      </m:sSub>
                                    </m:e>
                                  </m:nary>
                                </m:e>
                              </m:d>
                            </m:e>
                            <m:sup>
                              <m:r>
                                <a:rPr lang="en-US" sz="2400" i="1">
                                  <a:latin typeface="Cambria Math" panose="02040503050406030204" pitchFamily="18" charset="0"/>
                                  <a:ea typeface="Cambria Math" panose="02040503050406030204" pitchFamily="18" charset="0"/>
                                </a:rPr>
                                <m:t>2</m:t>
                              </m:r>
                            </m:sup>
                          </m:sSup>
                        </m:e>
                      </m:nary>
                      <m:r>
                        <a:rPr lang="vi-VN"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𝜆</m:t>
                      </m:r>
                      <m:nary>
                        <m:naryPr>
                          <m:chr m:val="∑"/>
                          <m:ctrlPr>
                            <a:rPr lang="en-US" sz="2400" i="1">
                              <a:latin typeface="Cambria Math" panose="02040503050406030204" pitchFamily="18" charset="0"/>
                              <a:ea typeface="Cambria Math" panose="02040503050406030204" pitchFamily="18" charset="0"/>
                            </a:rPr>
                          </m:ctrlPr>
                        </m:naryPr>
                        <m:sub>
                          <m:r>
                            <m:rPr>
                              <m:brk m:alnAt="23"/>
                            </m:rPr>
                            <a:rPr lang="vi-VN" sz="2400" i="1">
                              <a:latin typeface="Cambria Math" panose="02040503050406030204" pitchFamily="18" charset="0"/>
                              <a:ea typeface="Cambria Math" panose="02040503050406030204" pitchFamily="18" charset="0"/>
                            </a:rPr>
                            <m:t>𝑗</m:t>
                          </m:r>
                          <m:r>
                            <a:rPr lang="vi-VN" sz="2400" i="1">
                              <a:latin typeface="Cambria Math" panose="02040503050406030204" pitchFamily="18" charset="0"/>
                              <a:ea typeface="Cambria Math" panose="02040503050406030204" pitchFamily="18" charset="0"/>
                            </a:rPr>
                            <m:t>=1</m:t>
                          </m:r>
                        </m:sub>
                        <m:sup>
                          <m:r>
                            <a:rPr lang="vi-VN" sz="2400" i="1">
                              <a:latin typeface="Cambria Math" panose="02040503050406030204" pitchFamily="18" charset="0"/>
                              <a:ea typeface="Cambria Math" panose="02040503050406030204" pitchFamily="18" charset="0"/>
                            </a:rPr>
                            <m:t>𝑃</m:t>
                          </m:r>
                        </m:sup>
                        <m:e>
                          <m:d>
                            <m:dPr>
                              <m:begChr m:val="|"/>
                              <m:endChr m:val="|"/>
                              <m:ctrlPr>
                                <a:rPr lang="vi-VN" sz="2400" i="1">
                                  <a:latin typeface="Cambria Math" panose="02040503050406030204" pitchFamily="18" charset="0"/>
                                  <a:ea typeface="Cambria Math" panose="02040503050406030204" pitchFamily="18" charset="0"/>
                                </a:rPr>
                              </m:ctrlPr>
                            </m:dPr>
                            <m:e>
                              <m:sSub>
                                <m:sSubPr>
                                  <m:ctrlPr>
                                    <a:rPr lang="vi-VN" sz="2400" i="1">
                                      <a:latin typeface="Cambria Math" panose="02040503050406030204" pitchFamily="18" charset="0"/>
                                      <a:ea typeface="Cambria Math" panose="02040503050406030204" pitchFamily="18" charset="0"/>
                                    </a:rPr>
                                  </m:ctrlPr>
                                </m:sSubPr>
                                <m:e>
                                  <m:r>
                                    <a:rPr lang="vi-VN" sz="2400" i="1">
                                      <a:latin typeface="Cambria Math" panose="02040503050406030204" pitchFamily="18" charset="0"/>
                                      <a:ea typeface="Cambria Math" panose="02040503050406030204" pitchFamily="18" charset="0"/>
                                    </a:rPr>
                                    <m:t>𝑤</m:t>
                                  </m:r>
                                </m:e>
                                <m:sub>
                                  <m:r>
                                    <a:rPr lang="vi-VN" sz="2400" i="1">
                                      <a:latin typeface="Cambria Math" panose="02040503050406030204" pitchFamily="18" charset="0"/>
                                      <a:ea typeface="Cambria Math" panose="02040503050406030204" pitchFamily="18" charset="0"/>
                                    </a:rPr>
                                    <m:t>𝑗</m:t>
                                  </m:r>
                                </m:sub>
                              </m:sSub>
                            </m:e>
                          </m:d>
                        </m:e>
                      </m:nary>
                      <m:r>
                        <a:rPr lang="vi-VN" sz="2400" b="0" i="1" smtClean="0">
                          <a:latin typeface="Cambria Math" panose="02040503050406030204" pitchFamily="18" charset="0"/>
                          <a:ea typeface="Cambria Math" panose="02040503050406030204" pitchFamily="18" charset="0"/>
                        </a:rPr>
                        <m:t>=</m:t>
                      </m:r>
                      <m:r>
                        <m:rPr>
                          <m:sty m:val="p"/>
                        </m:rPr>
                        <a:rPr lang="vi-VN" sz="2400">
                          <a:latin typeface="Cambria Math" panose="02040503050406030204" pitchFamily="18" charset="0"/>
                          <a:ea typeface="Cambria Math" panose="02040503050406030204" pitchFamily="18" charset="0"/>
                        </a:rPr>
                        <m:t>SSE</m:t>
                      </m:r>
                      <m:r>
                        <a:rPr lang="en-US" sz="2400" i="1">
                          <a:latin typeface="Cambria Math" panose="02040503050406030204" pitchFamily="18" charset="0"/>
                          <a:ea typeface="Cambria Math" panose="02040503050406030204" pitchFamily="18" charset="0"/>
                        </a:rPr>
                        <m:t>+ </m:t>
                      </m:r>
                      <m:sSub>
                        <m:sSubPr>
                          <m:ctrlPr>
                            <a:rPr lang="vi-VN"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r>
                            <a:rPr lang="en-US" sz="2400" i="1">
                              <a:latin typeface="Cambria Math" panose="02040503050406030204" pitchFamily="18" charset="0"/>
                              <a:ea typeface="Cambria Math" panose="02040503050406030204" pitchFamily="18" charset="0"/>
                            </a:rPr>
                            <m:t>ℓ</m:t>
                          </m:r>
                        </m:e>
                        <m:sub>
                          <m:r>
                            <a:rPr lang="vi-VN" sz="2400" i="1">
                              <a:latin typeface="Cambria Math" panose="02040503050406030204" pitchFamily="18" charset="0"/>
                              <a:ea typeface="Cambria Math" panose="02040503050406030204" pitchFamily="18" charset="0"/>
                            </a:rPr>
                            <m:t>1</m:t>
                          </m:r>
                        </m:sub>
                      </m:sSub>
                    </m:oMath>
                  </m:oMathPara>
                </a14:m>
                <a:endParaRPr lang="en-US" sz="2400"/>
              </a:p>
              <a:p>
                <a:pPr marL="0" indent="0">
                  <a:lnSpc>
                    <a:spcPct val="150000"/>
                  </a:lnSpc>
                  <a:buNone/>
                </a:pPr>
                <a14:m>
                  <m:oMathPara xmlns:m="http://schemas.openxmlformats.org/officeDocument/2006/math">
                    <m:oMathParaPr>
                      <m:jc m:val="centerGroup"/>
                    </m:oMathParaPr>
                    <m:oMath xmlns:m="http://schemas.openxmlformats.org/officeDocument/2006/math">
                      <m:r>
                        <m:rPr>
                          <m:sty m:val="p"/>
                        </m:rPr>
                        <a:rPr lang="vi-VN" sz="2400" b="0" i="0" smtClean="0">
                          <a:latin typeface="Cambria Math" panose="02040503050406030204" pitchFamily="18" charset="0"/>
                        </a:rPr>
                        <m:t>SSE</m:t>
                      </m:r>
                      <m:r>
                        <a:rPr lang="vi-VN" sz="2400" b="0" i="1" smtClean="0">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Sup>
                            <m:sSubSupPr>
                              <m:ctrlPr>
                                <a:rPr lang="vi-VN" sz="2400" b="0" i="1" smtClean="0">
                                  <a:latin typeface="Cambria Math" panose="02040503050406030204" pitchFamily="18" charset="0"/>
                                </a:rPr>
                              </m:ctrlPr>
                            </m:sSubSupPr>
                            <m:e>
                              <m:r>
                                <a:rPr lang="vi-VN" sz="2400" b="0" i="1" smtClean="0">
                                  <a:latin typeface="Cambria Math" panose="02040503050406030204" pitchFamily="18" charset="0"/>
                                </a:rPr>
                                <m:t>𝑦</m:t>
                              </m:r>
                            </m:e>
                            <m:sub>
                              <m:r>
                                <a:rPr lang="vi-VN" sz="2400" b="0" i="1" smtClean="0">
                                  <a:latin typeface="Cambria Math" panose="02040503050406030204" pitchFamily="18" charset="0"/>
                                </a:rPr>
                                <m:t>𝑖</m:t>
                              </m:r>
                            </m:sub>
                            <m:sup>
                              <m:r>
                                <a:rPr lang="vi-VN" sz="2400" b="0" i="1" smtClean="0">
                                  <a:latin typeface="Cambria Math" panose="02040503050406030204" pitchFamily="18" charset="0"/>
                                </a:rPr>
                                <m:t>2</m:t>
                              </m:r>
                            </m:sup>
                          </m:sSubSup>
                        </m:e>
                      </m:nary>
                      <m:r>
                        <a:rPr lang="vi-VN" sz="2400" b="0" i="1" smtClean="0">
                          <a:latin typeface="Cambria Math" panose="02040503050406030204" pitchFamily="18" charset="0"/>
                        </a:rPr>
                        <m:t>−</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1</m:t>
                          </m:r>
                        </m:sub>
                      </m:sSub>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𝑦</m:t>
                              </m:r>
                            </m:e>
                            <m:sub>
                              <m:r>
                                <a:rPr lang="vi-VN" sz="2400" b="0" i="1" smtClean="0">
                                  <a:latin typeface="Cambria Math" panose="02040503050406030204" pitchFamily="18" charset="0"/>
                                </a:rPr>
                                <m:t>𝑖</m:t>
                              </m:r>
                            </m:sub>
                          </m:sSub>
                        </m:e>
                      </m:nary>
                      <m:r>
                        <a:rPr lang="vi-VN" sz="2400" b="0" i="1" smtClean="0">
                          <a:latin typeface="Cambria Math" panose="02040503050406030204" pitchFamily="18" charset="0"/>
                        </a:rPr>
                        <m:t>−</m:t>
                      </m:r>
                      <m:sSub>
                        <m:sSubPr>
                          <m:ctrlPr>
                            <a:rPr lang="vi-VN" sz="2400" i="1">
                              <a:latin typeface="Cambria Math" panose="02040503050406030204" pitchFamily="18" charset="0"/>
                            </a:rPr>
                          </m:ctrlPr>
                        </m:sSubPr>
                        <m:e>
                          <m:r>
                            <a:rPr lang="vi-VN" sz="2400" i="1">
                              <a:latin typeface="Cambria Math" panose="02040503050406030204" pitchFamily="18" charset="0"/>
                            </a:rPr>
                            <m:t>𝑤</m:t>
                          </m:r>
                        </m:e>
                        <m:sub>
                          <m:r>
                            <a:rPr lang="vi-VN" sz="2400" b="0" i="1" smtClean="0">
                              <a:latin typeface="Cambria Math" panose="02040503050406030204" pitchFamily="18" charset="0"/>
                            </a:rPr>
                            <m:t>2</m:t>
                          </m:r>
                        </m:sub>
                      </m:sSub>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vi-VN" sz="2400" i="1">
                                  <a:latin typeface="Cambria Math" panose="02040503050406030204" pitchFamily="18" charset="0"/>
                                </a:rPr>
                              </m:ctrlPr>
                            </m:sSubPr>
                            <m:e>
                              <m:r>
                                <a:rPr lang="vi-VN" sz="2400" i="1">
                                  <a:latin typeface="Cambria Math" panose="02040503050406030204" pitchFamily="18" charset="0"/>
                                </a:rPr>
                                <m:t>𝑦</m:t>
                              </m:r>
                            </m:e>
                            <m:sub>
                              <m:r>
                                <a:rPr lang="vi-VN" sz="2400" i="1">
                                  <a:latin typeface="Cambria Math" panose="02040503050406030204" pitchFamily="18" charset="0"/>
                                </a:rPr>
                                <m:t>𝑖</m:t>
                              </m:r>
                            </m:sub>
                          </m:sSub>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𝑥</m:t>
                              </m:r>
                            </m:e>
                            <m:sub>
                              <m:r>
                                <a:rPr lang="vi-VN" sz="2400" b="0" i="1" smtClean="0">
                                  <a:latin typeface="Cambria Math" panose="02040503050406030204" pitchFamily="18" charset="0"/>
                                </a:rPr>
                                <m:t>𝑖</m:t>
                              </m:r>
                            </m:sub>
                          </m:sSub>
                        </m:e>
                      </m:nary>
                      <m:r>
                        <a:rPr lang="vi-VN" sz="2400" b="0" i="1" smtClean="0">
                          <a:latin typeface="Cambria Math" panose="02040503050406030204" pitchFamily="18" charset="0"/>
                        </a:rPr>
                        <m:t>+2</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1</m:t>
                          </m:r>
                        </m:sub>
                      </m:sSub>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2</m:t>
                          </m:r>
                        </m:sub>
                      </m:sSub>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
                            <m:sSubPr>
                              <m:ctrlPr>
                                <a:rPr lang="vi-VN" sz="2400" i="1">
                                  <a:latin typeface="Cambria Math" panose="02040503050406030204" pitchFamily="18" charset="0"/>
                                </a:rPr>
                              </m:ctrlPr>
                            </m:sSubPr>
                            <m:e>
                              <m:r>
                                <a:rPr lang="vi-VN" sz="2400" i="1">
                                  <a:latin typeface="Cambria Math" panose="02040503050406030204" pitchFamily="18" charset="0"/>
                                </a:rPr>
                                <m:t>𝑥</m:t>
                              </m:r>
                            </m:e>
                            <m:sub>
                              <m:r>
                                <a:rPr lang="vi-VN" sz="2400" i="1">
                                  <a:latin typeface="Cambria Math" panose="02040503050406030204" pitchFamily="18" charset="0"/>
                                </a:rPr>
                                <m:t>𝑖</m:t>
                              </m:r>
                            </m:sub>
                          </m:sSub>
                        </m:e>
                      </m:nary>
                      <m:r>
                        <a:rPr lang="vi-VN" sz="2400" b="0" i="1" smtClean="0">
                          <a:latin typeface="Cambria Math" panose="02040503050406030204" pitchFamily="18" charset="0"/>
                        </a:rPr>
                        <m:t>+</m:t>
                      </m:r>
                      <m:r>
                        <a:rPr lang="vi-VN" sz="2400" b="0" i="1" smtClean="0">
                          <a:latin typeface="Cambria Math" panose="02040503050406030204" pitchFamily="18" charset="0"/>
                        </a:rPr>
                        <m:t>𝑛</m:t>
                      </m:r>
                      <m:sSubSup>
                        <m:sSubSupPr>
                          <m:ctrlPr>
                            <a:rPr lang="vi-VN" sz="2400" b="0" i="1" smtClean="0">
                              <a:latin typeface="Cambria Math" panose="02040503050406030204" pitchFamily="18" charset="0"/>
                            </a:rPr>
                          </m:ctrlPr>
                        </m:sSubSupPr>
                        <m:e>
                          <m:r>
                            <a:rPr lang="vi-VN" sz="2400" b="0" i="1" smtClean="0">
                              <a:latin typeface="Cambria Math" panose="02040503050406030204" pitchFamily="18" charset="0"/>
                            </a:rPr>
                            <m:t>𝑤</m:t>
                          </m:r>
                        </m:e>
                        <m:sub>
                          <m:r>
                            <a:rPr lang="vi-VN" sz="2400" b="0" i="1" smtClean="0">
                              <a:latin typeface="Cambria Math" panose="02040503050406030204" pitchFamily="18" charset="0"/>
                            </a:rPr>
                            <m:t>1</m:t>
                          </m:r>
                        </m:sub>
                        <m:sup>
                          <m:r>
                            <a:rPr lang="vi-VN" sz="2400" b="0" i="1" smtClean="0">
                              <a:latin typeface="Cambria Math" panose="02040503050406030204" pitchFamily="18" charset="0"/>
                            </a:rPr>
                            <m:t>2</m:t>
                          </m:r>
                        </m:sup>
                      </m:sSubSup>
                      <m:r>
                        <a:rPr lang="vi-VN" sz="2400" b="0" i="1" smtClean="0">
                          <a:latin typeface="Cambria Math" panose="02040503050406030204" pitchFamily="18" charset="0"/>
                        </a:rPr>
                        <m:t>+</m:t>
                      </m:r>
                      <m:sSubSup>
                        <m:sSubSupPr>
                          <m:ctrlPr>
                            <a:rPr lang="vi-VN" sz="2400" b="0" i="1" smtClean="0">
                              <a:latin typeface="Cambria Math" panose="02040503050406030204" pitchFamily="18" charset="0"/>
                            </a:rPr>
                          </m:ctrlPr>
                        </m:sSubSupPr>
                        <m:e>
                          <m:r>
                            <a:rPr lang="vi-VN" sz="2400" i="1">
                              <a:latin typeface="Cambria Math" panose="02040503050406030204" pitchFamily="18" charset="0"/>
                            </a:rPr>
                            <m:t>𝑤</m:t>
                          </m:r>
                        </m:e>
                        <m:sub>
                          <m:r>
                            <a:rPr lang="vi-VN" sz="2400" i="1">
                              <a:latin typeface="Cambria Math" panose="02040503050406030204" pitchFamily="18" charset="0"/>
                            </a:rPr>
                            <m:t>2</m:t>
                          </m:r>
                        </m:sub>
                        <m:sup>
                          <m:r>
                            <a:rPr lang="vi-VN" sz="2400" b="0" i="1" smtClean="0">
                              <a:latin typeface="Cambria Math" panose="02040503050406030204" pitchFamily="18" charset="0"/>
                            </a:rPr>
                            <m:t>2</m:t>
                          </m:r>
                        </m:sup>
                      </m:sSubSup>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sSubSup>
                            <m:sSubSupPr>
                              <m:ctrlPr>
                                <a:rPr lang="vi-VN" sz="2400" b="0" i="1" smtClean="0">
                                  <a:latin typeface="Cambria Math" panose="02040503050406030204" pitchFamily="18" charset="0"/>
                                </a:rPr>
                              </m:ctrlPr>
                            </m:sSubSupPr>
                            <m:e>
                              <m:r>
                                <a:rPr lang="vi-VN" sz="2400" i="1">
                                  <a:latin typeface="Cambria Math" panose="02040503050406030204" pitchFamily="18" charset="0"/>
                                </a:rPr>
                                <m:t>𝑥</m:t>
                              </m:r>
                            </m:e>
                            <m:sub>
                              <m:r>
                                <a:rPr lang="vi-VN" sz="2400" i="1">
                                  <a:latin typeface="Cambria Math" panose="02040503050406030204" pitchFamily="18" charset="0"/>
                                </a:rPr>
                                <m:t>𝑖</m:t>
                              </m:r>
                            </m:sub>
                            <m:sup>
                              <m:r>
                                <a:rPr lang="vi-VN" sz="2400" b="0" i="1" smtClean="0">
                                  <a:latin typeface="Cambria Math" panose="02040503050406030204" pitchFamily="18" charset="0"/>
                                </a:rPr>
                                <m:t>2</m:t>
                              </m:r>
                            </m:sup>
                          </m:sSubSup>
                        </m:e>
                      </m:nary>
                    </m:oMath>
                  </m:oMathPara>
                </a14:m>
                <a:endParaRPr lang="vi-VN" sz="2400">
                  <a:latin typeface="Calibri" panose="020F0502020204030204" pitchFamily="34" charset="0"/>
                  <a:cs typeface="Calibri" panose="020F0502020204030204" pitchFamily="34" charset="0"/>
                </a:endParaRPr>
              </a:p>
              <a:p>
                <a:pPr marL="344488">
                  <a:lnSpc>
                    <a:spcPct val="150000"/>
                  </a:lnSpc>
                  <a:buNone/>
                </a:pPr>
                <a:r>
                  <a:rPr lang="vi-VN" sz="2400">
                    <a:latin typeface="Calibri" panose="020F0502020204030204" pitchFamily="34" charset="0"/>
                    <a:cs typeface="Calibri" panose="020F0502020204030204" pitchFamily="34" charset="0"/>
                  </a:rPr>
                  <a:t>SSE chính là công thức hình elip có dạng: </a:t>
                </a:r>
              </a:p>
              <a:p>
                <a:pPr marL="344488">
                  <a:lnSpc>
                    <a:spcPct val="150000"/>
                  </a:lnSpc>
                  <a:buNone/>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rPr>
                        <m:t>𝐴</m:t>
                      </m:r>
                      <m:sSubSup>
                        <m:sSubSupPr>
                          <m:ctrlPr>
                            <a:rPr lang="vi-VN" sz="2400" i="1">
                              <a:latin typeface="Cambria Math" panose="02040503050406030204" pitchFamily="18" charset="0"/>
                            </a:rPr>
                          </m:ctrlPr>
                        </m:sSubSupPr>
                        <m:e>
                          <m:r>
                            <a:rPr lang="vi-VN" sz="2400" i="1">
                              <a:latin typeface="Cambria Math" panose="02040503050406030204" pitchFamily="18" charset="0"/>
                            </a:rPr>
                            <m:t>𝑤</m:t>
                          </m:r>
                        </m:e>
                        <m:sub>
                          <m:r>
                            <a:rPr lang="vi-VN" sz="2400" i="1">
                              <a:latin typeface="Cambria Math" panose="02040503050406030204" pitchFamily="18" charset="0"/>
                            </a:rPr>
                            <m:t>1</m:t>
                          </m:r>
                        </m:sub>
                        <m:sup>
                          <m:r>
                            <a:rPr lang="vi-VN" sz="2400" i="1">
                              <a:latin typeface="Cambria Math" panose="02040503050406030204" pitchFamily="18" charset="0"/>
                            </a:rPr>
                            <m:t>2</m:t>
                          </m:r>
                        </m:sup>
                      </m:sSubSup>
                      <m:r>
                        <a:rPr lang="vi-VN" sz="2400" b="0" i="1" smtClean="0">
                          <a:latin typeface="Cambria Math" panose="02040503050406030204" pitchFamily="18" charset="0"/>
                        </a:rPr>
                        <m:t>+</m:t>
                      </m:r>
                      <m:r>
                        <a:rPr lang="vi-VN" sz="2400" b="0" i="1" smtClean="0">
                          <a:latin typeface="Cambria Math" panose="02040503050406030204" pitchFamily="18" charset="0"/>
                        </a:rPr>
                        <m:t>𝐵</m:t>
                      </m:r>
                      <m:sSub>
                        <m:sSubPr>
                          <m:ctrlPr>
                            <a:rPr lang="vi-VN" sz="2400" i="1">
                              <a:latin typeface="Cambria Math" panose="02040503050406030204" pitchFamily="18" charset="0"/>
                            </a:rPr>
                          </m:ctrlPr>
                        </m:sSubPr>
                        <m:e>
                          <m:r>
                            <a:rPr lang="vi-VN" sz="2400" i="1">
                              <a:latin typeface="Cambria Math" panose="02040503050406030204" pitchFamily="18" charset="0"/>
                            </a:rPr>
                            <m:t>𝑤</m:t>
                          </m:r>
                        </m:e>
                        <m:sub>
                          <m:r>
                            <a:rPr lang="vi-VN" sz="2400" i="1">
                              <a:latin typeface="Cambria Math" panose="02040503050406030204" pitchFamily="18" charset="0"/>
                            </a:rPr>
                            <m:t>1</m:t>
                          </m:r>
                        </m:sub>
                      </m:sSub>
                      <m:sSub>
                        <m:sSubPr>
                          <m:ctrlPr>
                            <a:rPr lang="vi-VN" sz="2400" i="1">
                              <a:latin typeface="Cambria Math" panose="02040503050406030204" pitchFamily="18" charset="0"/>
                            </a:rPr>
                          </m:ctrlPr>
                        </m:sSubPr>
                        <m:e>
                          <m:r>
                            <a:rPr lang="vi-VN" sz="2400" i="1">
                              <a:latin typeface="Cambria Math" panose="02040503050406030204" pitchFamily="18" charset="0"/>
                            </a:rPr>
                            <m:t>𝑤</m:t>
                          </m:r>
                        </m:e>
                        <m:sub>
                          <m:r>
                            <a:rPr lang="vi-VN" sz="2400" i="1">
                              <a:latin typeface="Cambria Math" panose="02040503050406030204" pitchFamily="18" charset="0"/>
                            </a:rPr>
                            <m:t>2</m:t>
                          </m:r>
                        </m:sub>
                      </m:sSub>
                      <m:r>
                        <a:rPr lang="vi-VN" sz="2400" b="0" i="1" smtClean="0">
                          <a:latin typeface="Cambria Math" panose="02040503050406030204" pitchFamily="18" charset="0"/>
                        </a:rPr>
                        <m:t>+</m:t>
                      </m:r>
                      <m:r>
                        <a:rPr lang="vi-VN" sz="2400" b="0" i="1" smtClean="0">
                          <a:latin typeface="Cambria Math" panose="02040503050406030204" pitchFamily="18" charset="0"/>
                        </a:rPr>
                        <m:t>𝐶</m:t>
                      </m:r>
                      <m:sSubSup>
                        <m:sSubSupPr>
                          <m:ctrlPr>
                            <a:rPr lang="vi-VN" sz="2400" i="1">
                              <a:latin typeface="Cambria Math" panose="02040503050406030204" pitchFamily="18" charset="0"/>
                            </a:rPr>
                          </m:ctrlPr>
                        </m:sSubSupPr>
                        <m:e>
                          <m:r>
                            <a:rPr lang="vi-VN" sz="2400" i="1">
                              <a:latin typeface="Cambria Math" panose="02040503050406030204" pitchFamily="18" charset="0"/>
                            </a:rPr>
                            <m:t>𝑤</m:t>
                          </m:r>
                        </m:e>
                        <m:sub>
                          <m:r>
                            <a:rPr lang="vi-VN" sz="2400" i="1">
                              <a:latin typeface="Cambria Math" panose="02040503050406030204" pitchFamily="18" charset="0"/>
                            </a:rPr>
                            <m:t>2</m:t>
                          </m:r>
                        </m:sub>
                        <m:sup>
                          <m:r>
                            <a:rPr lang="vi-VN" sz="2400" i="1">
                              <a:latin typeface="Cambria Math" panose="02040503050406030204" pitchFamily="18" charset="0"/>
                            </a:rPr>
                            <m:t>2</m:t>
                          </m:r>
                        </m:sup>
                      </m:sSubSup>
                      <m:r>
                        <a:rPr lang="vi-VN" sz="2400" b="0" i="1" smtClean="0">
                          <a:latin typeface="Cambria Math" panose="02040503050406030204" pitchFamily="18" charset="0"/>
                        </a:rPr>
                        <m:t>+</m:t>
                      </m:r>
                      <m:r>
                        <a:rPr lang="vi-VN" sz="2400" b="0" i="1" smtClean="0">
                          <a:latin typeface="Cambria Math" panose="02040503050406030204" pitchFamily="18" charset="0"/>
                        </a:rPr>
                        <m:t>𝐷</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1</m:t>
                          </m:r>
                        </m:sub>
                      </m:sSub>
                      <m:r>
                        <a:rPr lang="vi-VN" sz="2400" b="0" i="1" smtClean="0">
                          <a:latin typeface="Cambria Math" panose="02040503050406030204" pitchFamily="18" charset="0"/>
                        </a:rPr>
                        <m:t>+</m:t>
                      </m:r>
                      <m:r>
                        <a:rPr lang="vi-VN" sz="2400" b="0" i="1" smtClean="0">
                          <a:latin typeface="Cambria Math" panose="02040503050406030204" pitchFamily="18" charset="0"/>
                        </a:rPr>
                        <m:t>𝐸</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2</m:t>
                          </m:r>
                        </m:sub>
                      </m:sSub>
                      <m:r>
                        <a:rPr lang="vi-VN" sz="2400" b="0" i="1" smtClean="0">
                          <a:latin typeface="Cambria Math" panose="02040503050406030204" pitchFamily="18" charset="0"/>
                        </a:rPr>
                        <m:t>+</m:t>
                      </m:r>
                      <m:r>
                        <a:rPr lang="vi-VN" sz="2400" b="0" i="1" smtClean="0">
                          <a:latin typeface="Cambria Math" panose="02040503050406030204" pitchFamily="18" charset="0"/>
                        </a:rPr>
                        <m:t>𝐹</m:t>
                      </m:r>
                      <m:r>
                        <a:rPr lang="vi-VN" sz="2400" b="0" i="1" smtClean="0">
                          <a:latin typeface="Cambria Math" panose="02040503050406030204" pitchFamily="18" charset="0"/>
                        </a:rPr>
                        <m:t>=0</m:t>
                      </m:r>
                    </m:oMath>
                  </m:oMathPara>
                </a14:m>
                <a:endParaRPr lang="vi-VN" sz="2400">
                  <a:latin typeface="Calibri" panose="020F0502020204030204" pitchFamily="34" charset="0"/>
                  <a:cs typeface="Calibri" panose="020F0502020204030204" pitchFamily="34" charset="0"/>
                </a:endParaRPr>
              </a:p>
              <a:p>
                <a:pPr marL="0" indent="0">
                  <a:lnSpc>
                    <a:spcPct val="150000"/>
                  </a:lnSpc>
                  <a:buNone/>
                </a:pPr>
                <a:endParaRPr lang="vi-VN" sz="2400">
                  <a:latin typeface="Calibri" panose="020F0502020204030204" pitchFamily="34" charset="0"/>
                  <a:cs typeface="Calibri" panose="020F0502020204030204" pitchFamily="34" charset="0"/>
                </a:endParaRPr>
              </a:p>
              <a:p>
                <a:endParaRPr lang="en-US"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269558" y="1153415"/>
                <a:ext cx="10101943" cy="5585696"/>
              </a:xfrm>
              <a:prstGeom prst="rect">
                <a:avLst/>
              </a:prstGeom>
              <a:blipFill>
                <a:blip r:embed="rId3"/>
                <a:stretch>
                  <a:fillRect l="-1207"/>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0FA7D3F6-F65B-49E8-B810-3361B0ADFF36}"/>
              </a:ext>
            </a:extLst>
          </p:cNvPr>
          <p:cNvGrpSpPr/>
          <p:nvPr/>
        </p:nvGrpSpPr>
        <p:grpSpPr>
          <a:xfrm rot="1442666">
            <a:off x="782605" y="1335462"/>
            <a:ext cx="484883" cy="384143"/>
            <a:chOff x="451410" y="5975667"/>
            <a:chExt cx="858150" cy="540139"/>
          </a:xfrm>
        </p:grpSpPr>
        <p:sp>
          <p:nvSpPr>
            <p:cNvPr id="9" name="等腰三角形 42">
              <a:extLst>
                <a:ext uri="{FF2B5EF4-FFF2-40B4-BE49-F238E27FC236}">
                  <a16:creationId xmlns:a16="http://schemas.microsoft.com/office/drawing/2014/main" id="{B79089E9-1137-4293-A642-40FA6D484A9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31D0CEE-5FE1-4D99-AFA8-C4CBBED882A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1" name="Rectangle 10">
            <a:extLst>
              <a:ext uri="{FF2B5EF4-FFF2-40B4-BE49-F238E27FC236}">
                <a16:creationId xmlns:a16="http://schemas.microsoft.com/office/drawing/2014/main" id="{DE8C12BF-13B3-4218-8CBD-5E028A30C900}"/>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A4358CB8-17EE-4842-8F4C-55F90C8AF12E}"/>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27</a:t>
            </a:fld>
            <a:endParaRPr lang="en-US" sz="1400">
              <a:solidFill>
                <a:schemeClr val="bg1"/>
              </a:solidFill>
            </a:endParaRPr>
          </a:p>
        </p:txBody>
      </p:sp>
    </p:spTree>
    <p:extLst>
      <p:ext uri="{BB962C8B-B14F-4D97-AF65-F5344CB8AC3E}">
        <p14:creationId xmlns:p14="http://schemas.microsoft.com/office/powerpoint/2010/main" val="23415785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376137" y="1217140"/>
                <a:ext cx="10101943" cy="2897396"/>
              </a:xfrm>
              <a:prstGeom prst="rect">
                <a:avLst/>
              </a:prstGeom>
              <a:noFill/>
            </p:spPr>
            <p:txBody>
              <a:bodyPr wrap="square" rtlCol="0">
                <a:spAutoFit/>
              </a:bodyPr>
              <a:lstStyle/>
              <a:p>
                <a:pPr marL="0" indent="0">
                  <a:lnSpc>
                    <a:spcPct val="150000"/>
                  </a:lnSpc>
                  <a:buNone/>
                </a:pPr>
                <a:r>
                  <a:rPr lang="vi-VN" sz="2800" b="1">
                    <a:latin typeface="Calibri" panose="020F0502020204030204" pitchFamily="34" charset="0"/>
                    <a:cs typeface="Calibri" panose="020F0502020204030204" pitchFamily="34" charset="0"/>
                  </a:rPr>
                  <a:t>Phân tích</a:t>
                </a:r>
              </a:p>
              <a:p>
                <a:pPr>
                  <a:lnSpc>
                    <a:spcPct val="150000"/>
                  </a:lnSpc>
                </a:pPr>
                <a:r>
                  <a:rPr lang="vi-VN" sz="2400">
                    <a:latin typeface="Calibri" panose="020F0502020204030204" pitchFamily="34" charset="0"/>
                    <a:cs typeface="Calibri" panose="020F0502020204030204" pitchFamily="34" charset="0"/>
                  </a:rPr>
                  <a:t>Và </a:t>
                </a:r>
                <a14:m>
                  <m:oMath xmlns:m="http://schemas.openxmlformats.org/officeDocument/2006/math">
                    <m:r>
                      <a:rPr lang="vi-VN" sz="2400" b="0" i="0" smtClean="0">
                        <a:latin typeface="Cambria Math" panose="02040503050406030204" pitchFamily="18" charset="0"/>
                        <a:ea typeface="Cambria Math" panose="02040503050406030204" pitchFamily="18" charset="0"/>
                      </a:rPr>
                      <m:t> </m:t>
                    </m:r>
                    <m:sSub>
                      <m:sSubPr>
                        <m:ctrlPr>
                          <a:rPr lang="vi-VN"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vi-VN" sz="2400" i="1">
                            <a:latin typeface="Cambria Math" panose="02040503050406030204" pitchFamily="18" charset="0"/>
                            <a:ea typeface="Cambria Math" panose="02040503050406030204" pitchFamily="18" charset="0"/>
                          </a:rPr>
                          <m:t>1</m:t>
                        </m:r>
                      </m:sub>
                    </m:sSub>
                  </m:oMath>
                </a14:m>
                <a:r>
                  <a:rPr lang="vi-VN" sz="2400"/>
                  <a:t> </a:t>
                </a:r>
                <a:r>
                  <a:rPr lang="en-US" sz="2400" err="1"/>
                  <a:t>sẽ</a:t>
                </a:r>
                <a:r>
                  <a:rPr lang="en-US" sz="2400"/>
                  <a:t> </a:t>
                </a:r>
                <a:r>
                  <a:rPr lang="en-US" sz="2400" err="1"/>
                  <a:t>có</a:t>
                </a:r>
                <a:r>
                  <a:rPr lang="en-US" sz="2400"/>
                  <a:t> </a:t>
                </a:r>
                <a:r>
                  <a:rPr lang="en-US" sz="2400" err="1"/>
                  <a:t>dạng</a:t>
                </a:r>
                <a:r>
                  <a:rPr lang="en-US" sz="2400"/>
                  <a:t> </a:t>
                </a:r>
                <a:r>
                  <a:rPr lang="en-US" sz="2400" err="1"/>
                  <a:t>hình</a:t>
                </a:r>
                <a:r>
                  <a:rPr lang="en-US" sz="2400"/>
                  <a:t> </a:t>
                </a:r>
                <a:r>
                  <a:rPr lang="en-US" sz="2400" err="1"/>
                  <a:t>thoi</a:t>
                </a:r>
                <a:r>
                  <a:rPr lang="en-US" sz="2400"/>
                  <a:t> </a:t>
                </a:r>
                <a:r>
                  <a:rPr lang="en-US" sz="2400" err="1"/>
                  <a:t>vì</a:t>
                </a:r>
                <a:r>
                  <a:rPr lang="en-US" sz="2400"/>
                  <a:t>  </a:t>
                </a:r>
                <a14:m>
                  <m:oMath xmlns:m="http://schemas.openxmlformats.org/officeDocument/2006/math">
                    <m:d>
                      <m:dPr>
                        <m:begChr m:val="|"/>
                        <m:endChr m:val="|"/>
                        <m:ctrlPr>
                          <a:rPr lang="vi-VN" sz="2400" b="0" i="1" smtClean="0">
                            <a:latin typeface="Cambria Math" panose="02040503050406030204" pitchFamily="18" charset="0"/>
                          </a:rPr>
                        </m:ctrlPr>
                      </m:dPr>
                      <m:e>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1</m:t>
                            </m:r>
                          </m:sub>
                        </m:sSub>
                      </m:e>
                    </m:d>
                    <m:r>
                      <a:rPr lang="vi-VN" sz="2400" b="0" i="1" smtClean="0">
                        <a:latin typeface="Cambria Math" panose="02040503050406030204" pitchFamily="18" charset="0"/>
                      </a:rPr>
                      <m:t>+</m:t>
                    </m:r>
                    <m:d>
                      <m:dPr>
                        <m:begChr m:val="|"/>
                        <m:endChr m:val="|"/>
                        <m:ctrlPr>
                          <a:rPr lang="vi-VN" sz="2400" b="0" i="1" smtClean="0">
                            <a:latin typeface="Cambria Math" panose="02040503050406030204" pitchFamily="18" charset="0"/>
                          </a:rPr>
                        </m:ctrlPr>
                      </m:dPr>
                      <m:e>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𝑤</m:t>
                            </m:r>
                          </m:e>
                          <m:sub>
                            <m:r>
                              <a:rPr lang="vi-VN" sz="2400" b="0" i="1" smtClean="0">
                                <a:latin typeface="Cambria Math" panose="02040503050406030204" pitchFamily="18" charset="0"/>
                              </a:rPr>
                              <m:t>2</m:t>
                            </m:r>
                          </m:sub>
                        </m:sSub>
                      </m:e>
                    </m:d>
                  </m:oMath>
                </a14:m>
                <a:r>
                  <a:rPr lang="en-US" sz="2400"/>
                  <a:t>  </a:t>
                </a:r>
                <a:r>
                  <a:rPr lang="en-US" sz="2400" err="1"/>
                  <a:t>công</a:t>
                </a:r>
                <a:r>
                  <a:rPr lang="en-US" sz="2400"/>
                  <a:t> </a:t>
                </a:r>
                <a:r>
                  <a:rPr lang="en-US" sz="2400" err="1"/>
                  <a:t>thức</a:t>
                </a:r>
                <a:r>
                  <a:rPr lang="en-US" sz="2400"/>
                  <a:t> </a:t>
                </a:r>
                <a:r>
                  <a:rPr lang="en-US" sz="2400" err="1"/>
                  <a:t>đối</a:t>
                </a:r>
                <a:r>
                  <a:rPr lang="en-US" sz="2400"/>
                  <a:t> </a:t>
                </a:r>
                <a:r>
                  <a:rPr lang="en-US" sz="2400" err="1"/>
                  <a:t>trị</a:t>
                </a:r>
                <a:r>
                  <a:rPr lang="en-US" sz="2400"/>
                  <a:t> </a:t>
                </a:r>
                <a:r>
                  <a:rPr lang="en-US" sz="2400" err="1"/>
                  <a:t>tuyệt</a:t>
                </a:r>
                <a:r>
                  <a:rPr lang="en-US" sz="2400"/>
                  <a:t> </a:t>
                </a:r>
                <a:r>
                  <a:rPr lang="en-US" sz="2400" err="1"/>
                  <a:t>đối</a:t>
                </a:r>
                <a:r>
                  <a:rPr lang="en-US" sz="2400"/>
                  <a:t> </a:t>
                </a:r>
                <a:r>
                  <a:rPr lang="en-US" sz="2400" err="1"/>
                  <a:t>đối</a:t>
                </a:r>
                <a:r>
                  <a:rPr lang="en-US" sz="2400"/>
                  <a:t> </a:t>
                </a:r>
                <a:r>
                  <a:rPr lang="en-US" sz="2400" err="1"/>
                  <a:t>xứng</a:t>
                </a:r>
                <a:r>
                  <a:rPr lang="en-US" sz="2400"/>
                  <a:t> qua </a:t>
                </a:r>
                <a:r>
                  <a:rPr lang="en-US" sz="2400" err="1"/>
                  <a:t>các</a:t>
                </a:r>
                <a:r>
                  <a:rPr lang="en-US" sz="2400"/>
                  <a:t> </a:t>
                </a:r>
                <a:r>
                  <a:rPr lang="en-US" sz="2400" err="1"/>
                  <a:t>trục</a:t>
                </a:r>
                <a:r>
                  <a:rPr lang="en-US" sz="2400"/>
                  <a:t> Ox </a:t>
                </a:r>
                <a:r>
                  <a:rPr lang="en-US" sz="2400" err="1"/>
                  <a:t>và</a:t>
                </a:r>
                <a:r>
                  <a:rPr lang="en-US" sz="2400"/>
                  <a:t> Oy</a:t>
                </a:r>
              </a:p>
              <a:p>
                <a:pPr>
                  <a:lnSpc>
                    <a:spcPct val="150000"/>
                  </a:lnSpc>
                </a:pPr>
                <a:endParaRPr lang="vi-VN" sz="2400">
                  <a:latin typeface="Calibri" panose="020F0502020204030204" pitchFamily="34" charset="0"/>
                  <a:cs typeface="Calibri" panose="020F0502020204030204" pitchFamily="34" charset="0"/>
                </a:endParaRPr>
              </a:p>
              <a:p>
                <a:pPr>
                  <a:lnSpc>
                    <a:spcPct val="150000"/>
                  </a:lnSpc>
                </a:pPr>
                <a:endParaRPr lang="en-US"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376137" y="1217140"/>
                <a:ext cx="10101943" cy="2897396"/>
              </a:xfrm>
              <a:prstGeom prst="rect">
                <a:avLst/>
              </a:prstGeom>
              <a:blipFill>
                <a:blip r:embed="rId3"/>
                <a:stretch>
                  <a:fillRect l="-1267"/>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0FA7D3F6-F65B-49E8-B810-3361B0ADFF36}"/>
              </a:ext>
            </a:extLst>
          </p:cNvPr>
          <p:cNvGrpSpPr/>
          <p:nvPr/>
        </p:nvGrpSpPr>
        <p:grpSpPr>
          <a:xfrm rot="1442666">
            <a:off x="782605" y="1335462"/>
            <a:ext cx="484883" cy="384143"/>
            <a:chOff x="451410" y="5975667"/>
            <a:chExt cx="858150" cy="540139"/>
          </a:xfrm>
        </p:grpSpPr>
        <p:sp>
          <p:nvSpPr>
            <p:cNvPr id="9" name="等腰三角形 42">
              <a:extLst>
                <a:ext uri="{FF2B5EF4-FFF2-40B4-BE49-F238E27FC236}">
                  <a16:creationId xmlns:a16="http://schemas.microsoft.com/office/drawing/2014/main" id="{B79089E9-1137-4293-A642-40FA6D484A9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31D0CEE-5FE1-4D99-AFA8-C4CBBED882A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1" name="Group 10">
            <a:extLst>
              <a:ext uri="{FF2B5EF4-FFF2-40B4-BE49-F238E27FC236}">
                <a16:creationId xmlns:a16="http://schemas.microsoft.com/office/drawing/2014/main" id="{1C0D03B1-546A-436E-808D-5DC7DCD240A1}"/>
              </a:ext>
            </a:extLst>
          </p:cNvPr>
          <p:cNvGrpSpPr/>
          <p:nvPr/>
        </p:nvGrpSpPr>
        <p:grpSpPr>
          <a:xfrm>
            <a:off x="1524694" y="3166850"/>
            <a:ext cx="6084472" cy="3593177"/>
            <a:chOff x="1287647" y="2514600"/>
            <a:chExt cx="6277708" cy="3695700"/>
          </a:xfrm>
        </p:grpSpPr>
        <p:pic>
          <p:nvPicPr>
            <p:cNvPr id="12" name="Picture 11">
              <a:extLst>
                <a:ext uri="{FF2B5EF4-FFF2-40B4-BE49-F238E27FC236}">
                  <a16:creationId xmlns:a16="http://schemas.microsoft.com/office/drawing/2014/main" id="{98529292-0A33-48F5-99B4-EAD1B98C08A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89349" y="2514600"/>
              <a:ext cx="6264045" cy="3695700"/>
            </a:xfrm>
            <a:prstGeom prst="rect">
              <a:avLst/>
            </a:prstGeom>
          </p:spPr>
        </p:pic>
        <p:sp>
          <p:nvSpPr>
            <p:cNvPr id="13" name="TextBox 12">
              <a:extLst>
                <a:ext uri="{FF2B5EF4-FFF2-40B4-BE49-F238E27FC236}">
                  <a16:creationId xmlns:a16="http://schemas.microsoft.com/office/drawing/2014/main" id="{B71E0740-F1DD-4844-B294-805A990CC499}"/>
                </a:ext>
              </a:extLst>
            </p:cNvPr>
            <p:cNvSpPr txBox="1"/>
            <p:nvPr/>
          </p:nvSpPr>
          <p:spPr>
            <a:xfrm>
              <a:off x="4421372" y="3012527"/>
              <a:ext cx="1524000" cy="411526"/>
            </a:xfrm>
            <a:prstGeom prst="rect">
              <a:avLst/>
            </a:prstGeom>
            <a:noFill/>
          </p:spPr>
          <p:txBody>
            <a:bodyPr wrap="square" rtlCol="0">
              <a:spAutoFit/>
            </a:bodyPr>
            <a:lstStyle/>
            <a:p>
              <a:pPr algn="ctr"/>
              <a:r>
                <a:rPr lang="vi-VN" sz="2000">
                  <a:latin typeface="Calibri" panose="020F0502020204030204" pitchFamily="34" charset="0"/>
                  <a:cs typeface="Calibri" panose="020F0502020204030204" pitchFamily="34" charset="0"/>
                </a:rPr>
                <a:t>SSE</a:t>
              </a:r>
              <a:endParaRPr lang="en-US">
                <a:latin typeface="Calibri" panose="020F0502020204030204" pitchFamily="34" charset="0"/>
                <a:cs typeface="Calibri" panose="020F0502020204030204" pitchFamily="34" charset="0"/>
              </a:endParaRPr>
            </a:p>
          </p:txBody>
        </p:sp>
        <p:cxnSp>
          <p:nvCxnSpPr>
            <p:cNvPr id="14" name="Straight Arrow Connector 13">
              <a:extLst>
                <a:ext uri="{FF2B5EF4-FFF2-40B4-BE49-F238E27FC236}">
                  <a16:creationId xmlns:a16="http://schemas.microsoft.com/office/drawing/2014/main" id="{BF4739F8-53E4-4F4D-A8BC-93520370263A}"/>
                </a:ext>
              </a:extLst>
            </p:cNvPr>
            <p:cNvCxnSpPr/>
            <p:nvPr/>
          </p:nvCxnSpPr>
          <p:spPr bwMode="auto">
            <a:xfrm flipH="1">
              <a:off x="3202172" y="3276600"/>
              <a:ext cx="1722374"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69212000-1408-4A1C-9010-572085613701}"/>
                </a:ext>
              </a:extLst>
            </p:cNvPr>
            <p:cNvCxnSpPr/>
            <p:nvPr/>
          </p:nvCxnSpPr>
          <p:spPr bwMode="auto">
            <a:xfrm>
              <a:off x="5405559" y="3276600"/>
              <a:ext cx="997014" cy="457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467700CE-EBF5-4F59-BA3F-084D63FFEEBC}"/>
                </a:ext>
              </a:extLst>
            </p:cNvPr>
            <p:cNvSpPr txBox="1"/>
            <p:nvPr/>
          </p:nvSpPr>
          <p:spPr>
            <a:xfrm>
              <a:off x="1287647" y="2663206"/>
              <a:ext cx="1420997" cy="506006"/>
            </a:xfrm>
            <a:prstGeom prst="rect">
              <a:avLst/>
            </a:prstGeom>
            <a:noFill/>
          </p:spPr>
          <p:txBody>
            <a:bodyPr wrap="square" rtlCol="0">
              <a:spAutoFit/>
            </a:bodyPr>
            <a:lstStyle/>
            <a:p>
              <a:pPr algn="ctr"/>
              <a:r>
                <a:rPr lang="en-US" sz="2400"/>
                <a:t>Lasso</a:t>
              </a:r>
            </a:p>
          </p:txBody>
        </p:sp>
        <p:sp>
          <p:nvSpPr>
            <p:cNvPr id="17" name="TextBox 16">
              <a:extLst>
                <a:ext uri="{FF2B5EF4-FFF2-40B4-BE49-F238E27FC236}">
                  <a16:creationId xmlns:a16="http://schemas.microsoft.com/office/drawing/2014/main" id="{72D4C426-AA8E-4631-8655-44670D973018}"/>
                </a:ext>
              </a:extLst>
            </p:cNvPr>
            <p:cNvSpPr txBox="1"/>
            <p:nvPr/>
          </p:nvSpPr>
          <p:spPr>
            <a:xfrm>
              <a:off x="5994616" y="5668798"/>
              <a:ext cx="1570739" cy="506006"/>
            </a:xfrm>
            <a:prstGeom prst="rect">
              <a:avLst/>
            </a:prstGeom>
            <a:noFill/>
          </p:spPr>
          <p:txBody>
            <a:bodyPr wrap="square" rtlCol="0">
              <a:spAutoFit/>
            </a:bodyPr>
            <a:lstStyle/>
            <a:p>
              <a:pPr algn="ctr"/>
              <a:r>
                <a:rPr lang="en-US" sz="2400"/>
                <a:t>Ridge</a:t>
              </a:r>
            </a:p>
          </p:txBody>
        </p:sp>
      </p:gr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C8B46F8-AE60-4E21-9CE7-D7C46876C63F}"/>
                  </a:ext>
                </a:extLst>
              </p:cNvPr>
              <p:cNvSpPr txBox="1"/>
              <p:nvPr/>
            </p:nvSpPr>
            <p:spPr>
              <a:xfrm>
                <a:off x="7844994" y="5091439"/>
                <a:ext cx="3750550" cy="1142108"/>
              </a:xfrm>
              <a:prstGeom prst="rect">
                <a:avLst/>
              </a:prstGeom>
              <a:noFill/>
            </p:spPr>
            <p:txBody>
              <a:bodyPr wrap="square">
                <a:spAutoFit/>
              </a:bodyPr>
              <a:lstStyle/>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Lasso: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Minimize</m:t>
                    </m:r>
                    <m:r>
                      <a:rPr lang="vi-VN" sz="2400" b="0" i="0" smtClean="0">
                        <a:latin typeface="Cambria Math" panose="02040503050406030204" pitchFamily="18" charset="0"/>
                        <a:ea typeface="Cambria Math" panose="02040503050406030204" pitchFamily="18" charset="0"/>
                      </a:rPr>
                      <m:t> </m:t>
                    </m:r>
                    <m:r>
                      <m:rPr>
                        <m:sty m:val="p"/>
                      </m:rPr>
                      <a:rPr lang="vi-VN" sz="2400" b="0" i="0" smtClean="0">
                        <a:latin typeface="Cambria Math" panose="02040503050406030204" pitchFamily="18" charset="0"/>
                        <a:ea typeface="Cambria Math" panose="02040503050406030204" pitchFamily="18" charset="0"/>
                      </a:rPr>
                      <m:t>SSE</m:t>
                    </m:r>
                    <m:r>
                      <a:rPr lang="vi-VN" sz="2400" b="0" i="0" smtClean="0">
                        <a:latin typeface="Cambria Math" panose="02040503050406030204" pitchFamily="18" charset="0"/>
                        <a:ea typeface="Cambria Math" panose="02040503050406030204" pitchFamily="18" charset="0"/>
                      </a:rPr>
                      <m:t>+</m:t>
                    </m:r>
                    <m:r>
                      <a:rPr lang="vi-VN" sz="2400" b="0" i="1" smtClean="0">
                        <a:latin typeface="Cambria Math" panose="02040503050406030204" pitchFamily="18" charset="0"/>
                        <a:ea typeface="Cambria Math" panose="02040503050406030204" pitchFamily="18" charset="0"/>
                      </a:rPr>
                      <m:t>𝜆</m:t>
                    </m:r>
                    <m:sSub>
                      <m:sSubPr>
                        <m:ctrlPr>
                          <a:rPr lang="vi-VN"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vi-VN" sz="2400" i="1">
                            <a:latin typeface="Cambria Math" panose="02040503050406030204" pitchFamily="18" charset="0"/>
                            <a:ea typeface="Cambria Math" panose="02040503050406030204" pitchFamily="18" charset="0"/>
                          </a:rPr>
                          <m:t>1</m:t>
                        </m:r>
                      </m:sub>
                    </m:sSub>
                  </m:oMath>
                </a14:m>
                <a:endParaRPr lang="vi-VN" sz="2400">
                  <a:latin typeface="Calibri" panose="020F0502020204030204" pitchFamily="34" charset="0"/>
                  <a:cs typeface="Calibri" panose="020F0502020204030204" pitchFamily="34" charset="0"/>
                </a:endParaRPr>
              </a:p>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Ridge: </a:t>
                </a:r>
                <a14:m>
                  <m:oMath xmlns:m="http://schemas.openxmlformats.org/officeDocument/2006/math">
                    <m:r>
                      <m:rPr>
                        <m:sty m:val="p"/>
                      </m:rPr>
                      <a:rPr lang="en-US" sz="2400" b="0" i="0" smtClean="0">
                        <a:latin typeface="Cambria Math" panose="02040503050406030204" pitchFamily="18" charset="0"/>
                        <a:ea typeface="Cambria Math" panose="02040503050406030204" pitchFamily="18" charset="0"/>
                      </a:rPr>
                      <m:t>Minimize</m:t>
                    </m:r>
                    <m:r>
                      <a:rPr lang="vi-VN" sz="2400" b="0" i="0" smtClean="0">
                        <a:latin typeface="Cambria Math" panose="02040503050406030204" pitchFamily="18" charset="0"/>
                        <a:ea typeface="Cambria Math" panose="02040503050406030204" pitchFamily="18" charset="0"/>
                      </a:rPr>
                      <m:t> </m:t>
                    </m:r>
                    <m:r>
                      <m:rPr>
                        <m:sty m:val="p"/>
                      </m:rPr>
                      <a:rPr lang="vi-VN" sz="2400" b="0" i="0" smtClean="0">
                        <a:latin typeface="Cambria Math" panose="02040503050406030204" pitchFamily="18" charset="0"/>
                        <a:ea typeface="Cambria Math" panose="02040503050406030204" pitchFamily="18" charset="0"/>
                      </a:rPr>
                      <m:t>SSE</m:t>
                    </m:r>
                    <m:r>
                      <a:rPr lang="vi-VN" sz="2400" b="0" i="0" smtClean="0">
                        <a:latin typeface="Cambria Math" panose="02040503050406030204" pitchFamily="18" charset="0"/>
                        <a:ea typeface="Cambria Math" panose="02040503050406030204" pitchFamily="18" charset="0"/>
                      </a:rPr>
                      <m:t>+</m:t>
                    </m:r>
                    <m:r>
                      <a:rPr lang="vi-VN" sz="2400" b="0" i="1" smtClean="0">
                        <a:latin typeface="Cambria Math" panose="02040503050406030204" pitchFamily="18" charset="0"/>
                        <a:ea typeface="Cambria Math" panose="02040503050406030204" pitchFamily="18" charset="0"/>
                      </a:rPr>
                      <m:t>𝜆</m:t>
                    </m:r>
                    <m:sSub>
                      <m:sSubPr>
                        <m:ctrlPr>
                          <a:rPr lang="vi-VN"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vi-VN" sz="2400" b="0" i="1" smtClean="0">
                            <a:latin typeface="Cambria Math" panose="02040503050406030204" pitchFamily="18" charset="0"/>
                            <a:ea typeface="Cambria Math" panose="02040503050406030204" pitchFamily="18" charset="0"/>
                          </a:rPr>
                          <m:t>2</m:t>
                        </m:r>
                      </m:sub>
                    </m:sSub>
                  </m:oMath>
                </a14:m>
                <a:endParaRPr lang="en-US" sz="2400">
                  <a:latin typeface="Calibri" panose="020F0502020204030204" pitchFamily="34" charset="0"/>
                  <a:cs typeface="Calibri" panose="020F0502020204030204" pitchFamily="34" charset="0"/>
                </a:endParaRPr>
              </a:p>
            </p:txBody>
          </p:sp>
        </mc:Choice>
        <mc:Fallback>
          <p:sp>
            <p:nvSpPr>
              <p:cNvPr id="18" name="TextBox 17">
                <a:extLst>
                  <a:ext uri="{FF2B5EF4-FFF2-40B4-BE49-F238E27FC236}">
                    <a16:creationId xmlns:a16="http://schemas.microsoft.com/office/drawing/2014/main" id="{9C8B46F8-AE60-4E21-9CE7-D7C46876C63F}"/>
                  </a:ext>
                </a:extLst>
              </p:cNvPr>
              <p:cNvSpPr txBox="1">
                <a:spLocks noRot="1" noChangeAspect="1" noMove="1" noResize="1" noEditPoints="1" noAdjustHandles="1" noChangeArrowheads="1" noChangeShapeType="1" noTextEdit="1"/>
              </p:cNvSpPr>
              <p:nvPr/>
            </p:nvSpPr>
            <p:spPr>
              <a:xfrm>
                <a:off x="7844994" y="5091439"/>
                <a:ext cx="3750550" cy="1142108"/>
              </a:xfrm>
              <a:prstGeom prst="rect">
                <a:avLst/>
              </a:prstGeom>
              <a:blipFill>
                <a:blip r:embed="rId5"/>
                <a:stretch>
                  <a:fillRect l="-2602" b="-11170"/>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B0BDB157-3DDD-4591-B13C-35B542BE1313}"/>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Slide Number Placeholder 4">
            <a:extLst>
              <a:ext uri="{FF2B5EF4-FFF2-40B4-BE49-F238E27FC236}">
                <a16:creationId xmlns:a16="http://schemas.microsoft.com/office/drawing/2014/main" id="{90E9F3BC-D22A-4C48-AAE4-80E41EE6B1CF}"/>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28</a:t>
            </a:fld>
            <a:endParaRPr lang="en-US" sz="1400">
              <a:solidFill>
                <a:schemeClr val="bg1"/>
              </a:solidFill>
            </a:endParaRPr>
          </a:p>
        </p:txBody>
      </p:sp>
    </p:spTree>
    <p:extLst>
      <p:ext uri="{BB962C8B-B14F-4D97-AF65-F5344CB8AC3E}">
        <p14:creationId xmlns:p14="http://schemas.microsoft.com/office/powerpoint/2010/main" val="188486947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fade">
                                      <p:cBhvr>
                                        <p:cTn id="17" dur="500"/>
                                        <p:tgtEl>
                                          <p:spTgt spid="18">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fade">
                                      <p:cBhvr>
                                        <p:cTn id="20"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376137" y="1217140"/>
                <a:ext cx="10101943" cy="1789401"/>
              </a:xfrm>
              <a:prstGeom prst="rect">
                <a:avLst/>
              </a:prstGeom>
              <a:noFill/>
            </p:spPr>
            <p:txBody>
              <a:bodyPr wrap="square" rtlCol="0">
                <a:spAutoFit/>
              </a:bodyPr>
              <a:lstStyle/>
              <a:p>
                <a:pPr marL="0" indent="0">
                  <a:lnSpc>
                    <a:spcPct val="150000"/>
                  </a:lnSpc>
                  <a:buNone/>
                </a:pPr>
                <a:r>
                  <a:rPr lang="vi-VN" sz="2800" b="1">
                    <a:latin typeface="Calibri" panose="020F0502020204030204" pitchFamily="34" charset="0"/>
                    <a:cs typeface="Calibri" panose="020F0502020204030204" pitchFamily="34" charset="0"/>
                  </a:rPr>
                  <a:t>Phân tích</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Tương tự với vector có 3 trọng số: </a:t>
                </a:r>
                <a14:m>
                  <m:oMath xmlns:m="http://schemas.openxmlformats.org/officeDocument/2006/math">
                    <m:r>
                      <a:rPr lang="vi-VN" sz="2400" b="1">
                        <a:latin typeface="Cambria Math" panose="02040503050406030204" pitchFamily="18" charset="0"/>
                        <a:ea typeface="Cambria Math" panose="02040503050406030204" pitchFamily="18" charset="0"/>
                      </a:rPr>
                      <m:t>𝐰</m:t>
                    </m:r>
                    <m:r>
                      <a:rPr lang="vi-VN" sz="2400" b="1" i="0" smtClean="0">
                        <a:latin typeface="Cambria Math" panose="02040503050406030204" pitchFamily="18" charset="0"/>
                        <a:ea typeface="Cambria Math" panose="02040503050406030204" pitchFamily="18" charset="0"/>
                      </a:rPr>
                      <m:t>=(</m:t>
                    </m:r>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𝑤</m:t>
                        </m:r>
                      </m:e>
                      <m:sub>
                        <m:r>
                          <a:rPr lang="vi-VN" sz="2400" b="0" i="1" smtClean="0">
                            <a:latin typeface="Cambria Math" panose="02040503050406030204" pitchFamily="18" charset="0"/>
                            <a:ea typeface="Cambria Math" panose="02040503050406030204" pitchFamily="18" charset="0"/>
                          </a:rPr>
                          <m:t>1</m:t>
                        </m:r>
                      </m:sub>
                    </m:sSub>
                    <m:r>
                      <a:rPr lang="vi-VN" sz="2400" b="0" i="1" smtClean="0">
                        <a:latin typeface="Cambria Math" panose="02040503050406030204" pitchFamily="18" charset="0"/>
                        <a:ea typeface="Cambria Math" panose="02040503050406030204" pitchFamily="18" charset="0"/>
                      </a:rPr>
                      <m:t>,</m:t>
                    </m:r>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𝑤</m:t>
                        </m:r>
                      </m:e>
                      <m:sub>
                        <m:r>
                          <a:rPr lang="vi-VN" sz="2400" b="0" i="1" smtClean="0">
                            <a:latin typeface="Cambria Math" panose="02040503050406030204" pitchFamily="18" charset="0"/>
                            <a:ea typeface="Cambria Math" panose="02040503050406030204" pitchFamily="18" charset="0"/>
                          </a:rPr>
                          <m:t>2</m:t>
                        </m:r>
                      </m:sub>
                    </m:sSub>
                    <m:r>
                      <a:rPr lang="vi-VN" sz="2400" b="0" i="1" smtClean="0">
                        <a:latin typeface="Cambria Math" panose="02040503050406030204" pitchFamily="18" charset="0"/>
                        <a:ea typeface="Cambria Math" panose="02040503050406030204" pitchFamily="18" charset="0"/>
                      </a:rPr>
                      <m:t>,</m:t>
                    </m:r>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𝑤</m:t>
                        </m:r>
                      </m:e>
                      <m:sub>
                        <m:r>
                          <a:rPr lang="vi-VN" sz="2400" b="0" i="1" smtClean="0">
                            <a:latin typeface="Cambria Math" panose="02040503050406030204" pitchFamily="18" charset="0"/>
                            <a:ea typeface="Cambria Math" panose="02040503050406030204" pitchFamily="18" charset="0"/>
                          </a:rPr>
                          <m:t>3</m:t>
                        </m:r>
                      </m:sub>
                    </m:sSub>
                    <m:r>
                      <a:rPr lang="vi-VN" sz="2400" b="0" i="1" smtClean="0">
                        <a:latin typeface="Cambria Math" panose="02040503050406030204" pitchFamily="18" charset="0"/>
                        <a:ea typeface="Cambria Math" panose="02040503050406030204" pitchFamily="18" charset="0"/>
                      </a:rPr>
                      <m:t>)</m:t>
                    </m:r>
                  </m:oMath>
                </a14:m>
                <a:endParaRPr lang="vi-VN" sz="2400">
                  <a:latin typeface="Calibri" panose="020F0502020204030204" pitchFamily="34" charset="0"/>
                  <a:cs typeface="Calibri" panose="020F0502020204030204" pitchFamily="34" charset="0"/>
                </a:endParaRPr>
              </a:p>
              <a:p>
                <a:pPr>
                  <a:lnSpc>
                    <a:spcPct val="150000"/>
                  </a:lnSpc>
                </a:pPr>
                <a:endParaRPr lang="en-US"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376137" y="1217140"/>
                <a:ext cx="10101943" cy="1789401"/>
              </a:xfrm>
              <a:prstGeom prst="rect">
                <a:avLst/>
              </a:prstGeom>
              <a:blipFill>
                <a:blip r:embed="rId4"/>
                <a:stretch>
                  <a:fillRect l="-1267"/>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0FA7D3F6-F65B-49E8-B810-3361B0ADFF36}"/>
              </a:ext>
            </a:extLst>
          </p:cNvPr>
          <p:cNvGrpSpPr/>
          <p:nvPr/>
        </p:nvGrpSpPr>
        <p:grpSpPr>
          <a:xfrm rot="1442666">
            <a:off x="782605" y="1335462"/>
            <a:ext cx="484883" cy="384143"/>
            <a:chOff x="451410" y="5975667"/>
            <a:chExt cx="858150" cy="540139"/>
          </a:xfrm>
        </p:grpSpPr>
        <p:sp>
          <p:nvSpPr>
            <p:cNvPr id="9" name="等腰三角形 42">
              <a:extLst>
                <a:ext uri="{FF2B5EF4-FFF2-40B4-BE49-F238E27FC236}">
                  <a16:creationId xmlns:a16="http://schemas.microsoft.com/office/drawing/2014/main" id="{B79089E9-1137-4293-A642-40FA6D484A9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31D0CEE-5FE1-4D99-AFA8-C4CBBED882A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pic>
        <p:nvPicPr>
          <p:cNvPr id="3" name="Picture 2">
            <a:extLst>
              <a:ext uri="{FF2B5EF4-FFF2-40B4-BE49-F238E27FC236}">
                <a16:creationId xmlns:a16="http://schemas.microsoft.com/office/drawing/2014/main" id="{E304957A-08EC-4C30-8233-30809FE75B54}"/>
              </a:ext>
            </a:extLst>
          </p:cNvPr>
          <p:cNvPicPr>
            <a:picLocks noChangeAspect="1"/>
          </p:cNvPicPr>
          <p:nvPr/>
        </p:nvPicPr>
        <p:blipFill>
          <a:blip r:embed="rId5"/>
          <a:stretch>
            <a:fillRect/>
          </a:stretch>
        </p:blipFill>
        <p:spPr>
          <a:xfrm>
            <a:off x="3521729" y="2436987"/>
            <a:ext cx="4484351" cy="4421013"/>
          </a:xfrm>
          <a:prstGeom prst="rect">
            <a:avLst/>
          </a:prstGeom>
        </p:spPr>
      </p:pic>
      <p:sp>
        <p:nvSpPr>
          <p:cNvPr id="11" name="Rectangle 10">
            <a:extLst>
              <a:ext uri="{FF2B5EF4-FFF2-40B4-BE49-F238E27FC236}">
                <a16:creationId xmlns:a16="http://schemas.microsoft.com/office/drawing/2014/main" id="{E2CC5029-F364-45B7-BAF8-135141E2846B}"/>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4B471306-0248-4CE6-AA9F-E70C6CB74561}"/>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29</a:t>
            </a:fld>
            <a:endParaRPr lang="en-US" sz="1400">
              <a:solidFill>
                <a:schemeClr val="bg1"/>
              </a:solidFill>
            </a:endParaRPr>
          </a:p>
        </p:txBody>
      </p:sp>
    </p:spTree>
    <p:extLst>
      <p:ext uri="{BB962C8B-B14F-4D97-AF65-F5344CB8AC3E}">
        <p14:creationId xmlns:p14="http://schemas.microsoft.com/office/powerpoint/2010/main" val="247690438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9E7CC-53D3-40EF-B422-1A1BFCED9796}"/>
              </a:ext>
            </a:extLst>
          </p:cNvPr>
          <p:cNvGrpSpPr/>
          <p:nvPr/>
        </p:nvGrpSpPr>
        <p:grpSpPr>
          <a:xfrm>
            <a:off x="-33062" y="0"/>
            <a:ext cx="12192000" cy="6858000"/>
            <a:chOff x="0" y="0"/>
            <a:chExt cx="10869930" cy="6858000"/>
          </a:xfrm>
        </p:grpSpPr>
        <p:sp>
          <p:nvSpPr>
            <p:cNvPr id="6" name="Rectangle 5">
              <a:extLst>
                <a:ext uri="{FF2B5EF4-FFF2-40B4-BE49-F238E27FC236}">
                  <a16:creationId xmlns:a16="http://schemas.microsoft.com/office/drawing/2014/main" id="{8BBC7E10-476F-47FE-BB61-FB5CCAED784F}"/>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CCED2A-0F6E-470A-9F31-5B83561E5C0C}"/>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96C477E2-EBAE-4507-8CDE-7AB920A075E0}"/>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Topic</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34E206D8-2739-4DFF-9113-5576413BECB5}"/>
              </a:ext>
            </a:extLst>
          </p:cNvPr>
          <p:cNvGrpSpPr/>
          <p:nvPr/>
        </p:nvGrpSpPr>
        <p:grpSpPr>
          <a:xfrm>
            <a:off x="-697168" y="0"/>
            <a:ext cx="12192000" cy="6858000"/>
            <a:chOff x="0" y="0"/>
            <a:chExt cx="10869930" cy="6858000"/>
          </a:xfrm>
        </p:grpSpPr>
        <p:sp>
          <p:nvSpPr>
            <p:cNvPr id="13" name="Rectangle 12">
              <a:extLst>
                <a:ext uri="{FF2B5EF4-FFF2-40B4-BE49-F238E27FC236}">
                  <a16:creationId xmlns:a16="http://schemas.microsoft.com/office/drawing/2014/main" id="{1B206839-947A-4CB6-BB81-367F2105146F}"/>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AB8D9BE-CF3A-4B38-A676-CB4E6959594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0A22D0AD-425F-4D29-B626-AA60E53801D2}"/>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About us</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0" name="Group 19">
            <a:extLst>
              <a:ext uri="{FF2B5EF4-FFF2-40B4-BE49-F238E27FC236}">
                <a16:creationId xmlns:a16="http://schemas.microsoft.com/office/drawing/2014/main" id="{5B35FB0E-1713-4BCD-90E1-59F0DF2F2BD9}"/>
              </a:ext>
            </a:extLst>
          </p:cNvPr>
          <p:cNvGrpSpPr/>
          <p:nvPr/>
        </p:nvGrpSpPr>
        <p:grpSpPr>
          <a:xfrm>
            <a:off x="-9449930" y="-1"/>
            <a:ext cx="12192000" cy="6858000"/>
            <a:chOff x="0" y="-1"/>
            <a:chExt cx="10869930" cy="6858000"/>
          </a:xfrm>
        </p:grpSpPr>
        <p:sp>
          <p:nvSpPr>
            <p:cNvPr id="21" name="Rectangle 20">
              <a:extLst>
                <a:ext uri="{FF2B5EF4-FFF2-40B4-BE49-F238E27FC236}">
                  <a16:creationId xmlns:a16="http://schemas.microsoft.com/office/drawing/2014/main" id="{A0ACF087-3CA5-49CC-B926-EF8531370FBB}"/>
                </a:ext>
              </a:extLst>
            </p:cNvPr>
            <p:cNvSpPr/>
            <p:nvPr/>
          </p:nvSpPr>
          <p:spPr>
            <a:xfrm>
              <a:off x="0" y="-1"/>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3F46F44-FD3B-4993-BF79-F7A787E6CE0D}"/>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D20B11E0-9BC1-441B-85EF-11B559FCC25D}"/>
                </a:ext>
              </a:extLst>
            </p:cNvPr>
            <p:cNvSpPr txBox="1"/>
            <p:nvPr/>
          </p:nvSpPr>
          <p:spPr>
            <a:xfrm rot="16200000">
              <a:off x="9227145" y="3216796"/>
              <a:ext cx="2569065"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Background</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D6494C87-30A5-4C6C-9222-F37BAFEA03ED}"/>
              </a:ext>
            </a:extLst>
          </p:cNvPr>
          <p:cNvGrpSpPr/>
          <p:nvPr/>
        </p:nvGrpSpPr>
        <p:grpSpPr>
          <a:xfrm>
            <a:off x="-10148712" y="0"/>
            <a:ext cx="12192000" cy="6858000"/>
            <a:chOff x="0" y="0"/>
            <a:chExt cx="10869930" cy="6858000"/>
          </a:xfrm>
        </p:grpSpPr>
        <p:sp>
          <p:nvSpPr>
            <p:cNvPr id="25" name="Rectangle 24">
              <a:extLst>
                <a:ext uri="{FF2B5EF4-FFF2-40B4-BE49-F238E27FC236}">
                  <a16:creationId xmlns:a16="http://schemas.microsoft.com/office/drawing/2014/main" id="{938599D4-C714-4465-B43B-837575ED52A5}"/>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479165E-F695-4240-BE8F-1CC110155DA4}"/>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extBox 26">
              <a:extLst>
                <a:ext uri="{FF2B5EF4-FFF2-40B4-BE49-F238E27FC236}">
                  <a16:creationId xmlns:a16="http://schemas.microsoft.com/office/drawing/2014/main" id="{2D3CB6A4-E780-4147-A4FA-2210D5423D7A}"/>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B</a:t>
              </a:r>
              <a:r>
                <a:rPr lang="vi-VN" sz="2400" b="1">
                  <a:solidFill>
                    <a:srgbClr val="E4E1D8"/>
                  </a:solidFill>
                  <a:latin typeface="Calibri" panose="020F0502020204030204" pitchFamily="34" charset="0"/>
                  <a:cs typeface="Calibri" panose="020F0502020204030204" pitchFamily="34" charset="0"/>
                </a:rPr>
                <a:t>ài toán</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8" name="Group 27">
            <a:extLst>
              <a:ext uri="{FF2B5EF4-FFF2-40B4-BE49-F238E27FC236}">
                <a16:creationId xmlns:a16="http://schemas.microsoft.com/office/drawing/2014/main" id="{092C7E03-EB13-48DA-B4A8-4860A7ADD663}"/>
              </a:ext>
            </a:extLst>
          </p:cNvPr>
          <p:cNvGrpSpPr/>
          <p:nvPr/>
        </p:nvGrpSpPr>
        <p:grpSpPr>
          <a:xfrm>
            <a:off x="-10812818" y="-1"/>
            <a:ext cx="12192000" cy="6858000"/>
            <a:chOff x="0" y="0"/>
            <a:chExt cx="10869930" cy="6858000"/>
          </a:xfrm>
        </p:grpSpPr>
        <p:sp>
          <p:nvSpPr>
            <p:cNvPr id="29" name="Rectangle 28">
              <a:extLst>
                <a:ext uri="{FF2B5EF4-FFF2-40B4-BE49-F238E27FC236}">
                  <a16:creationId xmlns:a16="http://schemas.microsoft.com/office/drawing/2014/main" id="{DA52092A-CB8E-49EE-A05F-FEA87EACE778}"/>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8C2900C-7916-4EFA-B46F-06080942268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xtBox 30">
              <a:extLst>
                <a:ext uri="{FF2B5EF4-FFF2-40B4-BE49-F238E27FC236}">
                  <a16:creationId xmlns:a16="http://schemas.microsoft.com/office/drawing/2014/main" id="{3700F086-1EE3-4AA1-8795-8CFF68616CBB}"/>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Content</a:t>
              </a:r>
              <a:endParaRPr lang="en-US" sz="2400" b="1" i="0">
                <a:solidFill>
                  <a:srgbClr val="E4E1D8"/>
                </a:solidFill>
                <a:effectLst/>
                <a:latin typeface="Calibri" panose="020F0502020204030204" pitchFamily="34" charset="0"/>
                <a:cs typeface="Calibri" panose="020F0502020204030204" pitchFamily="34" charset="0"/>
              </a:endParaRPr>
            </a:p>
          </p:txBody>
        </p:sp>
      </p:grpSp>
      <p:sp>
        <p:nvSpPr>
          <p:cNvPr id="7" name="Rectangle: Top Corners Rounded 6">
            <a:extLst>
              <a:ext uri="{FF2B5EF4-FFF2-40B4-BE49-F238E27FC236}">
                <a16:creationId xmlns:a16="http://schemas.microsoft.com/office/drawing/2014/main" id="{E73CD368-00C8-4D1A-B139-FB9ED461A687}"/>
              </a:ext>
            </a:extLst>
          </p:cNvPr>
          <p:cNvSpPr/>
          <p:nvPr/>
        </p:nvSpPr>
        <p:spPr>
          <a:xfrm>
            <a:off x="3728576" y="364334"/>
            <a:ext cx="1715998" cy="1301005"/>
          </a:xfrm>
          <a:prstGeom prst="round2SameRect">
            <a:avLst/>
          </a:pr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2FE1082-40AF-434C-BEE2-D982B2265CA5}"/>
              </a:ext>
            </a:extLst>
          </p:cNvPr>
          <p:cNvSpPr/>
          <p:nvPr/>
        </p:nvSpPr>
        <p:spPr>
          <a:xfrm>
            <a:off x="3650404" y="1014837"/>
            <a:ext cx="1872343" cy="2063643"/>
          </a:xfrm>
          <a:custGeom>
            <a:avLst/>
            <a:gdLst>
              <a:gd name="connsiteX0" fmla="*/ 312063 w 1872343"/>
              <a:gd name="connsiteY0" fmla="*/ 0 h 3810000"/>
              <a:gd name="connsiteX1" fmla="*/ 511628 w 1872343"/>
              <a:gd name="connsiteY1" fmla="*/ 0 h 3810000"/>
              <a:gd name="connsiteX2" fmla="*/ 936171 w 1872343"/>
              <a:gd name="connsiteY2" fmla="*/ 446315 h 3810000"/>
              <a:gd name="connsiteX3" fmla="*/ 1360714 w 1872343"/>
              <a:gd name="connsiteY3" fmla="*/ 0 h 3810000"/>
              <a:gd name="connsiteX4" fmla="*/ 1560280 w 1872343"/>
              <a:gd name="connsiteY4" fmla="*/ 0 h 3810000"/>
              <a:gd name="connsiteX5" fmla="*/ 1872343 w 1872343"/>
              <a:gd name="connsiteY5" fmla="*/ 312063 h 3810000"/>
              <a:gd name="connsiteX6" fmla="*/ 1872343 w 1872343"/>
              <a:gd name="connsiteY6" fmla="*/ 3810000 h 3810000"/>
              <a:gd name="connsiteX7" fmla="*/ 0 w 1872343"/>
              <a:gd name="connsiteY7" fmla="*/ 3810000 h 3810000"/>
              <a:gd name="connsiteX8" fmla="*/ 0 w 1872343"/>
              <a:gd name="connsiteY8" fmla="*/ 312063 h 3810000"/>
              <a:gd name="connsiteX9" fmla="*/ 312063 w 1872343"/>
              <a:gd name="connsiteY9" fmla="*/ 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3810000">
                <a:moveTo>
                  <a:pt x="312063" y="0"/>
                </a:moveTo>
                <a:lnTo>
                  <a:pt x="511628" y="0"/>
                </a:lnTo>
                <a:cubicBezTo>
                  <a:pt x="511628" y="246493"/>
                  <a:pt x="701702" y="446315"/>
                  <a:pt x="936171" y="446315"/>
                </a:cubicBezTo>
                <a:cubicBezTo>
                  <a:pt x="1170640" y="446315"/>
                  <a:pt x="1360714" y="246493"/>
                  <a:pt x="1360714" y="0"/>
                </a:cubicBezTo>
                <a:lnTo>
                  <a:pt x="1560280" y="0"/>
                </a:lnTo>
                <a:cubicBezTo>
                  <a:pt x="1732628" y="0"/>
                  <a:pt x="1872343" y="139715"/>
                  <a:pt x="1872343" y="312063"/>
                </a:cubicBezTo>
                <a:lnTo>
                  <a:pt x="1872343" y="3810000"/>
                </a:lnTo>
                <a:lnTo>
                  <a:pt x="0" y="3810000"/>
                </a:lnTo>
                <a:lnTo>
                  <a:pt x="0" y="312063"/>
                </a:lnTo>
                <a:cubicBezTo>
                  <a:pt x="0" y="139715"/>
                  <a:pt x="139715" y="0"/>
                  <a:pt x="312063" y="0"/>
                </a:cubicBezTo>
                <a:close/>
              </a:path>
            </a:pathLst>
          </a:custGeom>
          <a:solidFill>
            <a:srgbClr val="E4E1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Rectangle: Top Corners Rounded 35">
            <a:extLst>
              <a:ext uri="{FF2B5EF4-FFF2-40B4-BE49-F238E27FC236}">
                <a16:creationId xmlns:a16="http://schemas.microsoft.com/office/drawing/2014/main" id="{E8352ECC-7F18-47F1-B949-3D0BF9E57117}"/>
              </a:ext>
            </a:extLst>
          </p:cNvPr>
          <p:cNvSpPr/>
          <p:nvPr/>
        </p:nvSpPr>
        <p:spPr>
          <a:xfrm>
            <a:off x="5951413" y="364333"/>
            <a:ext cx="1715998" cy="1301005"/>
          </a:xfrm>
          <a:prstGeom prst="round2SameRect">
            <a:avLst/>
          </a:pr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Rounded 36">
            <a:extLst>
              <a:ext uri="{FF2B5EF4-FFF2-40B4-BE49-F238E27FC236}">
                <a16:creationId xmlns:a16="http://schemas.microsoft.com/office/drawing/2014/main" id="{9936D269-40DE-4CD6-8BD4-C05D27062DD0}"/>
              </a:ext>
            </a:extLst>
          </p:cNvPr>
          <p:cNvSpPr/>
          <p:nvPr/>
        </p:nvSpPr>
        <p:spPr>
          <a:xfrm>
            <a:off x="8160174" y="364332"/>
            <a:ext cx="1715998" cy="1301005"/>
          </a:xfrm>
          <a:prstGeom prst="round2SameRect">
            <a:avLst/>
          </a:pr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3D2EACFE-D78D-4AA0-8E7F-7D367CB2EBF3}"/>
              </a:ext>
            </a:extLst>
          </p:cNvPr>
          <p:cNvSpPr/>
          <p:nvPr/>
        </p:nvSpPr>
        <p:spPr>
          <a:xfrm>
            <a:off x="5866203" y="1014837"/>
            <a:ext cx="1872343" cy="2063643"/>
          </a:xfrm>
          <a:custGeom>
            <a:avLst/>
            <a:gdLst>
              <a:gd name="connsiteX0" fmla="*/ 312063 w 1872343"/>
              <a:gd name="connsiteY0" fmla="*/ 0 h 3810000"/>
              <a:gd name="connsiteX1" fmla="*/ 511628 w 1872343"/>
              <a:gd name="connsiteY1" fmla="*/ 0 h 3810000"/>
              <a:gd name="connsiteX2" fmla="*/ 936171 w 1872343"/>
              <a:gd name="connsiteY2" fmla="*/ 446315 h 3810000"/>
              <a:gd name="connsiteX3" fmla="*/ 1360714 w 1872343"/>
              <a:gd name="connsiteY3" fmla="*/ 0 h 3810000"/>
              <a:gd name="connsiteX4" fmla="*/ 1560280 w 1872343"/>
              <a:gd name="connsiteY4" fmla="*/ 0 h 3810000"/>
              <a:gd name="connsiteX5" fmla="*/ 1872343 w 1872343"/>
              <a:gd name="connsiteY5" fmla="*/ 312063 h 3810000"/>
              <a:gd name="connsiteX6" fmla="*/ 1872343 w 1872343"/>
              <a:gd name="connsiteY6" fmla="*/ 3810000 h 3810000"/>
              <a:gd name="connsiteX7" fmla="*/ 0 w 1872343"/>
              <a:gd name="connsiteY7" fmla="*/ 3810000 h 3810000"/>
              <a:gd name="connsiteX8" fmla="*/ 0 w 1872343"/>
              <a:gd name="connsiteY8" fmla="*/ 312063 h 3810000"/>
              <a:gd name="connsiteX9" fmla="*/ 312063 w 1872343"/>
              <a:gd name="connsiteY9" fmla="*/ 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3810000">
                <a:moveTo>
                  <a:pt x="312063" y="0"/>
                </a:moveTo>
                <a:lnTo>
                  <a:pt x="511628" y="0"/>
                </a:lnTo>
                <a:cubicBezTo>
                  <a:pt x="511628" y="246493"/>
                  <a:pt x="701702" y="446315"/>
                  <a:pt x="936171" y="446315"/>
                </a:cubicBezTo>
                <a:cubicBezTo>
                  <a:pt x="1170640" y="446315"/>
                  <a:pt x="1360714" y="246493"/>
                  <a:pt x="1360714" y="0"/>
                </a:cubicBezTo>
                <a:lnTo>
                  <a:pt x="1560280" y="0"/>
                </a:lnTo>
                <a:cubicBezTo>
                  <a:pt x="1732628" y="0"/>
                  <a:pt x="1872343" y="139715"/>
                  <a:pt x="1872343" y="312063"/>
                </a:cubicBezTo>
                <a:lnTo>
                  <a:pt x="1872343" y="3810000"/>
                </a:lnTo>
                <a:lnTo>
                  <a:pt x="0" y="3810000"/>
                </a:lnTo>
                <a:lnTo>
                  <a:pt x="0" y="312063"/>
                </a:lnTo>
                <a:cubicBezTo>
                  <a:pt x="0" y="139715"/>
                  <a:pt x="139715" y="0"/>
                  <a:pt x="312063" y="0"/>
                </a:cubicBezTo>
                <a:close/>
              </a:path>
            </a:pathLst>
          </a:custGeom>
          <a:solidFill>
            <a:srgbClr val="E4E1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7034E86C-514C-4E4C-93F8-A9AE54567A53}"/>
              </a:ext>
            </a:extLst>
          </p:cNvPr>
          <p:cNvSpPr/>
          <p:nvPr/>
        </p:nvSpPr>
        <p:spPr>
          <a:xfrm>
            <a:off x="8082002" y="1014837"/>
            <a:ext cx="1872343" cy="2063643"/>
          </a:xfrm>
          <a:custGeom>
            <a:avLst/>
            <a:gdLst>
              <a:gd name="connsiteX0" fmla="*/ 312063 w 1872343"/>
              <a:gd name="connsiteY0" fmla="*/ 0 h 3810000"/>
              <a:gd name="connsiteX1" fmla="*/ 511628 w 1872343"/>
              <a:gd name="connsiteY1" fmla="*/ 0 h 3810000"/>
              <a:gd name="connsiteX2" fmla="*/ 936171 w 1872343"/>
              <a:gd name="connsiteY2" fmla="*/ 446315 h 3810000"/>
              <a:gd name="connsiteX3" fmla="*/ 1360714 w 1872343"/>
              <a:gd name="connsiteY3" fmla="*/ 0 h 3810000"/>
              <a:gd name="connsiteX4" fmla="*/ 1560280 w 1872343"/>
              <a:gd name="connsiteY4" fmla="*/ 0 h 3810000"/>
              <a:gd name="connsiteX5" fmla="*/ 1872343 w 1872343"/>
              <a:gd name="connsiteY5" fmla="*/ 312063 h 3810000"/>
              <a:gd name="connsiteX6" fmla="*/ 1872343 w 1872343"/>
              <a:gd name="connsiteY6" fmla="*/ 3810000 h 3810000"/>
              <a:gd name="connsiteX7" fmla="*/ 0 w 1872343"/>
              <a:gd name="connsiteY7" fmla="*/ 3810000 h 3810000"/>
              <a:gd name="connsiteX8" fmla="*/ 0 w 1872343"/>
              <a:gd name="connsiteY8" fmla="*/ 312063 h 3810000"/>
              <a:gd name="connsiteX9" fmla="*/ 312063 w 1872343"/>
              <a:gd name="connsiteY9" fmla="*/ 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3810000">
                <a:moveTo>
                  <a:pt x="312063" y="0"/>
                </a:moveTo>
                <a:lnTo>
                  <a:pt x="511628" y="0"/>
                </a:lnTo>
                <a:cubicBezTo>
                  <a:pt x="511628" y="246493"/>
                  <a:pt x="701702" y="446315"/>
                  <a:pt x="936171" y="446315"/>
                </a:cubicBezTo>
                <a:cubicBezTo>
                  <a:pt x="1170640" y="446315"/>
                  <a:pt x="1360714" y="246493"/>
                  <a:pt x="1360714" y="0"/>
                </a:cubicBezTo>
                <a:lnTo>
                  <a:pt x="1560280" y="0"/>
                </a:lnTo>
                <a:cubicBezTo>
                  <a:pt x="1732628" y="0"/>
                  <a:pt x="1872343" y="139715"/>
                  <a:pt x="1872343" y="312063"/>
                </a:cubicBezTo>
                <a:lnTo>
                  <a:pt x="1872343" y="3810000"/>
                </a:lnTo>
                <a:lnTo>
                  <a:pt x="0" y="3810000"/>
                </a:lnTo>
                <a:lnTo>
                  <a:pt x="0" y="312063"/>
                </a:lnTo>
                <a:cubicBezTo>
                  <a:pt x="0" y="139715"/>
                  <a:pt x="139715" y="0"/>
                  <a:pt x="312063" y="0"/>
                </a:cubicBezTo>
                <a:close/>
              </a:path>
            </a:pathLst>
          </a:custGeom>
          <a:solidFill>
            <a:srgbClr val="E4E1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TextBox 37">
            <a:extLst>
              <a:ext uri="{FF2B5EF4-FFF2-40B4-BE49-F238E27FC236}">
                <a16:creationId xmlns:a16="http://schemas.microsoft.com/office/drawing/2014/main" id="{4DD61FD5-0E8E-4903-9BBF-76F998456ED2}"/>
              </a:ext>
            </a:extLst>
          </p:cNvPr>
          <p:cNvSpPr txBox="1"/>
          <p:nvPr/>
        </p:nvSpPr>
        <p:spPr>
          <a:xfrm>
            <a:off x="3735953" y="489520"/>
            <a:ext cx="1701245" cy="461665"/>
          </a:xfrm>
          <a:prstGeom prst="rect">
            <a:avLst/>
          </a:prstGeom>
          <a:noFill/>
        </p:spPr>
        <p:txBody>
          <a:bodyPr wrap="square" rtlCol="0">
            <a:spAutoFit/>
          </a:bodyPr>
          <a:lstStyle/>
          <a:p>
            <a:pPr algn="ctr"/>
            <a:r>
              <a:rPr lang="vi-VN" sz="2400" b="1">
                <a:solidFill>
                  <a:srgbClr val="EBE8E3"/>
                </a:solidFill>
                <a:latin typeface="Cooper Black" panose="0208090404030B020404" pitchFamily="18" charset="0"/>
              </a:rPr>
              <a:t>20520079</a:t>
            </a:r>
            <a:endParaRPr lang="en-US" sz="2400" b="1">
              <a:solidFill>
                <a:srgbClr val="EBE8E3"/>
              </a:solidFill>
              <a:latin typeface="Cooper Black" panose="0208090404030B020404" pitchFamily="18" charset="0"/>
            </a:endParaRPr>
          </a:p>
        </p:txBody>
      </p:sp>
      <p:sp>
        <p:nvSpPr>
          <p:cNvPr id="39" name="TextBox 38">
            <a:extLst>
              <a:ext uri="{FF2B5EF4-FFF2-40B4-BE49-F238E27FC236}">
                <a16:creationId xmlns:a16="http://schemas.microsoft.com/office/drawing/2014/main" id="{FCE7ACFC-86CF-4646-9648-1BE98BD52627}"/>
              </a:ext>
            </a:extLst>
          </p:cNvPr>
          <p:cNvSpPr txBox="1"/>
          <p:nvPr/>
        </p:nvSpPr>
        <p:spPr>
          <a:xfrm>
            <a:off x="5951413" y="489520"/>
            <a:ext cx="1779756" cy="461665"/>
          </a:xfrm>
          <a:prstGeom prst="rect">
            <a:avLst/>
          </a:prstGeom>
          <a:noFill/>
        </p:spPr>
        <p:txBody>
          <a:bodyPr wrap="square" rtlCol="0">
            <a:spAutoFit/>
          </a:bodyPr>
          <a:lstStyle/>
          <a:p>
            <a:pPr algn="ctr"/>
            <a:r>
              <a:rPr lang="vi-VN" sz="2400" b="1">
                <a:solidFill>
                  <a:srgbClr val="EBE8E3"/>
                </a:solidFill>
                <a:latin typeface="Cooper Black" panose="0208090404030B020404" pitchFamily="18" charset="0"/>
              </a:rPr>
              <a:t>20520070</a:t>
            </a:r>
            <a:endParaRPr lang="en-US" sz="2400" b="1">
              <a:solidFill>
                <a:srgbClr val="EBE8E3"/>
              </a:solidFill>
              <a:latin typeface="Cooper Black" panose="0208090404030B020404" pitchFamily="18" charset="0"/>
            </a:endParaRPr>
          </a:p>
        </p:txBody>
      </p:sp>
      <p:sp>
        <p:nvSpPr>
          <p:cNvPr id="40" name="TextBox 39">
            <a:extLst>
              <a:ext uri="{FF2B5EF4-FFF2-40B4-BE49-F238E27FC236}">
                <a16:creationId xmlns:a16="http://schemas.microsoft.com/office/drawing/2014/main" id="{7E8092F5-F884-4098-9BFC-F340927652D6}"/>
              </a:ext>
            </a:extLst>
          </p:cNvPr>
          <p:cNvSpPr txBox="1"/>
          <p:nvPr/>
        </p:nvSpPr>
        <p:spPr>
          <a:xfrm>
            <a:off x="8160174" y="489520"/>
            <a:ext cx="1715998" cy="461665"/>
          </a:xfrm>
          <a:prstGeom prst="rect">
            <a:avLst/>
          </a:prstGeom>
          <a:noFill/>
        </p:spPr>
        <p:txBody>
          <a:bodyPr wrap="square" rtlCol="0">
            <a:spAutoFit/>
          </a:bodyPr>
          <a:lstStyle/>
          <a:p>
            <a:pPr algn="ctr"/>
            <a:r>
              <a:rPr lang="vi-VN" sz="2400" b="1">
                <a:solidFill>
                  <a:srgbClr val="EBE8E3"/>
                </a:solidFill>
                <a:latin typeface="Cooper Black" panose="0208090404030B020404" pitchFamily="18" charset="0"/>
              </a:rPr>
              <a:t>20520055</a:t>
            </a:r>
            <a:endParaRPr lang="en-US" sz="2400" b="1">
              <a:solidFill>
                <a:srgbClr val="EBE8E3"/>
              </a:solidFill>
              <a:latin typeface="Cooper Black" panose="0208090404030B020404" pitchFamily="18" charset="0"/>
            </a:endParaRPr>
          </a:p>
        </p:txBody>
      </p:sp>
      <p:sp>
        <p:nvSpPr>
          <p:cNvPr id="43" name="TextBox 42">
            <a:extLst>
              <a:ext uri="{FF2B5EF4-FFF2-40B4-BE49-F238E27FC236}">
                <a16:creationId xmlns:a16="http://schemas.microsoft.com/office/drawing/2014/main" id="{57534066-E37B-4834-B4BB-C729CABED86F}"/>
              </a:ext>
            </a:extLst>
          </p:cNvPr>
          <p:cNvSpPr txBox="1"/>
          <p:nvPr/>
        </p:nvSpPr>
        <p:spPr>
          <a:xfrm>
            <a:off x="3923790" y="1481638"/>
            <a:ext cx="1362888" cy="1200329"/>
          </a:xfrm>
          <a:prstGeom prst="rect">
            <a:avLst/>
          </a:prstGeom>
          <a:noFill/>
        </p:spPr>
        <p:txBody>
          <a:bodyPr wrap="square" rtlCol="0">
            <a:spAutoFit/>
          </a:bodyPr>
          <a:lstStyle/>
          <a:p>
            <a:pPr algn="ctr"/>
            <a:r>
              <a:rPr lang="vi-VN" sz="2400">
                <a:latin typeface="Calibri" panose="020F0502020204030204" pitchFamily="34" charset="0"/>
                <a:cs typeface="Calibri" panose="020F0502020204030204" pitchFamily="34" charset="0"/>
              </a:rPr>
              <a:t>Nguyễn Tư Thành Nhân</a:t>
            </a:r>
            <a:endParaRPr lang="en-US" sz="2400">
              <a:latin typeface="Calibri" panose="020F0502020204030204" pitchFamily="34" charset="0"/>
              <a:cs typeface="Calibri" panose="020F0502020204030204" pitchFamily="34" charset="0"/>
            </a:endParaRPr>
          </a:p>
        </p:txBody>
      </p:sp>
      <p:sp>
        <p:nvSpPr>
          <p:cNvPr id="44" name="TextBox 43">
            <a:extLst>
              <a:ext uri="{FF2B5EF4-FFF2-40B4-BE49-F238E27FC236}">
                <a16:creationId xmlns:a16="http://schemas.microsoft.com/office/drawing/2014/main" id="{7CD22BB5-7A6D-46E1-8BDC-22BBB94E70E6}"/>
              </a:ext>
            </a:extLst>
          </p:cNvPr>
          <p:cNvSpPr txBox="1"/>
          <p:nvPr/>
        </p:nvSpPr>
        <p:spPr>
          <a:xfrm>
            <a:off x="6151342" y="1479846"/>
            <a:ext cx="1362888" cy="1200329"/>
          </a:xfrm>
          <a:prstGeom prst="rect">
            <a:avLst/>
          </a:prstGeom>
          <a:noFill/>
        </p:spPr>
        <p:txBody>
          <a:bodyPr wrap="square" rtlCol="0">
            <a:spAutoFit/>
          </a:bodyPr>
          <a:lstStyle/>
          <a:p>
            <a:pPr algn="ctr"/>
            <a:r>
              <a:rPr lang="vi-VN" sz="2400">
                <a:latin typeface="Calibri" panose="020F0502020204030204" pitchFamily="34" charset="0"/>
                <a:cs typeface="Calibri" panose="020F0502020204030204" pitchFamily="34" charset="0"/>
              </a:rPr>
              <a:t>Lê</a:t>
            </a:r>
          </a:p>
          <a:p>
            <a:pPr algn="ctr"/>
            <a:r>
              <a:rPr lang="vi-VN" sz="2400">
                <a:latin typeface="Calibri" panose="020F0502020204030204" pitchFamily="34" charset="0"/>
                <a:cs typeface="Calibri" panose="020F0502020204030204" pitchFamily="34" charset="0"/>
              </a:rPr>
              <a:t>Nhật Minh</a:t>
            </a:r>
            <a:endParaRPr lang="en-US" sz="2400">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DD1BE4E0-8EF4-4AFE-9223-1B7295A5F33C}"/>
              </a:ext>
            </a:extLst>
          </p:cNvPr>
          <p:cNvSpPr txBox="1"/>
          <p:nvPr/>
        </p:nvSpPr>
        <p:spPr>
          <a:xfrm>
            <a:off x="8331517" y="1481638"/>
            <a:ext cx="1362888" cy="1200329"/>
          </a:xfrm>
          <a:prstGeom prst="rect">
            <a:avLst/>
          </a:prstGeom>
          <a:noFill/>
        </p:spPr>
        <p:txBody>
          <a:bodyPr wrap="square" rtlCol="0">
            <a:spAutoFit/>
          </a:bodyPr>
          <a:lstStyle/>
          <a:p>
            <a:pPr algn="ctr"/>
            <a:r>
              <a:rPr lang="vi-VN" sz="2400">
                <a:latin typeface="Calibri" panose="020F0502020204030204" pitchFamily="34" charset="0"/>
                <a:cs typeface="Calibri" panose="020F0502020204030204" pitchFamily="34" charset="0"/>
              </a:rPr>
              <a:t>Nguyễn Vinh Hưng</a:t>
            </a:r>
            <a:endParaRPr lang="en-US" sz="240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A007C8E6-0B83-4902-9749-0CF9BB6B9C6E}"/>
              </a:ext>
            </a:extLst>
          </p:cNvPr>
          <p:cNvSpPr txBox="1"/>
          <p:nvPr/>
        </p:nvSpPr>
        <p:spPr>
          <a:xfrm>
            <a:off x="4533805" y="6150114"/>
            <a:ext cx="4597963" cy="707886"/>
          </a:xfrm>
          <a:prstGeom prst="rect">
            <a:avLst/>
          </a:prstGeom>
          <a:noFill/>
        </p:spPr>
        <p:txBody>
          <a:bodyPr wrap="square" rtlCol="0">
            <a:spAutoFit/>
          </a:bodyPr>
          <a:lstStyle/>
          <a:p>
            <a:pPr algn="ctr"/>
            <a:r>
              <a:rPr lang="vi-VN" sz="4000">
                <a:solidFill>
                  <a:srgbClr val="F3F1ED"/>
                </a:solidFill>
                <a:latin typeface="Calibri" panose="020F0502020204030204" pitchFamily="34" charset="0"/>
                <a:cs typeface="Calibri" panose="020F0502020204030204" pitchFamily="34" charset="0"/>
              </a:rPr>
              <a:t>Team MiFaFa</a:t>
            </a:r>
            <a:endParaRPr lang="en-US" sz="4000">
              <a:solidFill>
                <a:srgbClr val="F3F1ED"/>
              </a:solidFill>
              <a:latin typeface="Calibri" panose="020F0502020204030204" pitchFamily="34" charset="0"/>
              <a:cs typeface="Calibri" panose="020F0502020204030204" pitchFamily="34" charset="0"/>
            </a:endParaRPr>
          </a:p>
        </p:txBody>
      </p:sp>
      <p:sp>
        <p:nvSpPr>
          <p:cNvPr id="85" name="Rectangle: Top Corners Rounded 84">
            <a:extLst>
              <a:ext uri="{FF2B5EF4-FFF2-40B4-BE49-F238E27FC236}">
                <a16:creationId xmlns:a16="http://schemas.microsoft.com/office/drawing/2014/main" id="{13DB27D3-4BD7-411A-8511-2B3688ADC039}"/>
              </a:ext>
            </a:extLst>
          </p:cNvPr>
          <p:cNvSpPr/>
          <p:nvPr/>
        </p:nvSpPr>
        <p:spPr>
          <a:xfrm rot="10800000">
            <a:off x="4787485" y="4711848"/>
            <a:ext cx="1715998" cy="1301005"/>
          </a:xfrm>
          <a:prstGeom prst="round2SameRect">
            <a:avLst/>
          </a:pr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621ABCD2-594B-4ABD-BBCD-816A8987F154}"/>
              </a:ext>
            </a:extLst>
          </p:cNvPr>
          <p:cNvSpPr/>
          <p:nvPr/>
        </p:nvSpPr>
        <p:spPr>
          <a:xfrm rot="10800000">
            <a:off x="4709313" y="3429000"/>
            <a:ext cx="1872343" cy="2063643"/>
          </a:xfrm>
          <a:custGeom>
            <a:avLst/>
            <a:gdLst>
              <a:gd name="connsiteX0" fmla="*/ 312063 w 1872343"/>
              <a:gd name="connsiteY0" fmla="*/ 0 h 3810000"/>
              <a:gd name="connsiteX1" fmla="*/ 511628 w 1872343"/>
              <a:gd name="connsiteY1" fmla="*/ 0 h 3810000"/>
              <a:gd name="connsiteX2" fmla="*/ 936171 w 1872343"/>
              <a:gd name="connsiteY2" fmla="*/ 446315 h 3810000"/>
              <a:gd name="connsiteX3" fmla="*/ 1360714 w 1872343"/>
              <a:gd name="connsiteY3" fmla="*/ 0 h 3810000"/>
              <a:gd name="connsiteX4" fmla="*/ 1560280 w 1872343"/>
              <a:gd name="connsiteY4" fmla="*/ 0 h 3810000"/>
              <a:gd name="connsiteX5" fmla="*/ 1872343 w 1872343"/>
              <a:gd name="connsiteY5" fmla="*/ 312063 h 3810000"/>
              <a:gd name="connsiteX6" fmla="*/ 1872343 w 1872343"/>
              <a:gd name="connsiteY6" fmla="*/ 3810000 h 3810000"/>
              <a:gd name="connsiteX7" fmla="*/ 0 w 1872343"/>
              <a:gd name="connsiteY7" fmla="*/ 3810000 h 3810000"/>
              <a:gd name="connsiteX8" fmla="*/ 0 w 1872343"/>
              <a:gd name="connsiteY8" fmla="*/ 312063 h 3810000"/>
              <a:gd name="connsiteX9" fmla="*/ 312063 w 1872343"/>
              <a:gd name="connsiteY9" fmla="*/ 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3810000">
                <a:moveTo>
                  <a:pt x="312063" y="0"/>
                </a:moveTo>
                <a:lnTo>
                  <a:pt x="511628" y="0"/>
                </a:lnTo>
                <a:cubicBezTo>
                  <a:pt x="511628" y="246493"/>
                  <a:pt x="701702" y="446315"/>
                  <a:pt x="936171" y="446315"/>
                </a:cubicBezTo>
                <a:cubicBezTo>
                  <a:pt x="1170640" y="446315"/>
                  <a:pt x="1360714" y="246493"/>
                  <a:pt x="1360714" y="0"/>
                </a:cubicBezTo>
                <a:lnTo>
                  <a:pt x="1560280" y="0"/>
                </a:lnTo>
                <a:cubicBezTo>
                  <a:pt x="1732628" y="0"/>
                  <a:pt x="1872343" y="139715"/>
                  <a:pt x="1872343" y="312063"/>
                </a:cubicBezTo>
                <a:lnTo>
                  <a:pt x="1872343" y="3810000"/>
                </a:lnTo>
                <a:lnTo>
                  <a:pt x="0" y="3810000"/>
                </a:lnTo>
                <a:lnTo>
                  <a:pt x="0" y="312063"/>
                </a:lnTo>
                <a:cubicBezTo>
                  <a:pt x="0" y="139715"/>
                  <a:pt x="139715" y="0"/>
                  <a:pt x="312063" y="0"/>
                </a:cubicBezTo>
                <a:close/>
              </a:path>
            </a:pathLst>
          </a:custGeom>
          <a:solidFill>
            <a:srgbClr val="E4E1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TextBox 91">
            <a:extLst>
              <a:ext uri="{FF2B5EF4-FFF2-40B4-BE49-F238E27FC236}">
                <a16:creationId xmlns:a16="http://schemas.microsoft.com/office/drawing/2014/main" id="{B7EBCACF-FDDE-4418-BBA8-7F63D40364BE}"/>
              </a:ext>
            </a:extLst>
          </p:cNvPr>
          <p:cNvSpPr txBox="1"/>
          <p:nvPr/>
        </p:nvSpPr>
        <p:spPr>
          <a:xfrm>
            <a:off x="4785194" y="5486915"/>
            <a:ext cx="1701245" cy="461665"/>
          </a:xfrm>
          <a:prstGeom prst="rect">
            <a:avLst/>
          </a:prstGeom>
          <a:noFill/>
        </p:spPr>
        <p:txBody>
          <a:bodyPr wrap="square" rtlCol="0">
            <a:spAutoFit/>
          </a:bodyPr>
          <a:lstStyle/>
          <a:p>
            <a:pPr algn="ctr"/>
            <a:r>
              <a:rPr lang="vi-VN" sz="2400" b="1">
                <a:solidFill>
                  <a:srgbClr val="EBE8E3"/>
                </a:solidFill>
                <a:latin typeface="Cooper Black" panose="0208090404030B020404" pitchFamily="18" charset="0"/>
              </a:rPr>
              <a:t>20520052</a:t>
            </a:r>
            <a:endParaRPr lang="en-US" sz="2400" b="1">
              <a:solidFill>
                <a:srgbClr val="EBE8E3"/>
              </a:solidFill>
              <a:latin typeface="Cooper Black" panose="0208090404030B020404" pitchFamily="18" charset="0"/>
            </a:endParaRPr>
          </a:p>
        </p:txBody>
      </p:sp>
      <p:sp>
        <p:nvSpPr>
          <p:cNvPr id="100" name="Rectangle: Top Corners Rounded 99">
            <a:extLst>
              <a:ext uri="{FF2B5EF4-FFF2-40B4-BE49-F238E27FC236}">
                <a16:creationId xmlns:a16="http://schemas.microsoft.com/office/drawing/2014/main" id="{5393FABA-C952-48A2-9F7B-8677DFE6FCF5}"/>
              </a:ext>
            </a:extLst>
          </p:cNvPr>
          <p:cNvSpPr/>
          <p:nvPr/>
        </p:nvSpPr>
        <p:spPr>
          <a:xfrm rot="10800000">
            <a:off x="6991653" y="4685537"/>
            <a:ext cx="1715998" cy="1301005"/>
          </a:xfrm>
          <a:prstGeom prst="round2SameRect">
            <a:avLst/>
          </a:pr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C04667B5-0F75-4344-A1B0-416FFFDB1E18}"/>
              </a:ext>
            </a:extLst>
          </p:cNvPr>
          <p:cNvSpPr/>
          <p:nvPr/>
        </p:nvSpPr>
        <p:spPr>
          <a:xfrm rot="10800000">
            <a:off x="6913481" y="3402689"/>
            <a:ext cx="1872343" cy="2063643"/>
          </a:xfrm>
          <a:custGeom>
            <a:avLst/>
            <a:gdLst>
              <a:gd name="connsiteX0" fmla="*/ 312063 w 1872343"/>
              <a:gd name="connsiteY0" fmla="*/ 0 h 3810000"/>
              <a:gd name="connsiteX1" fmla="*/ 511628 w 1872343"/>
              <a:gd name="connsiteY1" fmla="*/ 0 h 3810000"/>
              <a:gd name="connsiteX2" fmla="*/ 936171 w 1872343"/>
              <a:gd name="connsiteY2" fmla="*/ 446315 h 3810000"/>
              <a:gd name="connsiteX3" fmla="*/ 1360714 w 1872343"/>
              <a:gd name="connsiteY3" fmla="*/ 0 h 3810000"/>
              <a:gd name="connsiteX4" fmla="*/ 1560280 w 1872343"/>
              <a:gd name="connsiteY4" fmla="*/ 0 h 3810000"/>
              <a:gd name="connsiteX5" fmla="*/ 1872343 w 1872343"/>
              <a:gd name="connsiteY5" fmla="*/ 312063 h 3810000"/>
              <a:gd name="connsiteX6" fmla="*/ 1872343 w 1872343"/>
              <a:gd name="connsiteY6" fmla="*/ 3810000 h 3810000"/>
              <a:gd name="connsiteX7" fmla="*/ 0 w 1872343"/>
              <a:gd name="connsiteY7" fmla="*/ 3810000 h 3810000"/>
              <a:gd name="connsiteX8" fmla="*/ 0 w 1872343"/>
              <a:gd name="connsiteY8" fmla="*/ 312063 h 3810000"/>
              <a:gd name="connsiteX9" fmla="*/ 312063 w 1872343"/>
              <a:gd name="connsiteY9" fmla="*/ 0 h 3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2343" h="3810000">
                <a:moveTo>
                  <a:pt x="312063" y="0"/>
                </a:moveTo>
                <a:lnTo>
                  <a:pt x="511628" y="0"/>
                </a:lnTo>
                <a:cubicBezTo>
                  <a:pt x="511628" y="246493"/>
                  <a:pt x="701702" y="446315"/>
                  <a:pt x="936171" y="446315"/>
                </a:cubicBezTo>
                <a:cubicBezTo>
                  <a:pt x="1170640" y="446315"/>
                  <a:pt x="1360714" y="246493"/>
                  <a:pt x="1360714" y="0"/>
                </a:cubicBezTo>
                <a:lnTo>
                  <a:pt x="1560280" y="0"/>
                </a:lnTo>
                <a:cubicBezTo>
                  <a:pt x="1732628" y="0"/>
                  <a:pt x="1872343" y="139715"/>
                  <a:pt x="1872343" y="312063"/>
                </a:cubicBezTo>
                <a:lnTo>
                  <a:pt x="1872343" y="3810000"/>
                </a:lnTo>
                <a:lnTo>
                  <a:pt x="0" y="3810000"/>
                </a:lnTo>
                <a:lnTo>
                  <a:pt x="0" y="312063"/>
                </a:lnTo>
                <a:cubicBezTo>
                  <a:pt x="0" y="139715"/>
                  <a:pt x="139715" y="0"/>
                  <a:pt x="312063" y="0"/>
                </a:cubicBezTo>
                <a:close/>
              </a:path>
            </a:pathLst>
          </a:custGeom>
          <a:solidFill>
            <a:srgbClr val="E4E1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 name="TextBox 101">
            <a:extLst>
              <a:ext uri="{FF2B5EF4-FFF2-40B4-BE49-F238E27FC236}">
                <a16:creationId xmlns:a16="http://schemas.microsoft.com/office/drawing/2014/main" id="{79BE814D-B41D-4940-8AC0-D31D69AF17F3}"/>
              </a:ext>
            </a:extLst>
          </p:cNvPr>
          <p:cNvSpPr txBox="1"/>
          <p:nvPr/>
        </p:nvSpPr>
        <p:spPr>
          <a:xfrm>
            <a:off x="7052441" y="5478116"/>
            <a:ext cx="1701245" cy="461665"/>
          </a:xfrm>
          <a:prstGeom prst="rect">
            <a:avLst/>
          </a:prstGeom>
          <a:noFill/>
        </p:spPr>
        <p:txBody>
          <a:bodyPr wrap="square" rtlCol="0">
            <a:spAutoFit/>
          </a:bodyPr>
          <a:lstStyle/>
          <a:p>
            <a:pPr algn="ctr"/>
            <a:r>
              <a:rPr lang="vi-VN" sz="2400" b="1">
                <a:solidFill>
                  <a:srgbClr val="EBE8E3"/>
                </a:solidFill>
                <a:latin typeface="Cooper Black" panose="0208090404030B020404" pitchFamily="18" charset="0"/>
              </a:rPr>
              <a:t>20520410</a:t>
            </a:r>
            <a:endParaRPr lang="en-US" sz="2400" b="1">
              <a:solidFill>
                <a:srgbClr val="EBE8E3"/>
              </a:solidFill>
              <a:latin typeface="Cooper Black" panose="0208090404030B020404" pitchFamily="18" charset="0"/>
            </a:endParaRPr>
          </a:p>
        </p:txBody>
      </p:sp>
      <p:sp>
        <p:nvSpPr>
          <p:cNvPr id="103" name="TextBox 102">
            <a:extLst>
              <a:ext uri="{FF2B5EF4-FFF2-40B4-BE49-F238E27FC236}">
                <a16:creationId xmlns:a16="http://schemas.microsoft.com/office/drawing/2014/main" id="{AFCE6B48-6EDD-4D57-835A-D92A9E995B84}"/>
              </a:ext>
            </a:extLst>
          </p:cNvPr>
          <p:cNvSpPr txBox="1"/>
          <p:nvPr/>
        </p:nvSpPr>
        <p:spPr>
          <a:xfrm>
            <a:off x="4981244" y="3820002"/>
            <a:ext cx="1362888" cy="1200329"/>
          </a:xfrm>
          <a:prstGeom prst="rect">
            <a:avLst/>
          </a:prstGeom>
          <a:noFill/>
        </p:spPr>
        <p:txBody>
          <a:bodyPr wrap="square" rtlCol="0">
            <a:spAutoFit/>
          </a:bodyPr>
          <a:lstStyle/>
          <a:p>
            <a:pPr algn="ctr"/>
            <a:r>
              <a:rPr lang="vi-VN" sz="2400">
                <a:latin typeface="Calibri" panose="020F0502020204030204" pitchFamily="34" charset="0"/>
                <a:cs typeface="Calibri" panose="020F0502020204030204" pitchFamily="34" charset="0"/>
              </a:rPr>
              <a:t>Phạm Nhật Hoàng</a:t>
            </a:r>
            <a:endParaRPr lang="en-US" sz="2400">
              <a:latin typeface="Calibri" panose="020F0502020204030204" pitchFamily="34" charset="0"/>
              <a:cs typeface="Calibri" panose="020F0502020204030204" pitchFamily="34" charset="0"/>
            </a:endParaRPr>
          </a:p>
        </p:txBody>
      </p:sp>
      <p:sp>
        <p:nvSpPr>
          <p:cNvPr id="104" name="TextBox 103">
            <a:extLst>
              <a:ext uri="{FF2B5EF4-FFF2-40B4-BE49-F238E27FC236}">
                <a16:creationId xmlns:a16="http://schemas.microsoft.com/office/drawing/2014/main" id="{B3431ED1-1B6B-4DD7-8D0F-13AF68C205E5}"/>
              </a:ext>
            </a:extLst>
          </p:cNvPr>
          <p:cNvSpPr txBox="1"/>
          <p:nvPr/>
        </p:nvSpPr>
        <p:spPr>
          <a:xfrm>
            <a:off x="7197043" y="3780773"/>
            <a:ext cx="1362888" cy="1200329"/>
          </a:xfrm>
          <a:prstGeom prst="rect">
            <a:avLst/>
          </a:prstGeom>
          <a:noFill/>
        </p:spPr>
        <p:txBody>
          <a:bodyPr wrap="square" lIns="91440" tIns="45720" rIns="91440" bIns="45720" rtlCol="0" anchor="t">
            <a:spAutoFit/>
          </a:bodyPr>
          <a:lstStyle/>
          <a:p>
            <a:pPr algn="ctr"/>
            <a:r>
              <a:rPr lang="vi-VN" sz="2400" err="1">
                <a:latin typeface="Calibri"/>
                <a:cs typeface="Calibri"/>
              </a:rPr>
              <a:t>Trần</a:t>
            </a:r>
            <a:endParaRPr lang="vi-VN" sz="2400">
              <a:latin typeface="Calibri"/>
              <a:cs typeface="Calibri"/>
            </a:endParaRPr>
          </a:p>
          <a:p>
            <a:pPr algn="ctr"/>
            <a:r>
              <a:rPr lang="vi-VN" sz="2400" err="1">
                <a:latin typeface="Calibri"/>
                <a:cs typeface="Calibri"/>
              </a:rPr>
              <a:t>Thái</a:t>
            </a:r>
            <a:endParaRPr lang="vi-VN" sz="2400">
              <a:latin typeface="Calibri"/>
              <a:cs typeface="Calibri"/>
            </a:endParaRPr>
          </a:p>
          <a:p>
            <a:pPr algn="ctr"/>
            <a:r>
              <a:rPr lang="vi-VN" sz="2400" err="1">
                <a:latin typeface="Calibri"/>
                <a:cs typeface="Calibri"/>
              </a:rPr>
              <a:t>Bảo</a:t>
            </a:r>
            <a:endParaRPr lang="en-US" sz="2400">
              <a:latin typeface="Calibri" panose="020F0502020204030204" pitchFamily="34" charset="0"/>
              <a:cs typeface="Calibri" panose="020F0502020204030204" pitchFamily="34" charset="0"/>
            </a:endParaRPr>
          </a:p>
        </p:txBody>
      </p:sp>
      <p:sp>
        <p:nvSpPr>
          <p:cNvPr id="46" name="Rectangle 45">
            <a:extLst>
              <a:ext uri="{FF2B5EF4-FFF2-40B4-BE49-F238E27FC236}">
                <a16:creationId xmlns:a16="http://schemas.microsoft.com/office/drawing/2014/main" id="{30C0023A-DD80-4C56-A210-CE989CB5AF64}"/>
              </a:ext>
            </a:extLst>
          </p:cNvPr>
          <p:cNvSpPr/>
          <p:nvPr/>
        </p:nvSpPr>
        <p:spPr>
          <a:xfrm>
            <a:off x="10378190" y="35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Slide Number Placeholder 4">
            <a:extLst>
              <a:ext uri="{FF2B5EF4-FFF2-40B4-BE49-F238E27FC236}">
                <a16:creationId xmlns:a16="http://schemas.microsoft.com/office/drawing/2014/main" id="{F2790DDD-6FD0-44E1-81F8-23449523E19B}"/>
              </a:ext>
            </a:extLst>
          </p:cNvPr>
          <p:cNvSpPr>
            <a:spLocks noGrp="1"/>
          </p:cNvSpPr>
          <p:nvPr>
            <p:ph type="sldNum" sz="quarter" idx="12"/>
          </p:nvPr>
        </p:nvSpPr>
        <p:spPr>
          <a:xfrm>
            <a:off x="7916083" y="350"/>
            <a:ext cx="2743200" cy="365125"/>
          </a:xfrm>
        </p:spPr>
        <p:txBody>
          <a:bodyPr/>
          <a:lstStyle/>
          <a:p>
            <a:fld id="{9E497CE9-8561-478F-9A7F-A9CB046A092C}" type="slidenum">
              <a:rPr lang="en-US" smtClean="0">
                <a:solidFill>
                  <a:schemeClr val="bg1"/>
                </a:solidFill>
              </a:rPr>
              <a:t>3</a:t>
            </a:fld>
            <a:endParaRPr lang="en-US" sz="1400">
              <a:solidFill>
                <a:schemeClr val="bg1"/>
              </a:solidFill>
            </a:endParaRPr>
          </a:p>
        </p:txBody>
      </p:sp>
    </p:spTree>
    <p:extLst>
      <p:ext uri="{BB962C8B-B14F-4D97-AF65-F5344CB8AC3E}">
        <p14:creationId xmlns:p14="http://schemas.microsoft.com/office/powerpoint/2010/main" val="284224073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par>
                                <p:cTn id="21" presetID="10" presetClass="entr" presetSubtype="0" fill="hold" nodeType="withEffect">
                                  <p:stCondLst>
                                    <p:cond delay="0"/>
                                  </p:stCondLst>
                                  <p:childTnLst>
                                    <p:set>
                                      <p:cBhvr>
                                        <p:cTn id="22" dur="1" fill="hold">
                                          <p:stCondLst>
                                            <p:cond delay="0"/>
                                          </p:stCondLst>
                                        </p:cTn>
                                        <p:tgtEl>
                                          <p:spTgt spid="43">
                                            <p:txEl>
                                              <p:pRg st="0" end="0"/>
                                            </p:txEl>
                                          </p:spTgt>
                                        </p:tgtEl>
                                        <p:attrNameLst>
                                          <p:attrName>style.visibility</p:attrName>
                                        </p:attrNameLst>
                                      </p:cBhvr>
                                      <p:to>
                                        <p:strVal val="visible"/>
                                      </p:to>
                                    </p:set>
                                    <p:animEffect transition="in" filter="fade">
                                      <p:cBhvr>
                                        <p:cTn id="23" dur="500"/>
                                        <p:tgtEl>
                                          <p:spTgt spid="4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500"/>
                                        <p:tgtEl>
                                          <p:spTgt spid="34"/>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down)">
                                      <p:cBhvr>
                                        <p:cTn id="32" dur="500"/>
                                        <p:tgtEl>
                                          <p:spTgt spid="36"/>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childTnLst>
                          </p:cTn>
                        </p:par>
                        <p:par>
                          <p:cTn id="45" fill="hold">
                            <p:stCondLst>
                              <p:cond delay="500"/>
                            </p:stCondLst>
                            <p:childTnLst>
                              <p:par>
                                <p:cTn id="46" presetID="22" presetClass="entr" presetSubtype="4"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par>
                          <p:cTn id="49" fill="hold">
                            <p:stCondLst>
                              <p:cond delay="1000"/>
                            </p:stCondLst>
                            <p:childTnLst>
                              <p:par>
                                <p:cTn id="50" presetID="22" presetClass="entr" presetSubtype="4" fill="hold" grpId="0"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down)">
                                      <p:cBhvr>
                                        <p:cTn id="52" dur="500"/>
                                        <p:tgtEl>
                                          <p:spTgt spid="4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up)">
                                      <p:cBhvr>
                                        <p:cTn id="60" dur="500"/>
                                        <p:tgtEl>
                                          <p:spTgt spid="86"/>
                                        </p:tgtEl>
                                      </p:cBhvr>
                                    </p:animEffect>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wipe(up)">
                                      <p:cBhvr>
                                        <p:cTn id="64" dur="500"/>
                                        <p:tgtEl>
                                          <p:spTgt spid="85"/>
                                        </p:tgtEl>
                                      </p:cBhvr>
                                    </p:animEffect>
                                  </p:childTnLst>
                                </p:cTn>
                              </p:par>
                            </p:childTnLst>
                          </p:cTn>
                        </p:par>
                        <p:par>
                          <p:cTn id="65" fill="hold">
                            <p:stCondLst>
                              <p:cond delay="1000"/>
                            </p:stCondLst>
                            <p:childTnLst>
                              <p:par>
                                <p:cTn id="66" presetID="22" presetClass="entr" presetSubtype="1" fill="hold" grpId="0" nodeType="afterEffect">
                                  <p:stCondLst>
                                    <p:cond delay="0"/>
                                  </p:stCondLst>
                                  <p:childTnLst>
                                    <p:set>
                                      <p:cBhvr>
                                        <p:cTn id="67" dur="1" fill="hold">
                                          <p:stCondLst>
                                            <p:cond delay="0"/>
                                          </p:stCondLst>
                                        </p:cTn>
                                        <p:tgtEl>
                                          <p:spTgt spid="103"/>
                                        </p:tgtEl>
                                        <p:attrNameLst>
                                          <p:attrName>style.visibility</p:attrName>
                                        </p:attrNameLst>
                                      </p:cBhvr>
                                      <p:to>
                                        <p:strVal val="visible"/>
                                      </p:to>
                                    </p:set>
                                    <p:animEffect transition="in" filter="wipe(up)">
                                      <p:cBhvr>
                                        <p:cTn id="68" dur="500"/>
                                        <p:tgtEl>
                                          <p:spTgt spid="103"/>
                                        </p:tgtEl>
                                      </p:cBhvr>
                                    </p:animEffect>
                                  </p:childTnLst>
                                </p:cTn>
                              </p:par>
                              <p:par>
                                <p:cTn id="69" presetID="22" presetClass="entr" presetSubtype="1"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animEffect transition="in" filter="wipe(up)">
                                      <p:cBhvr>
                                        <p:cTn id="71" dur="500"/>
                                        <p:tgtEl>
                                          <p:spTgt spid="9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101"/>
                                        </p:tgtEl>
                                        <p:attrNameLst>
                                          <p:attrName>style.visibility</p:attrName>
                                        </p:attrNameLst>
                                      </p:cBhvr>
                                      <p:to>
                                        <p:strVal val="visible"/>
                                      </p:to>
                                    </p:set>
                                    <p:animEffect transition="in" filter="wipe(up)">
                                      <p:cBhvr>
                                        <p:cTn id="76" dur="500"/>
                                        <p:tgtEl>
                                          <p:spTgt spid="101"/>
                                        </p:tgtEl>
                                      </p:cBhvr>
                                    </p:animEffect>
                                  </p:childTnLst>
                                </p:cTn>
                              </p:par>
                            </p:childTnLst>
                          </p:cTn>
                        </p:par>
                        <p:par>
                          <p:cTn id="77" fill="hold">
                            <p:stCondLst>
                              <p:cond delay="500"/>
                            </p:stCondLst>
                            <p:childTnLst>
                              <p:par>
                                <p:cTn id="78" presetID="22" presetClass="entr" presetSubtype="1" fill="hold" grpId="0" nodeType="afterEffect">
                                  <p:stCondLst>
                                    <p:cond delay="0"/>
                                  </p:stCondLst>
                                  <p:childTnLst>
                                    <p:set>
                                      <p:cBhvr>
                                        <p:cTn id="79" dur="1" fill="hold">
                                          <p:stCondLst>
                                            <p:cond delay="0"/>
                                          </p:stCondLst>
                                        </p:cTn>
                                        <p:tgtEl>
                                          <p:spTgt spid="100"/>
                                        </p:tgtEl>
                                        <p:attrNameLst>
                                          <p:attrName>style.visibility</p:attrName>
                                        </p:attrNameLst>
                                      </p:cBhvr>
                                      <p:to>
                                        <p:strVal val="visible"/>
                                      </p:to>
                                    </p:set>
                                    <p:animEffect transition="in" filter="wipe(up)">
                                      <p:cBhvr>
                                        <p:cTn id="80" dur="500"/>
                                        <p:tgtEl>
                                          <p:spTgt spid="100"/>
                                        </p:tgtEl>
                                      </p:cBhvr>
                                    </p:animEffect>
                                  </p:childTnLst>
                                </p:cTn>
                              </p:par>
                            </p:childTnLst>
                          </p:cTn>
                        </p:par>
                        <p:par>
                          <p:cTn id="81" fill="hold">
                            <p:stCondLst>
                              <p:cond delay="1000"/>
                            </p:stCondLst>
                            <p:childTnLst>
                              <p:par>
                                <p:cTn id="82" presetID="22" presetClass="entr" presetSubtype="1" fill="hold" grpId="0" nodeType="afterEffect">
                                  <p:stCondLst>
                                    <p:cond delay="0"/>
                                  </p:stCondLst>
                                  <p:childTnLst>
                                    <p:set>
                                      <p:cBhvr>
                                        <p:cTn id="83" dur="1" fill="hold">
                                          <p:stCondLst>
                                            <p:cond delay="0"/>
                                          </p:stCondLst>
                                        </p:cTn>
                                        <p:tgtEl>
                                          <p:spTgt spid="104"/>
                                        </p:tgtEl>
                                        <p:attrNameLst>
                                          <p:attrName>style.visibility</p:attrName>
                                        </p:attrNameLst>
                                      </p:cBhvr>
                                      <p:to>
                                        <p:strVal val="visible"/>
                                      </p:to>
                                    </p:set>
                                    <p:animEffect transition="in" filter="wipe(up)">
                                      <p:cBhvr>
                                        <p:cTn id="84" dur="500"/>
                                        <p:tgtEl>
                                          <p:spTgt spid="104"/>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wipe(up)">
                                      <p:cBhvr>
                                        <p:cTn id="8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3" grpId="0" animBg="1"/>
      <p:bldP spid="36" grpId="0" animBg="1"/>
      <p:bldP spid="37" grpId="0" animBg="1"/>
      <p:bldP spid="34" grpId="0" animBg="1"/>
      <p:bldP spid="35" grpId="0" animBg="1"/>
      <p:bldP spid="38" grpId="0"/>
      <p:bldP spid="39" grpId="0"/>
      <p:bldP spid="40" grpId="0"/>
      <p:bldP spid="44" grpId="0"/>
      <p:bldP spid="45" grpId="0"/>
      <p:bldP spid="85" grpId="0" animBg="1"/>
      <p:bldP spid="86" grpId="0" animBg="1"/>
      <p:bldP spid="92" grpId="0"/>
      <p:bldP spid="100" grpId="0" animBg="1"/>
      <p:bldP spid="101" grpId="0" animBg="1"/>
      <p:bldP spid="102" grpId="0"/>
      <p:bldP spid="103" grpId="0"/>
      <p:bldP spid="10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364676" y="1980302"/>
                <a:ext cx="4328554" cy="3451394"/>
              </a:xfrm>
              <a:prstGeom prst="rect">
                <a:avLst/>
              </a:prstGeom>
              <a:noFill/>
            </p:spPr>
            <p:txBody>
              <a:bodyPr wrap="square" rtlCol="0">
                <a:spAutoFit/>
              </a:bodyPr>
              <a:lstStyle/>
              <a:p>
                <a:pPr marL="0" indent="0">
                  <a:lnSpc>
                    <a:spcPct val="150000"/>
                  </a:lnSpc>
                  <a:buNone/>
                </a:pPr>
                <a:r>
                  <a:rPr lang="en-US" sz="2800" b="1"/>
                  <a:t>Chọn </a:t>
                </a:r>
                <a:r>
                  <a:rPr lang="en-US" sz="2800" b="1" err="1"/>
                  <a:t>tham</a:t>
                </a:r>
                <a:r>
                  <a:rPr lang="en-US" sz="2800" b="1"/>
                  <a:t> </a:t>
                </a:r>
                <a:r>
                  <a:rPr lang="en-US" sz="2800" b="1" err="1"/>
                  <a:t>số</a:t>
                </a:r>
                <a:r>
                  <a:rPr lang="en-US" sz="2800" b="1"/>
                  <a:t> </a:t>
                </a:r>
                <a14:m>
                  <m:oMath xmlns:m="http://schemas.openxmlformats.org/officeDocument/2006/math">
                    <m:r>
                      <a:rPr lang="en-US" sz="2800" b="1" i="0">
                        <a:latin typeface="Cambria Math" panose="02040503050406030204" pitchFamily="18" charset="0"/>
                        <a:ea typeface="Cambria Math" panose="02040503050406030204" pitchFamily="18" charset="0"/>
                      </a:rPr>
                      <m:t>𝛌</m:t>
                    </m:r>
                  </m:oMath>
                </a14:m>
                <a:r>
                  <a:rPr lang="en-US" sz="2800" b="1"/>
                  <a:t> </a:t>
                </a:r>
                <a:endParaRPr lang="vi-VN" sz="2800" b="1"/>
              </a:p>
              <a:p>
                <a:pPr>
                  <a:lnSpc>
                    <a:spcPct val="150000"/>
                  </a:lnSpc>
                </a:pPr>
                <a:r>
                  <a:rPr lang="en-US" sz="2400"/>
                  <a:t>Tham </a:t>
                </a:r>
                <a:r>
                  <a:rPr lang="en-US" sz="2400" err="1"/>
                  <a:t>số</a:t>
                </a:r>
                <a:r>
                  <a:rPr lang="en-US" sz="2400"/>
                  <a:t> </a:t>
                </a:r>
                <a14:m>
                  <m:oMath xmlns:m="http://schemas.openxmlformats.org/officeDocument/2006/math">
                    <m:r>
                      <a:rPr lang="en-US" sz="2400" i="1">
                        <a:latin typeface="Cambria Math" panose="02040503050406030204" pitchFamily="18" charset="0"/>
                        <a:ea typeface="Cambria Math" panose="02040503050406030204" pitchFamily="18" charset="0"/>
                      </a:rPr>
                      <m:t>𝜆</m:t>
                    </m:r>
                    <m:r>
                      <a:rPr lang="en-US" sz="2400" i="1">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t</m:t>
                    </m:r>
                    <m:r>
                      <a:rPr lang="en-US" sz="2400">
                        <a:latin typeface="Cambria Math" panose="02040503050406030204" pitchFamily="18" charset="0"/>
                        <a:ea typeface="Cambria Math" panose="02040503050406030204" pitchFamily="18" charset="0"/>
                      </a:rPr>
                      <m:t>ă</m:t>
                    </m:r>
                    <m:r>
                      <m:rPr>
                        <m:sty m:val="p"/>
                      </m:rPr>
                      <a:rPr lang="en-US" sz="2400">
                        <a:latin typeface="Cambria Math" panose="02040503050406030204" pitchFamily="18" charset="0"/>
                        <a:ea typeface="Cambria Math" panose="02040503050406030204" pitchFamily="18" charset="0"/>
                      </a:rPr>
                      <m:t>ng</m:t>
                    </m:r>
                    <m:r>
                      <a:rPr lang="en-US" sz="2400">
                        <a:latin typeface="Cambria Math" panose="02040503050406030204" pitchFamily="18" charset="0"/>
                        <a:ea typeface="Cambria Math" panose="02040503050406030204" pitchFamily="18" charset="0"/>
                      </a:rPr>
                      <m:t> </m:t>
                    </m:r>
                  </m:oMath>
                </a14:m>
                <a:r>
                  <a:rPr lang="en-US" sz="2400" err="1"/>
                  <a:t>sẽ</a:t>
                </a:r>
                <a:r>
                  <a:rPr lang="en-US" sz="2400"/>
                  <a:t> </a:t>
                </a:r>
                <a:r>
                  <a:rPr lang="en-US" sz="2400" err="1"/>
                  <a:t>giảm</a:t>
                </a:r>
                <a:r>
                  <a:rPr lang="en-US" sz="2400"/>
                  <a:t> </a:t>
                </a:r>
                <a:r>
                  <a:rPr lang="en-US" sz="2400" err="1"/>
                  <a:t>sự</a:t>
                </a:r>
                <a:r>
                  <a:rPr lang="en-US" sz="2400"/>
                  <a:t> </a:t>
                </a:r>
                <a:r>
                  <a:rPr lang="en-US" sz="2400" err="1"/>
                  <a:t>quá</a:t>
                </a:r>
                <a:r>
                  <a:rPr lang="en-US" sz="2400"/>
                  <a:t> </a:t>
                </a:r>
                <a:r>
                  <a:rPr lang="en-US" sz="2400" err="1"/>
                  <a:t>khớp</a:t>
                </a:r>
                <a:r>
                  <a:rPr lang="en-US" sz="2400"/>
                  <a:t> </a:t>
                </a:r>
                <a:r>
                  <a:rPr lang="en-US" sz="2400" err="1"/>
                  <a:t>với</a:t>
                </a:r>
                <a:r>
                  <a:rPr lang="en-US" sz="2400"/>
                  <a:t> </a:t>
                </a:r>
                <a:r>
                  <a:rPr lang="en-US" sz="2400" err="1"/>
                  <a:t>dữ</a:t>
                </a:r>
                <a:r>
                  <a:rPr lang="en-US" sz="2400"/>
                  <a:t> </a:t>
                </a:r>
                <a:r>
                  <a:rPr lang="en-US" sz="2400" err="1"/>
                  <a:t>liệu</a:t>
                </a:r>
                <a:r>
                  <a:rPr lang="en-US" sz="2400"/>
                  <a:t> test. Qua </a:t>
                </a:r>
                <a:r>
                  <a:rPr lang="en-US" sz="2400" err="1"/>
                  <a:t>đó</a:t>
                </a:r>
                <a:r>
                  <a:rPr lang="en-US" sz="2400"/>
                  <a:t> </a:t>
                </a:r>
                <a:r>
                  <a:rPr lang="en-US" sz="2400" err="1"/>
                  <a:t>việc</a:t>
                </a:r>
                <a:r>
                  <a:rPr lang="en-US" sz="2400"/>
                  <a:t> </a:t>
                </a:r>
                <a:r>
                  <a:rPr lang="en-US" sz="2400" err="1"/>
                  <a:t>đánh</a:t>
                </a:r>
                <a:r>
                  <a:rPr lang="en-US" sz="2400"/>
                  <a:t> </a:t>
                </a:r>
                <a:r>
                  <a:rPr lang="en-US" sz="2400" err="1"/>
                  <a:t>giá</a:t>
                </a:r>
                <a:r>
                  <a:rPr lang="en-US" sz="2400"/>
                  <a:t> </a:t>
                </a:r>
                <a:r>
                  <a:rPr lang="en-US" sz="2400" err="1"/>
                  <a:t>mô</a:t>
                </a:r>
                <a:r>
                  <a:rPr lang="en-US" sz="2400"/>
                  <a:t> </a:t>
                </a:r>
                <a:r>
                  <a:rPr lang="en-US" sz="2400" err="1"/>
                  <a:t>hình</a:t>
                </a:r>
                <a:r>
                  <a:rPr lang="en-US" sz="2400"/>
                  <a:t> </a:t>
                </a:r>
                <a:r>
                  <a:rPr lang="en-US" sz="2400" err="1"/>
                  <a:t>sẽ</a:t>
                </a:r>
                <a:r>
                  <a:rPr lang="en-US" sz="2400"/>
                  <a:t> </a:t>
                </a:r>
                <a:r>
                  <a:rPr lang="en-US" sz="2400" err="1"/>
                  <a:t>ổn</a:t>
                </a:r>
                <a:r>
                  <a:rPr lang="en-US" sz="2400"/>
                  <a:t> </a:t>
                </a:r>
                <a:r>
                  <a:rPr lang="en-US" sz="2400" err="1"/>
                  <a:t>định</a:t>
                </a:r>
                <a:r>
                  <a:rPr lang="en-US" sz="2400"/>
                  <a:t> </a:t>
                </a:r>
                <a:r>
                  <a:rPr lang="en-US" sz="2400" err="1"/>
                  <a:t>hơn</a:t>
                </a:r>
                <a:r>
                  <a:rPr lang="en-US" sz="2400"/>
                  <a:t>.</a:t>
                </a:r>
              </a:p>
              <a:p>
                <a:pPr>
                  <a:lnSpc>
                    <a:spcPct val="150000"/>
                  </a:lnSpc>
                </a:pPr>
                <a:endParaRPr lang="en-US"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364676" y="1980302"/>
                <a:ext cx="4328554" cy="3451394"/>
              </a:xfrm>
              <a:prstGeom prst="rect">
                <a:avLst/>
              </a:prstGeom>
              <a:blipFill>
                <a:blip r:embed="rId3"/>
                <a:stretch>
                  <a:fillRect l="-2958" r="-141"/>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0FA7D3F6-F65B-49E8-B810-3361B0ADFF36}"/>
              </a:ext>
            </a:extLst>
          </p:cNvPr>
          <p:cNvGrpSpPr/>
          <p:nvPr/>
        </p:nvGrpSpPr>
        <p:grpSpPr>
          <a:xfrm rot="1442666">
            <a:off x="771142" y="2098624"/>
            <a:ext cx="484883" cy="384143"/>
            <a:chOff x="451410" y="5975667"/>
            <a:chExt cx="858150" cy="540139"/>
          </a:xfrm>
        </p:grpSpPr>
        <p:sp>
          <p:nvSpPr>
            <p:cNvPr id="9" name="等腰三角形 42">
              <a:extLst>
                <a:ext uri="{FF2B5EF4-FFF2-40B4-BE49-F238E27FC236}">
                  <a16:creationId xmlns:a16="http://schemas.microsoft.com/office/drawing/2014/main" id="{B79089E9-1137-4293-A642-40FA6D484A9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31D0CEE-5FE1-4D99-AFA8-C4CBBED882A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pic>
        <p:nvPicPr>
          <p:cNvPr id="11" name="Picture 10">
            <a:extLst>
              <a:ext uri="{FF2B5EF4-FFF2-40B4-BE49-F238E27FC236}">
                <a16:creationId xmlns:a16="http://schemas.microsoft.com/office/drawing/2014/main" id="{3FC709DF-EB65-4456-AAD8-919EFF5C1E07}"/>
              </a:ext>
            </a:extLst>
          </p:cNvPr>
          <p:cNvPicPr>
            <a:picLocks noChangeAspect="1"/>
          </p:cNvPicPr>
          <p:nvPr/>
        </p:nvPicPr>
        <p:blipFill>
          <a:blip r:embed="rId4"/>
          <a:stretch>
            <a:fillRect/>
          </a:stretch>
        </p:blipFill>
        <p:spPr>
          <a:xfrm>
            <a:off x="5799811" y="1639074"/>
            <a:ext cx="5762625" cy="4133850"/>
          </a:xfrm>
          <a:prstGeom prst="rect">
            <a:avLst/>
          </a:prstGeom>
        </p:spPr>
      </p:pic>
      <p:sp>
        <p:nvSpPr>
          <p:cNvPr id="12" name="Rectangle 11">
            <a:extLst>
              <a:ext uri="{FF2B5EF4-FFF2-40B4-BE49-F238E27FC236}">
                <a16:creationId xmlns:a16="http://schemas.microsoft.com/office/drawing/2014/main" id="{C54070E0-FBF1-4413-9E4B-FC7AAEF72964}"/>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24F1C921-757C-418D-AB96-52F9B0A02712}"/>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30</a:t>
            </a:fld>
            <a:endParaRPr lang="en-US" sz="1400">
              <a:solidFill>
                <a:schemeClr val="bg1"/>
              </a:solidFill>
            </a:endParaRPr>
          </a:p>
        </p:txBody>
      </p:sp>
    </p:spTree>
    <p:extLst>
      <p:ext uri="{BB962C8B-B14F-4D97-AF65-F5344CB8AC3E}">
        <p14:creationId xmlns:p14="http://schemas.microsoft.com/office/powerpoint/2010/main" val="183340734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571503" y="1479559"/>
                <a:ext cx="8661067" cy="4005392"/>
              </a:xfrm>
              <a:prstGeom prst="rect">
                <a:avLst/>
              </a:prstGeom>
              <a:noFill/>
            </p:spPr>
            <p:txBody>
              <a:bodyPr wrap="square" rtlCol="0">
                <a:spAutoFit/>
              </a:bodyPr>
              <a:lstStyle/>
              <a:p>
                <a:pPr>
                  <a:lnSpc>
                    <a:spcPct val="150000"/>
                  </a:lnSpc>
                </a:pPr>
                <a:r>
                  <a:rPr lang="en-US" sz="2800" b="1"/>
                  <a:t>So sánh đặc điểm Lasso và Ridge </a:t>
                </a:r>
                <a:endParaRPr lang="vi-VN" sz="2800" b="1"/>
              </a:p>
              <a:p>
                <a:pPr marL="631825">
                  <a:lnSpc>
                    <a:spcPct val="150000"/>
                  </a:lnSpc>
                </a:pPr>
                <a:r>
                  <a:rPr lang="en-US" sz="2400"/>
                  <a:t>Bởi vì xu hướng thu hẹp các hệ số dần về 0, nên Lasso tạo ra một mô hình dự đoán đơn giản hơn.</a:t>
                </a:r>
              </a:p>
              <a:p>
                <a:pPr marL="631825">
                  <a:lnSpc>
                    <a:spcPct val="150000"/>
                  </a:lnSpc>
                </a:pPr>
                <a:r>
                  <a:rPr lang="en-US" sz="2400"/>
                  <a:t>Giống Ridge ở điểm: Khi </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l-GR" sz="2400"/>
                  <a:t> </a:t>
                </a:r>
                <a:r>
                  <a:rPr lang="vi-VN" sz="2400"/>
                  <a:t>t</a:t>
                </a:r>
                <a:r>
                  <a:rPr lang="en-US" sz="2400"/>
                  <a:t>ăng </a:t>
                </a:r>
                <a14:m>
                  <m:oMath xmlns:m="http://schemas.openxmlformats.org/officeDocument/2006/math">
                    <m:r>
                      <a:rPr lang="vi-VN" sz="2400" b="0" i="1" smtClean="0">
                        <a:latin typeface="Cambria Math" panose="02040503050406030204" pitchFamily="18" charset="0"/>
                      </a:rPr>
                      <m:t>→</m:t>
                    </m:r>
                  </m:oMath>
                </a14:m>
                <a:r>
                  <a:rPr lang="vi-VN" sz="2400"/>
                  <a:t> </a:t>
                </a:r>
                <a:r>
                  <a:rPr lang="vi-VN" sz="2400">
                    <a:latin typeface="Calibri" panose="020F0502020204030204" pitchFamily="34" charset="0"/>
                    <a:cs typeface="Calibri" panose="020F0502020204030204" pitchFamily="34" charset="0"/>
                  </a:rPr>
                  <a:t>phương</a:t>
                </a:r>
                <a:r>
                  <a:rPr lang="vi-VN" sz="2400"/>
                  <a:t> </a:t>
                </a:r>
                <a:r>
                  <a:rPr lang="vi-VN" sz="2400">
                    <a:latin typeface="Calibri" panose="020F0502020204030204" pitchFamily="34" charset="0"/>
                    <a:cs typeface="Calibri" panose="020F0502020204030204" pitchFamily="34" charset="0"/>
                  </a:rPr>
                  <a:t>sai giảm và độ lệch tăng</a:t>
                </a:r>
                <a:endParaRPr lang="en-US" sz="2400">
                  <a:latin typeface="Calibri" panose="020F0502020204030204" pitchFamily="34" charset="0"/>
                  <a:cs typeface="Calibri" panose="020F0502020204030204" pitchFamily="34" charset="0"/>
                </a:endParaRPr>
              </a:p>
              <a:p>
                <a:pPr marL="631825">
                  <a:lnSpc>
                    <a:spcPct val="150000"/>
                  </a:lnSpc>
                </a:pPr>
                <a:r>
                  <a:rPr lang="en-US" sz="2400"/>
                  <a:t>Nhược điểm Lasso: Số lượng biến bị giới hạn bởi bộ dữ liệu. Và việc các = 0 nhiều dẫn đến thông tin bị mất đi</a:t>
                </a:r>
                <a:endParaRPr lang="en-US"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571503" y="1479559"/>
                <a:ext cx="8661067" cy="4005392"/>
              </a:xfrm>
              <a:prstGeom prst="rect">
                <a:avLst/>
              </a:prstGeom>
              <a:blipFill>
                <a:blip r:embed="rId3"/>
                <a:stretch>
                  <a:fillRect l="-1478" r="-774" b="-2588"/>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0FA7D3F6-F65B-49E8-B810-3361B0ADFF36}"/>
              </a:ext>
            </a:extLst>
          </p:cNvPr>
          <p:cNvGrpSpPr/>
          <p:nvPr/>
        </p:nvGrpSpPr>
        <p:grpSpPr>
          <a:xfrm rot="1442666">
            <a:off x="977970" y="1597881"/>
            <a:ext cx="484883" cy="384143"/>
            <a:chOff x="451410" y="5975667"/>
            <a:chExt cx="858150" cy="540139"/>
          </a:xfrm>
        </p:grpSpPr>
        <p:sp>
          <p:nvSpPr>
            <p:cNvPr id="9" name="等腰三角形 42">
              <a:extLst>
                <a:ext uri="{FF2B5EF4-FFF2-40B4-BE49-F238E27FC236}">
                  <a16:creationId xmlns:a16="http://schemas.microsoft.com/office/drawing/2014/main" id="{B79089E9-1137-4293-A642-40FA6D484A9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31D0CEE-5FE1-4D99-AFA8-C4CBBED882A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2" name="等腰三角形 43">
            <a:extLst>
              <a:ext uri="{FF2B5EF4-FFF2-40B4-BE49-F238E27FC236}">
                <a16:creationId xmlns:a16="http://schemas.microsoft.com/office/drawing/2014/main" id="{450F351F-075C-4236-81AE-3BCCF564DD46}"/>
              </a:ext>
            </a:extLst>
          </p:cNvPr>
          <p:cNvSpPr/>
          <p:nvPr/>
        </p:nvSpPr>
        <p:spPr>
          <a:xfrm rot="19727636">
            <a:off x="1787822" y="4506603"/>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3" name="等腰三角形 43">
            <a:extLst>
              <a:ext uri="{FF2B5EF4-FFF2-40B4-BE49-F238E27FC236}">
                <a16:creationId xmlns:a16="http://schemas.microsoft.com/office/drawing/2014/main" id="{9EB6F198-235C-4D9A-9393-1B27DAB6DA27}"/>
              </a:ext>
            </a:extLst>
          </p:cNvPr>
          <p:cNvSpPr/>
          <p:nvPr/>
        </p:nvSpPr>
        <p:spPr>
          <a:xfrm rot="19727636">
            <a:off x="1787822" y="2302749"/>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4" name="等腰三角形 43">
            <a:extLst>
              <a:ext uri="{FF2B5EF4-FFF2-40B4-BE49-F238E27FC236}">
                <a16:creationId xmlns:a16="http://schemas.microsoft.com/office/drawing/2014/main" id="{3869E523-7D67-4ADF-B6A4-4752C87DDF79}"/>
              </a:ext>
            </a:extLst>
          </p:cNvPr>
          <p:cNvSpPr/>
          <p:nvPr/>
        </p:nvSpPr>
        <p:spPr>
          <a:xfrm rot="19727636">
            <a:off x="1787822" y="3458522"/>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5" name="Rectangle 14">
            <a:extLst>
              <a:ext uri="{FF2B5EF4-FFF2-40B4-BE49-F238E27FC236}">
                <a16:creationId xmlns:a16="http://schemas.microsoft.com/office/drawing/2014/main" id="{71ABFBD7-7526-43C6-91ED-BBE70EC2C3C9}"/>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Slide Number Placeholder 4">
            <a:extLst>
              <a:ext uri="{FF2B5EF4-FFF2-40B4-BE49-F238E27FC236}">
                <a16:creationId xmlns:a16="http://schemas.microsoft.com/office/drawing/2014/main" id="{3706E77D-5162-4928-9DEE-CEC4FEBE81EE}"/>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31</a:t>
            </a:fld>
            <a:endParaRPr lang="en-US" sz="1400">
              <a:solidFill>
                <a:schemeClr val="bg1"/>
              </a:solidFill>
            </a:endParaRPr>
          </a:p>
        </p:txBody>
      </p:sp>
    </p:spTree>
    <p:extLst>
      <p:ext uri="{BB962C8B-B14F-4D97-AF65-F5344CB8AC3E}">
        <p14:creationId xmlns:p14="http://schemas.microsoft.com/office/powerpoint/2010/main" val="305973503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animEffect transition="in" filter="fade">
                                      <p:cBhvr>
                                        <p:cTn id="29" dur="500"/>
                                        <p:tgtEl>
                                          <p:spTgt spid="7">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7">
                                            <p:txEl>
                                              <p:pRg st="3" end="3"/>
                                            </p:txEl>
                                          </p:spTgt>
                                        </p:tgtEl>
                                        <p:attrNameLst>
                                          <p:attrName>style.visibility</p:attrName>
                                        </p:attrNameLst>
                                      </p:cBhvr>
                                      <p:to>
                                        <p:strVal val="visible"/>
                                      </p:to>
                                    </p:set>
                                    <p:animEffect transition="in" filter="fade">
                                      <p:cBhvr>
                                        <p:cTn id="3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1707958" y="1377248"/>
                <a:ext cx="11006556" cy="4004430"/>
              </a:xfrm>
              <a:prstGeom prst="rect">
                <a:avLst/>
              </a:prstGeom>
              <a:noFill/>
            </p:spPr>
            <p:txBody>
              <a:bodyPr wrap="square" rtlCol="0">
                <a:spAutoFit/>
              </a:bodyPr>
              <a:lstStyle/>
              <a:p>
                <a:pPr>
                  <a:lnSpc>
                    <a:spcPct val="150000"/>
                  </a:lnSpc>
                </a:pPr>
                <a:r>
                  <a:rPr lang="en-US" sz="2800" b="1"/>
                  <a:t>Elastic Net</a:t>
                </a:r>
                <a:endParaRPr lang="vi-VN" sz="2800" b="1"/>
              </a:p>
              <a:p>
                <a:pPr>
                  <a:lnSpc>
                    <a:spcPct val="150000"/>
                  </a:lnSpc>
                </a:pPr>
                <a:r>
                  <a:rPr lang="en-US" sz="2400"/>
                  <a:t>Là </a:t>
                </a:r>
                <a:r>
                  <a:rPr lang="en-US" sz="2400" err="1"/>
                  <a:t>sự</a:t>
                </a:r>
                <a:r>
                  <a:rPr lang="en-US" sz="2400"/>
                  <a:t> </a:t>
                </a:r>
                <a:r>
                  <a:rPr lang="en-US" sz="2400" err="1"/>
                  <a:t>kết</a:t>
                </a:r>
                <a:r>
                  <a:rPr lang="en-US" sz="2400"/>
                  <a:t> </a:t>
                </a:r>
                <a:r>
                  <a:rPr lang="en-US" sz="2400" err="1"/>
                  <a:t>hợp</a:t>
                </a:r>
                <a:r>
                  <a:rPr lang="en-US" sz="2400"/>
                  <a:t> </a:t>
                </a:r>
                <a:r>
                  <a:rPr lang="en-US" sz="2400" err="1"/>
                  <a:t>giữa</a:t>
                </a:r>
                <a:r>
                  <a:rPr lang="en-US" sz="2400"/>
                  <a:t> Lasso </a:t>
                </a:r>
                <a:r>
                  <a:rPr lang="en-US" sz="2400" err="1"/>
                  <a:t>và</a:t>
                </a:r>
                <a:r>
                  <a:rPr lang="en-US" sz="2400"/>
                  <a:t> Ridge:</a:t>
                </a:r>
              </a:p>
              <a:p>
                <a:pPr>
                  <a:lnSpc>
                    <a:spcPct val="150000"/>
                  </a:lnSpc>
                </a:pPr>
                <a14:m>
                  <m:oMathPara xmlns:m="http://schemas.openxmlformats.org/officeDocument/2006/math">
                    <m:oMathParaPr>
                      <m:jc m:val="left"/>
                    </m:oMathParaPr>
                    <m:oMath xmlns:m="http://schemas.openxmlformats.org/officeDocument/2006/math">
                      <m:r>
                        <m:rPr>
                          <m:sty m:val="p"/>
                        </m:rPr>
                        <a:rPr lang="en-US" sz="2400" i="0">
                          <a:latin typeface="Cambria Math" panose="02040503050406030204" pitchFamily="18" charset="0"/>
                          <a:ea typeface="Cambria Math" panose="02040503050406030204" pitchFamily="18" charset="0"/>
                        </a:rPr>
                        <m:t>Minimize</m:t>
                      </m:r>
                      <m:r>
                        <a:rPr lang="en-US" sz="2400" i="1">
                          <a:latin typeface="Cambria Math" panose="02040503050406030204" pitchFamily="18" charset="0"/>
                          <a:ea typeface="Cambria Math" panose="02040503050406030204" pitchFamily="18" charset="0"/>
                        </a:rPr>
                        <m:t>:</m:t>
                      </m:r>
                      <m:r>
                        <a:rPr lang="pt-BR"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ea typeface="Cambria Math" panose="02040503050406030204" pitchFamily="18" charset="0"/>
                            </a:rPr>
                            <m:t>𝐰</m:t>
                          </m:r>
                        </m:e>
                      </m:d>
                      <m:r>
                        <a:rPr lang="en-US" sz="2400" i="1">
                          <a:latin typeface="Cambria Math" panose="02040503050406030204" pitchFamily="18" charset="0"/>
                          <a:ea typeface="Cambria Math" panose="02040503050406030204" pitchFamily="18" charset="0"/>
                        </a:rPr>
                        <m:t>=</m:t>
                      </m:r>
                      <m:r>
                        <m:rPr>
                          <m:sty m:val="p"/>
                        </m:rPr>
                        <a:rPr lang="vi-VN" sz="2400">
                          <a:latin typeface="Cambria Math" panose="02040503050406030204" pitchFamily="18" charset="0"/>
                          <a:ea typeface="Cambria Math" panose="02040503050406030204" pitchFamily="18" charset="0"/>
                        </a:rPr>
                        <m:t>SSE</m:t>
                      </m:r>
                      <m:r>
                        <a:rPr lang="en-US" sz="2400" i="1">
                          <a:latin typeface="Cambria Math" panose="02040503050406030204" pitchFamily="18" charset="0"/>
                          <a:ea typeface="Cambria Math" panose="02040503050406030204" pitchFamily="18" charset="0"/>
                        </a:rPr>
                        <m:t>+ </m:t>
                      </m:r>
                      <m:sSub>
                        <m:sSubPr>
                          <m:ctrlPr>
                            <a:rPr lang="vi-VN" sz="2400" i="1">
                              <a:latin typeface="Cambria Math" panose="02040503050406030204" pitchFamily="18" charset="0"/>
                              <a:ea typeface="Cambria Math" panose="02040503050406030204" pitchFamily="18" charset="0"/>
                            </a:rPr>
                          </m:ctrlPr>
                        </m:sSubPr>
                        <m:e>
                          <m:sSub>
                            <m:sSubPr>
                              <m:ctrlPr>
                                <a:rPr lang="vi-VN"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e>
                            <m:sub>
                              <m:r>
                                <a:rPr lang="vi-VN" sz="2400" b="0" i="1" smtClean="0">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ℓ</m:t>
                          </m:r>
                        </m:e>
                        <m:sub>
                          <m:r>
                            <a:rPr lang="vi-VN" sz="2400" i="1">
                              <a:latin typeface="Cambria Math" panose="02040503050406030204" pitchFamily="18" charset="0"/>
                              <a:ea typeface="Cambria Math" panose="02040503050406030204" pitchFamily="18" charset="0"/>
                            </a:rPr>
                            <m:t>1</m:t>
                          </m:r>
                        </m:sub>
                      </m:sSub>
                      <m:r>
                        <a:rPr lang="vi-VN" sz="2400" b="0" i="1" smtClean="0">
                          <a:latin typeface="Cambria Math" panose="02040503050406030204" pitchFamily="18" charset="0"/>
                          <a:ea typeface="Cambria Math" panose="02040503050406030204" pitchFamily="18" charset="0"/>
                        </a:rPr>
                        <m:t>+</m:t>
                      </m:r>
                      <m:sSub>
                        <m:sSubPr>
                          <m:ctrlPr>
                            <a:rPr lang="vi-VN" sz="2400" b="0" i="1" smtClean="0">
                              <a:latin typeface="Cambria Math" panose="02040503050406030204" pitchFamily="18" charset="0"/>
                              <a:ea typeface="Cambria Math" panose="02040503050406030204" pitchFamily="18" charset="0"/>
                            </a:rPr>
                          </m:ctrlPr>
                        </m:sSubPr>
                        <m:e>
                          <m:r>
                            <a:rPr lang="vi-VN" sz="2400" b="0" i="1" smtClean="0">
                              <a:latin typeface="Cambria Math" panose="02040503050406030204" pitchFamily="18" charset="0"/>
                              <a:ea typeface="Cambria Math" panose="02040503050406030204" pitchFamily="18" charset="0"/>
                            </a:rPr>
                            <m:t>𝜆</m:t>
                          </m:r>
                        </m:e>
                        <m:sub>
                          <m:r>
                            <a:rPr lang="vi-VN" sz="2400" b="0" i="1" smtClean="0">
                              <a:latin typeface="Cambria Math" panose="02040503050406030204" pitchFamily="18" charset="0"/>
                              <a:ea typeface="Cambria Math" panose="02040503050406030204" pitchFamily="18" charset="0"/>
                            </a:rPr>
                            <m:t>2</m:t>
                          </m:r>
                        </m:sub>
                      </m:sSub>
                      <m:sSub>
                        <m:sSubPr>
                          <m:ctrlPr>
                            <a:rPr lang="vi-VN"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vi-VN" sz="2400" b="0" i="0" smtClean="0">
                              <a:latin typeface="Cambria Math" panose="02040503050406030204" pitchFamily="18" charset="0"/>
                              <a:ea typeface="Cambria Math" panose="02040503050406030204" pitchFamily="18" charset="0"/>
                            </a:rPr>
                            <m:t>2</m:t>
                          </m:r>
                        </m:sub>
                      </m:sSub>
                    </m:oMath>
                  </m:oMathPara>
                </a14:m>
                <a:endParaRPr lang="en-US" sz="2400"/>
              </a:p>
              <a:p>
                <a:pPr>
                  <a:lnSpc>
                    <a:spcPct val="150000"/>
                  </a:lnSpc>
                </a:pPr>
                <a:r>
                  <a:rPr lang="en-US" sz="2400" err="1"/>
                  <a:t>Trong</a:t>
                </a:r>
                <a:r>
                  <a:rPr lang="en-US" sz="2400"/>
                  <a:t> </a:t>
                </a:r>
                <a:r>
                  <a:rPr lang="en-US" sz="2400" err="1"/>
                  <a:t>đó</a:t>
                </a:r>
                <a:r>
                  <a:rPr lang="en-US" sz="2400"/>
                  <a:t> : </a:t>
                </a:r>
              </a:p>
              <a:p>
                <a:pPr marL="742950">
                  <a:lnSpc>
                    <a:spcPct val="150000"/>
                  </a:lnSpc>
                </a:pP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en-US" sz="2400" i="1" dirty="0">
                            <a:latin typeface="Cambria Math" panose="02040503050406030204" pitchFamily="18" charset="0"/>
                            <a:ea typeface="Cambria Math" panose="02040503050406030204" pitchFamily="18" charset="0"/>
                          </a:rPr>
                          <m:t>1</m:t>
                        </m:r>
                      </m:sub>
                    </m:sSub>
                  </m:oMath>
                </a14:m>
                <a:r>
                  <a:rPr lang="en-US" sz="2400"/>
                  <a:t>: </a:t>
                </a:r>
                <a:r>
                  <a:rPr lang="en-US" sz="2400" err="1"/>
                  <a:t>Buộc</a:t>
                </a:r>
                <a:r>
                  <a:rPr lang="en-US" sz="2400"/>
                  <a:t> </a:t>
                </a:r>
                <a:r>
                  <a:rPr lang="en-US" sz="2400" err="1"/>
                  <a:t>các</a:t>
                </a:r>
                <a:r>
                  <a:rPr lang="en-US" sz="2400"/>
                  <a:t> </a:t>
                </a:r>
                <a:r>
                  <a:rPr lang="en-US" sz="2400" err="1"/>
                  <a:t>biến</a:t>
                </a:r>
                <a:r>
                  <a:rPr lang="en-US" sz="2400"/>
                  <a:t> </a:t>
                </a:r>
                <a:r>
                  <a:rPr lang="en-US" sz="2400" err="1"/>
                  <a:t>nhất</a:t>
                </a:r>
                <a:r>
                  <a:rPr lang="en-US" sz="2400"/>
                  <a:t> </a:t>
                </a:r>
                <a:r>
                  <a:rPr lang="en-US" sz="2400" err="1"/>
                  <a:t>định</a:t>
                </a:r>
                <a:r>
                  <a:rPr lang="en-US" sz="2400"/>
                  <a:t> </a:t>
                </a:r>
                <a:r>
                  <a:rPr lang="en-US" sz="2400" err="1"/>
                  <a:t>bằng</a:t>
                </a:r>
                <a:r>
                  <a:rPr lang="en-US" sz="2400"/>
                  <a:t> 0</a:t>
                </a:r>
              </a:p>
              <a:p>
                <a:pPr marL="742950">
                  <a:lnSpc>
                    <a:spcPct val="150000"/>
                  </a:lnSpc>
                </a:pP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en-US" sz="2400" b="0" i="1" dirty="0" smtClean="0">
                            <a:latin typeface="Cambria Math" panose="02040503050406030204" pitchFamily="18" charset="0"/>
                            <a:ea typeface="Cambria Math" panose="02040503050406030204" pitchFamily="18" charset="0"/>
                          </a:rPr>
                          <m:t>2</m:t>
                        </m:r>
                      </m:sub>
                    </m:sSub>
                  </m:oMath>
                </a14:m>
                <a:r>
                  <a:rPr lang="en-US" sz="2400"/>
                  <a:t>: Giúp </a:t>
                </a:r>
                <a:r>
                  <a:rPr lang="en-US" sz="2400" err="1"/>
                  <a:t>hệ</a:t>
                </a:r>
                <a:r>
                  <a:rPr lang="en-US" sz="2400"/>
                  <a:t> </a:t>
                </a:r>
                <a:r>
                  <a:rPr lang="en-US" sz="2400" err="1"/>
                  <a:t>số</a:t>
                </a:r>
                <a:r>
                  <a:rPr lang="en-US" sz="2400"/>
                  <a:t> </a:t>
                </a:r>
                <a:r>
                  <a:rPr lang="en-US" sz="2400" err="1"/>
                  <a:t>các</a:t>
                </a:r>
                <a:r>
                  <a:rPr lang="en-US" sz="2400"/>
                  <a:t> </a:t>
                </a:r>
                <a:r>
                  <a:rPr lang="en-US" sz="2400" err="1"/>
                  <a:t>biến</a:t>
                </a:r>
                <a:r>
                  <a:rPr lang="en-US" sz="2400"/>
                  <a:t> </a:t>
                </a:r>
                <a:r>
                  <a:rPr lang="en-US" sz="2400" err="1"/>
                  <a:t>tương</a:t>
                </a:r>
                <a:r>
                  <a:rPr lang="en-US" sz="2400"/>
                  <a:t> </a:t>
                </a:r>
                <a:r>
                  <a:rPr lang="en-US" sz="2400" err="1"/>
                  <a:t>quan</a:t>
                </a:r>
                <a:r>
                  <a:rPr lang="en-US" sz="2400"/>
                  <a:t> </a:t>
                </a:r>
                <a:r>
                  <a:rPr lang="en-US" sz="2400" err="1"/>
                  <a:t>với</a:t>
                </a:r>
                <a:r>
                  <a:rPr lang="en-US" sz="2400"/>
                  <a:t> </a:t>
                </a:r>
                <a:r>
                  <a:rPr lang="en-US" sz="2400" err="1"/>
                  <a:t>nhau</a:t>
                </a:r>
                <a:r>
                  <a:rPr lang="en-US" sz="2400"/>
                  <a:t> </a:t>
                </a:r>
                <a:r>
                  <a:rPr lang="en-US" sz="2400" err="1"/>
                  <a:t>có</a:t>
                </a:r>
                <a:r>
                  <a:rPr lang="en-US" sz="2400"/>
                  <a:t> </a:t>
                </a:r>
                <a:r>
                  <a:rPr lang="en-US" sz="2400" err="1"/>
                  <a:t>xu</a:t>
                </a:r>
                <a:r>
                  <a:rPr lang="en-US" sz="2400"/>
                  <a:t> </a:t>
                </a:r>
                <a:r>
                  <a:rPr lang="en-US" sz="2400" err="1"/>
                  <a:t>hướng</a:t>
                </a:r>
                <a:r>
                  <a:rPr lang="en-US" sz="2400"/>
                  <a:t> </a:t>
                </a:r>
                <a:r>
                  <a:rPr lang="en-US" sz="2400" err="1"/>
                  <a:t>bằng</a:t>
                </a:r>
                <a:r>
                  <a:rPr lang="en-US" sz="2400"/>
                  <a:t> </a:t>
                </a:r>
                <a:r>
                  <a:rPr lang="en-US" sz="2400" err="1"/>
                  <a:t>nhau</a:t>
                </a:r>
                <a:endParaRPr lang="en-US" sz="2400"/>
              </a:p>
              <a:p>
                <a:pPr marL="742950" lvl="1">
                  <a:lnSpc>
                    <a:spcPct val="150000"/>
                  </a:lnSpc>
                </a:pPr>
                <a:r>
                  <a:rPr lang="vi-VN" sz="2400">
                    <a:latin typeface="Calibri" panose="020F0502020204030204" pitchFamily="34" charset="0"/>
                    <a:cs typeface="Calibri" panose="020F0502020204030204" pitchFamily="34" charset="0"/>
                  </a:rPr>
                  <a:t>      Ổn định </a:t>
                </a:r>
                <a14:m>
                  <m:oMath xmlns:m="http://schemas.openxmlformats.org/officeDocument/2006/math">
                    <m:sSub>
                      <m:sSubPr>
                        <m:ctrlPr>
                          <a:rPr lang="en-US" sz="2400" i="1" dirty="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ℓ</m:t>
                        </m:r>
                      </m:e>
                      <m:sub>
                        <m:r>
                          <a:rPr lang="en-US" sz="2400" i="1" dirty="0">
                            <a:latin typeface="Cambria Math" panose="02040503050406030204" pitchFamily="18" charset="0"/>
                            <a:ea typeface="Cambria Math" panose="02040503050406030204" pitchFamily="18" charset="0"/>
                          </a:rPr>
                          <m:t>1</m:t>
                        </m:r>
                      </m:sub>
                    </m:sSub>
                    <m:r>
                      <a:rPr lang="en-US" sz="2400" b="0" i="0" smtClean="0">
                        <a:latin typeface="Cambria Math" panose="02040503050406030204" pitchFamily="18" charset="0"/>
                        <a:ea typeface="Cambria Math" panose="02040503050406030204" pitchFamily="18" charset="0"/>
                      </a:rPr>
                      <m:t>. </m:t>
                    </m:r>
                  </m:oMath>
                </a14:m>
                <a:r>
                  <a:rPr lang="en-US" sz="2400">
                    <a:latin typeface="Calibri" panose="020F0502020204030204" pitchFamily="34" charset="0"/>
                    <a:cs typeface="Calibri" panose="020F0502020204030204" pitchFamily="34" charset="0"/>
                  </a:rPr>
                  <a:t>D</a:t>
                </a:r>
                <a:r>
                  <a:rPr lang="vi-VN" sz="2400">
                    <a:latin typeface="Calibri" panose="020F0502020204030204" pitchFamily="34" charset="0"/>
                    <a:cs typeface="Calibri" panose="020F0502020204030204" pitchFamily="34" charset="0"/>
                  </a:rPr>
                  <a:t>o đó cải thiện dự đoán</a:t>
                </a:r>
                <a:endParaRPr lang="en-US"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1707958" y="1377248"/>
                <a:ext cx="11006556" cy="4004430"/>
              </a:xfrm>
              <a:prstGeom prst="rect">
                <a:avLst/>
              </a:prstGeom>
              <a:blipFill>
                <a:blip r:embed="rId3"/>
                <a:stretch>
                  <a:fillRect l="-1107" b="-2588"/>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0FA7D3F6-F65B-49E8-B810-3361B0ADFF36}"/>
              </a:ext>
            </a:extLst>
          </p:cNvPr>
          <p:cNvGrpSpPr/>
          <p:nvPr/>
        </p:nvGrpSpPr>
        <p:grpSpPr>
          <a:xfrm rot="1442666">
            <a:off x="1165854" y="1577517"/>
            <a:ext cx="484883" cy="384143"/>
            <a:chOff x="451410" y="5975667"/>
            <a:chExt cx="858150" cy="540139"/>
          </a:xfrm>
        </p:grpSpPr>
        <p:sp>
          <p:nvSpPr>
            <p:cNvPr id="9" name="等腰三角形 42">
              <a:extLst>
                <a:ext uri="{FF2B5EF4-FFF2-40B4-BE49-F238E27FC236}">
                  <a16:creationId xmlns:a16="http://schemas.microsoft.com/office/drawing/2014/main" id="{B79089E9-1137-4293-A642-40FA6D484A9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31D0CEE-5FE1-4D99-AFA8-C4CBBED882A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1" name="等腰三角形 43">
            <a:extLst>
              <a:ext uri="{FF2B5EF4-FFF2-40B4-BE49-F238E27FC236}">
                <a16:creationId xmlns:a16="http://schemas.microsoft.com/office/drawing/2014/main" id="{A2EBC3F4-192B-46FA-AEE0-82DDBCE6CAB7}"/>
              </a:ext>
            </a:extLst>
          </p:cNvPr>
          <p:cNvSpPr/>
          <p:nvPr/>
        </p:nvSpPr>
        <p:spPr>
          <a:xfrm rot="19727636">
            <a:off x="1896712" y="3871797"/>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5" name="等腰三角形 43">
            <a:extLst>
              <a:ext uri="{FF2B5EF4-FFF2-40B4-BE49-F238E27FC236}">
                <a16:creationId xmlns:a16="http://schemas.microsoft.com/office/drawing/2014/main" id="{B9382219-7424-4BB5-8A33-AE54DADD2A69}"/>
              </a:ext>
            </a:extLst>
          </p:cNvPr>
          <p:cNvSpPr/>
          <p:nvPr/>
        </p:nvSpPr>
        <p:spPr>
          <a:xfrm rot="19727636">
            <a:off x="1896713" y="4391775"/>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2" name="Rectangle 11">
            <a:extLst>
              <a:ext uri="{FF2B5EF4-FFF2-40B4-BE49-F238E27FC236}">
                <a16:creationId xmlns:a16="http://schemas.microsoft.com/office/drawing/2014/main" id="{D2D75E61-C56D-40ED-BCB0-B6123F1285D3}"/>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0B61776D-EFF0-473F-9C80-24D4019316E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32</a:t>
            </a:fld>
            <a:endParaRPr lang="en-US" sz="1400">
              <a:solidFill>
                <a:schemeClr val="bg1"/>
              </a:solidFill>
            </a:endParaRPr>
          </a:p>
        </p:txBody>
      </p:sp>
    </p:spTree>
    <p:extLst>
      <p:ext uri="{BB962C8B-B14F-4D97-AF65-F5344CB8AC3E}">
        <p14:creationId xmlns:p14="http://schemas.microsoft.com/office/powerpoint/2010/main" val="16663483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fade">
                                      <p:cBhvr>
                                        <p:cTn id="30" dur="500"/>
                                        <p:tgtEl>
                                          <p:spTgt spid="7">
                                            <p:txEl>
                                              <p:pRg st="4" end="4"/>
                                            </p:txEl>
                                          </p:spTgt>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7">
                                            <p:txEl>
                                              <p:pRg st="5" end="5"/>
                                            </p:txEl>
                                          </p:spTgt>
                                        </p:tgtEl>
                                        <p:attrNameLst>
                                          <p:attrName>style.visibility</p:attrName>
                                        </p:attrNameLst>
                                      </p:cBhvr>
                                      <p:to>
                                        <p:strVal val="visible"/>
                                      </p:to>
                                    </p:set>
                                    <p:animEffect transition="in" filter="fade">
                                      <p:cBhvr>
                                        <p:cTn id="38" dur="500"/>
                                        <p:tgtEl>
                                          <p:spTgt spid="7">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fade">
                                      <p:cBhvr>
                                        <p:cTn id="41"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66DF03-5A6F-48FC-B09C-A9094549D5FB}"/>
              </a:ext>
            </a:extLst>
          </p:cNvPr>
          <p:cNvSpPr txBox="1"/>
          <p:nvPr/>
        </p:nvSpPr>
        <p:spPr>
          <a:xfrm>
            <a:off x="1707958" y="1377248"/>
            <a:ext cx="11006556" cy="669094"/>
          </a:xfrm>
          <a:prstGeom prst="rect">
            <a:avLst/>
          </a:prstGeom>
          <a:noFill/>
        </p:spPr>
        <p:txBody>
          <a:bodyPr wrap="square" rtlCol="0">
            <a:spAutoFit/>
          </a:bodyPr>
          <a:lstStyle/>
          <a:p>
            <a:pPr>
              <a:lnSpc>
                <a:spcPct val="150000"/>
              </a:lnSpc>
            </a:pPr>
            <a:r>
              <a:rPr lang="en-US" sz="2800" b="1"/>
              <a:t>Elastic Net</a:t>
            </a:r>
            <a:r>
              <a:rPr lang="vi-VN" sz="2800" b="1"/>
              <a:t> </a:t>
            </a:r>
            <a:r>
              <a:rPr lang="vi-VN" sz="2800" b="1">
                <a:latin typeface="Calibri" panose="020F0502020204030204" pitchFamily="34" charset="0"/>
                <a:cs typeface="Calibri" panose="020F0502020204030204" pitchFamily="34" charset="0"/>
              </a:rPr>
              <a:t>và</a:t>
            </a:r>
            <a:r>
              <a:rPr lang="vi-VN" sz="2800" b="1"/>
              <a:t> </a:t>
            </a:r>
            <a:r>
              <a:rPr lang="vi-VN" sz="2800" b="1">
                <a:solidFill>
                  <a:srgbClr val="3D3939"/>
                </a:solidFill>
                <a:latin typeface="Lemon/Milk" panose="020B0603050302020204" pitchFamily="34" charset="0"/>
                <a:cs typeface="FC Daisy" panose="020B0500040200020003" pitchFamily="34" charset="-34"/>
              </a:rPr>
              <a:t>Lasso</a:t>
            </a:r>
            <a:endParaRPr lang="vi-VN" sz="2800" b="1"/>
          </a:p>
        </p:txBody>
      </p:sp>
      <p:grpSp>
        <p:nvGrpSpPr>
          <p:cNvPr id="8" name="组合 41">
            <a:extLst>
              <a:ext uri="{FF2B5EF4-FFF2-40B4-BE49-F238E27FC236}">
                <a16:creationId xmlns:a16="http://schemas.microsoft.com/office/drawing/2014/main" id="{0FA7D3F6-F65B-49E8-B810-3361B0ADFF36}"/>
              </a:ext>
            </a:extLst>
          </p:cNvPr>
          <p:cNvGrpSpPr/>
          <p:nvPr/>
        </p:nvGrpSpPr>
        <p:grpSpPr>
          <a:xfrm rot="1442666">
            <a:off x="1165854" y="1577517"/>
            <a:ext cx="484883" cy="384143"/>
            <a:chOff x="451410" y="5975667"/>
            <a:chExt cx="858150" cy="540139"/>
          </a:xfrm>
        </p:grpSpPr>
        <p:sp>
          <p:nvSpPr>
            <p:cNvPr id="9" name="等腰三角形 42">
              <a:extLst>
                <a:ext uri="{FF2B5EF4-FFF2-40B4-BE49-F238E27FC236}">
                  <a16:creationId xmlns:a16="http://schemas.microsoft.com/office/drawing/2014/main" id="{B79089E9-1137-4293-A642-40FA6D484A9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31D0CEE-5FE1-4D99-AFA8-C4CBBED882A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pic>
        <p:nvPicPr>
          <p:cNvPr id="13" name="Picture 12">
            <a:extLst>
              <a:ext uri="{FF2B5EF4-FFF2-40B4-BE49-F238E27FC236}">
                <a16:creationId xmlns:a16="http://schemas.microsoft.com/office/drawing/2014/main" id="{7A5EF617-F9D7-496F-99FD-9AF79B634162}"/>
              </a:ext>
            </a:extLst>
          </p:cNvPr>
          <p:cNvPicPr>
            <a:picLocks noChangeAspect="1"/>
          </p:cNvPicPr>
          <p:nvPr/>
        </p:nvPicPr>
        <p:blipFill>
          <a:blip r:embed="rId3"/>
          <a:stretch>
            <a:fillRect/>
          </a:stretch>
        </p:blipFill>
        <p:spPr>
          <a:xfrm>
            <a:off x="2373062" y="2092330"/>
            <a:ext cx="7445876" cy="4765670"/>
          </a:xfrm>
          <a:prstGeom prst="rect">
            <a:avLst/>
          </a:prstGeom>
        </p:spPr>
      </p:pic>
      <p:sp>
        <p:nvSpPr>
          <p:cNvPr id="11" name="Rectangle 10">
            <a:extLst>
              <a:ext uri="{FF2B5EF4-FFF2-40B4-BE49-F238E27FC236}">
                <a16:creationId xmlns:a16="http://schemas.microsoft.com/office/drawing/2014/main" id="{5E8D38B7-5B12-49BA-8471-8A3178E894F7}"/>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1F3C66C5-2F33-44B6-B44E-CFA4310BCAE9}"/>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33</a:t>
            </a:fld>
            <a:endParaRPr lang="en-US" sz="1400">
              <a:solidFill>
                <a:schemeClr val="bg1"/>
              </a:solidFill>
            </a:endParaRPr>
          </a:p>
        </p:txBody>
      </p:sp>
    </p:spTree>
    <p:extLst>
      <p:ext uri="{BB962C8B-B14F-4D97-AF65-F5344CB8AC3E}">
        <p14:creationId xmlns:p14="http://schemas.microsoft.com/office/powerpoint/2010/main" val="293594891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Lasso Regression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66DF03-5A6F-48FC-B09C-A9094549D5FB}"/>
              </a:ext>
            </a:extLst>
          </p:cNvPr>
          <p:cNvSpPr txBox="1"/>
          <p:nvPr/>
        </p:nvSpPr>
        <p:spPr>
          <a:xfrm>
            <a:off x="1707959" y="1377248"/>
            <a:ext cx="3667276" cy="3521157"/>
          </a:xfrm>
          <a:prstGeom prst="rect">
            <a:avLst/>
          </a:prstGeom>
          <a:noFill/>
        </p:spPr>
        <p:txBody>
          <a:bodyPr wrap="square" rtlCol="0">
            <a:spAutoFit/>
          </a:bodyPr>
          <a:lstStyle/>
          <a:p>
            <a:pPr>
              <a:lnSpc>
                <a:spcPct val="150000"/>
              </a:lnSpc>
            </a:pPr>
            <a:r>
              <a:rPr lang="en-US" sz="2800" b="1"/>
              <a:t>Elastic Net</a:t>
            </a:r>
            <a:r>
              <a:rPr lang="vi-VN" sz="2800" b="1"/>
              <a:t> </a:t>
            </a:r>
            <a:r>
              <a:rPr lang="vi-VN" sz="2800" b="1">
                <a:latin typeface="Calibri" panose="020F0502020204030204" pitchFamily="34" charset="0"/>
                <a:cs typeface="Calibri" panose="020F0502020204030204" pitchFamily="34" charset="0"/>
              </a:rPr>
              <a:t>và</a:t>
            </a:r>
            <a:r>
              <a:rPr lang="vi-VN" sz="2800" b="1"/>
              <a:t> </a:t>
            </a:r>
            <a:r>
              <a:rPr lang="vi-VN" sz="2800" b="1">
                <a:solidFill>
                  <a:srgbClr val="3D3939"/>
                </a:solidFill>
                <a:latin typeface="Lemon/Milk" panose="020B0603050302020204" pitchFamily="34" charset="0"/>
                <a:cs typeface="FC Daisy" panose="020B0500040200020003" pitchFamily="34" charset="-34"/>
              </a:rPr>
              <a:t>Lasso</a:t>
            </a:r>
          </a:p>
          <a:p>
            <a:pPr>
              <a:lnSpc>
                <a:spcPct val="150000"/>
              </a:lnSpc>
            </a:pPr>
            <a:r>
              <a:rPr lang="en-US" sz="2400"/>
              <a:t>Elastic Net có nhiều hệ số khác 0 hơn so với Lasso nhưng với cường độ nhỏ hơn.</a:t>
            </a:r>
          </a:p>
          <a:p>
            <a:pPr>
              <a:lnSpc>
                <a:spcPct val="150000"/>
              </a:lnSpc>
            </a:pPr>
            <a:endParaRPr lang="vi-VN" sz="2800" b="1"/>
          </a:p>
        </p:txBody>
      </p:sp>
      <p:grpSp>
        <p:nvGrpSpPr>
          <p:cNvPr id="8" name="组合 41">
            <a:extLst>
              <a:ext uri="{FF2B5EF4-FFF2-40B4-BE49-F238E27FC236}">
                <a16:creationId xmlns:a16="http://schemas.microsoft.com/office/drawing/2014/main" id="{0FA7D3F6-F65B-49E8-B810-3361B0ADFF36}"/>
              </a:ext>
            </a:extLst>
          </p:cNvPr>
          <p:cNvGrpSpPr/>
          <p:nvPr/>
        </p:nvGrpSpPr>
        <p:grpSpPr>
          <a:xfrm rot="1442666">
            <a:off x="1165854" y="1577517"/>
            <a:ext cx="484883" cy="384143"/>
            <a:chOff x="451410" y="5975667"/>
            <a:chExt cx="858150" cy="540139"/>
          </a:xfrm>
        </p:grpSpPr>
        <p:sp>
          <p:nvSpPr>
            <p:cNvPr id="9" name="等腰三角形 42">
              <a:extLst>
                <a:ext uri="{FF2B5EF4-FFF2-40B4-BE49-F238E27FC236}">
                  <a16:creationId xmlns:a16="http://schemas.microsoft.com/office/drawing/2014/main" id="{B79089E9-1137-4293-A642-40FA6D484A9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31D0CEE-5FE1-4D99-AFA8-C4CBBED882A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pic>
        <p:nvPicPr>
          <p:cNvPr id="11" name="Picture 10">
            <a:extLst>
              <a:ext uri="{FF2B5EF4-FFF2-40B4-BE49-F238E27FC236}">
                <a16:creationId xmlns:a16="http://schemas.microsoft.com/office/drawing/2014/main" id="{92B5C5FD-D357-438A-8158-64DD38D4E6A5}"/>
              </a:ext>
            </a:extLst>
          </p:cNvPr>
          <p:cNvPicPr>
            <a:picLocks noChangeAspect="1"/>
          </p:cNvPicPr>
          <p:nvPr/>
        </p:nvPicPr>
        <p:blipFill>
          <a:blip r:embed="rId3"/>
          <a:stretch>
            <a:fillRect/>
          </a:stretch>
        </p:blipFill>
        <p:spPr>
          <a:xfrm>
            <a:off x="5430387" y="764086"/>
            <a:ext cx="6143625" cy="5553075"/>
          </a:xfrm>
          <a:prstGeom prst="rect">
            <a:avLst/>
          </a:prstGeom>
        </p:spPr>
      </p:pic>
      <p:sp>
        <p:nvSpPr>
          <p:cNvPr id="12" name="Rectangle 11">
            <a:extLst>
              <a:ext uri="{FF2B5EF4-FFF2-40B4-BE49-F238E27FC236}">
                <a16:creationId xmlns:a16="http://schemas.microsoft.com/office/drawing/2014/main" id="{10D88EF3-8C88-4012-ACDC-5C09EBBD4A91}"/>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B76241E1-5CF5-4D2A-BA20-8703D90ACC5E}"/>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34</a:t>
            </a:fld>
            <a:endParaRPr lang="en-US" sz="1400">
              <a:solidFill>
                <a:schemeClr val="bg1"/>
              </a:solidFill>
            </a:endParaRPr>
          </a:p>
        </p:txBody>
      </p:sp>
    </p:spTree>
    <p:extLst>
      <p:ext uri="{BB962C8B-B14F-4D97-AF65-F5344CB8AC3E}">
        <p14:creationId xmlns:p14="http://schemas.microsoft.com/office/powerpoint/2010/main" val="187606070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10933794"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4. Các vấn đề khi thực hiện regularization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158170"/>
            <a:ext cx="9703709" cy="60003"/>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974271" y="1379869"/>
                <a:ext cx="10042071" cy="4467057"/>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Việc chính quy hóa giúp cho những mô hình phức tạp có thể được huấn luyện trên các tập dữ liệu nhỏ, làm giảm thiểu độ phức tạp của mô hình. Tuy nhiên vấn đề về tìm độ phức tạp tối ưu của mô hình là tương đương với việc chọn hàm chính quy hóa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𝐸</m:t>
                        </m:r>
                      </m:e>
                      <m:sub>
                        <m:r>
                          <m:rPr>
                            <m:sty m:val="p"/>
                          </m:rPr>
                          <a:rPr lang="vi-VN" sz="2400" b="0" i="0" smtClean="0">
                            <a:latin typeface="Cambria Math" panose="02040503050406030204" pitchFamily="18" charset="0"/>
                            <a:cs typeface="Calibri" panose="020F0502020204030204" pitchFamily="34" charset="0"/>
                          </a:rPr>
                          <m:t>W</m:t>
                        </m:r>
                      </m:sub>
                    </m:sSub>
                  </m:oMath>
                </a14:m>
                <a:r>
                  <a:rPr lang="vi-VN" sz="2400">
                    <a:latin typeface="Calibri" panose="020F0502020204030204" pitchFamily="34" charset="0"/>
                    <a:cs typeface="Calibri" panose="020F0502020204030204" pitchFamily="34" charset="0"/>
                  </a:rPr>
                  <a:t> và hệ số chính quy </a:t>
                </a:r>
                <a14:m>
                  <m:oMath xmlns:m="http://schemas.openxmlformats.org/officeDocument/2006/math">
                    <m:r>
                      <a:rPr lang="vi-VN" sz="2400" b="0" i="1" smtClean="0">
                        <a:latin typeface="Cambria Math" panose="02040503050406030204" pitchFamily="18" charset="0"/>
                        <a:cs typeface="Calibri" panose="020F0502020204030204" pitchFamily="34" charset="0"/>
                      </a:rPr>
                      <m:t>𝜆</m:t>
                    </m:r>
                  </m:oMath>
                </a14:m>
                <a:r>
                  <a:rPr lang="vi-VN" sz="2400">
                    <a:latin typeface="Calibri" panose="020F0502020204030204" pitchFamily="34" charset="0"/>
                    <a:cs typeface="Calibri" panose="020F0502020204030204" pitchFamily="34" charset="0"/>
                  </a:rPr>
                  <a:t> phù hợp. Một trong các cách đó có thể được liệt kê như sau:</a:t>
                </a:r>
              </a:p>
              <a:p>
                <a:pPr marL="685800">
                  <a:lnSpc>
                    <a:spcPct val="150000"/>
                  </a:lnSpc>
                </a:pPr>
                <a:r>
                  <a:rPr lang="vi-VN" sz="2400" b="1">
                    <a:latin typeface="Calibri" panose="020F0502020204030204" pitchFamily="34" charset="0"/>
                    <a:cs typeface="Calibri" panose="020F0502020204030204" pitchFamily="34" charset="0"/>
                  </a:rPr>
                  <a:t>Kiểm tra chéo k phần(K-fold cross validation)</a:t>
                </a:r>
                <a:r>
                  <a:rPr lang="vi-VN" sz="2400">
                    <a:latin typeface="Calibri" panose="020F0502020204030204" pitchFamily="34" charset="0"/>
                    <a:cs typeface="Calibri" panose="020F0502020204030204" pitchFamily="34" charset="0"/>
                  </a:rPr>
                  <a:t>: Chia Data thành 3 phần(Train, Test, Evaluate) và chia tập train thành k phần </a:t>
                </a:r>
              </a:p>
              <a:p>
                <a:pPr marL="685800">
                  <a:lnSpc>
                    <a:spcPct val="150000"/>
                  </a:lnSpc>
                </a:pPr>
                <a:r>
                  <a:rPr lang="vi-VN" sz="2400" b="1">
                    <a:latin typeface="Calibri" panose="020F0502020204030204" pitchFamily="34" charset="0"/>
                    <a:cs typeface="Calibri" panose="020F0502020204030204" pitchFamily="34" charset="0"/>
                  </a:rPr>
                  <a:t>Elastic Net Regression</a:t>
                </a:r>
                <a:r>
                  <a:rPr lang="vi-VN" sz="2400">
                    <a:latin typeface="Calibri" panose="020F0502020204030204" pitchFamily="34" charset="0"/>
                    <a:cs typeface="Calibri" panose="020F0502020204030204" pitchFamily="34" charset="0"/>
                  </a:rPr>
                  <a:t>: </a:t>
                </a:r>
                <a14:m>
                  <m:oMath xmlns:m="http://schemas.openxmlformats.org/officeDocument/2006/math">
                    <m:r>
                      <a:rPr lang="vi-VN" sz="2400" b="0" i="1" smtClean="0">
                        <a:latin typeface="Cambria Math" panose="02040503050406030204" pitchFamily="18" charset="0"/>
                        <a:cs typeface="Calibri" panose="020F0502020204030204" pitchFamily="34" charset="0"/>
                      </a:rPr>
                      <m:t>𝐸</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𝐸</m:t>
                        </m:r>
                      </m:e>
                      <m:sub>
                        <m:r>
                          <m:rPr>
                            <m:sty m:val="p"/>
                          </m:rPr>
                          <a:rPr lang="vi-VN" sz="2400" b="0" i="0" smtClean="0">
                            <a:latin typeface="Cambria Math" panose="02040503050406030204" pitchFamily="18" charset="0"/>
                            <a:cs typeface="Calibri" panose="020F0502020204030204" pitchFamily="34" charset="0"/>
                          </a:rPr>
                          <m:t>D</m:t>
                        </m:r>
                      </m:sub>
                    </m:sSub>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𝜆</m:t>
                        </m:r>
                      </m:e>
                      <m:sub>
                        <m:r>
                          <a:rPr lang="vi-VN" sz="2400" b="0" i="1" smtClean="0">
                            <a:latin typeface="Cambria Math" panose="02040503050406030204" pitchFamily="18" charset="0"/>
                            <a:cs typeface="Calibri" panose="020F0502020204030204" pitchFamily="34" charset="0"/>
                          </a:rPr>
                          <m:t>1</m:t>
                        </m:r>
                      </m:sub>
                    </m:sSub>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ℓ</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Sub>
                    <m:d>
                      <m:dPr>
                        <m:ctrlPr>
                          <a:rPr lang="vi-VN" sz="2400" i="1">
                            <a:latin typeface="Cambria Math" panose="02040503050406030204" pitchFamily="18" charset="0"/>
                            <a:cs typeface="Calibri" panose="020F0502020204030204" pitchFamily="34" charset="0"/>
                          </a:rPr>
                        </m:ctrlPr>
                      </m:dPr>
                      <m:e>
                        <m:r>
                          <a:rPr lang="vi-VN" sz="2400" b="1" i="0">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𝜆</m:t>
                        </m:r>
                      </m:e>
                      <m:sub>
                        <m:r>
                          <a:rPr lang="vi-VN" sz="2400" b="0" i="1" smtClean="0">
                            <a:latin typeface="Cambria Math" panose="02040503050406030204" pitchFamily="18" charset="0"/>
                            <a:cs typeface="Calibri" panose="020F0502020204030204" pitchFamily="34" charset="0"/>
                          </a:rPr>
                          <m:t>2</m:t>
                        </m:r>
                      </m:sub>
                    </m:sSub>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ℓ</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b>
                    </m:sSub>
                    <m:d>
                      <m:dPr>
                        <m:ctrlPr>
                          <a:rPr lang="vi-VN" sz="2400" i="1">
                            <a:latin typeface="Cambria Math" panose="02040503050406030204" pitchFamily="18" charset="0"/>
                            <a:cs typeface="Calibri" panose="020F0502020204030204" pitchFamily="34" charset="0"/>
                          </a:rPr>
                        </m:ctrlPr>
                      </m:dPr>
                      <m:e>
                        <m:r>
                          <a:rPr lang="vi-VN" sz="2400" b="1" i="0">
                            <a:latin typeface="Cambria Math" panose="02040503050406030204" pitchFamily="18" charset="0"/>
                            <a:cs typeface="Calibri" panose="020F0502020204030204" pitchFamily="34" charset="0"/>
                          </a:rPr>
                          <m:t>𝐰</m:t>
                        </m:r>
                      </m:e>
                    </m:d>
                  </m:oMath>
                </a14:m>
                <a:endParaRPr lang="vi-VN"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974271" y="1379869"/>
                <a:ext cx="10042071" cy="4467057"/>
              </a:xfrm>
              <a:prstGeom prst="rect">
                <a:avLst/>
              </a:prstGeom>
              <a:blipFill>
                <a:blip r:embed="rId3"/>
                <a:stretch>
                  <a:fillRect l="-971" r="-911" b="-2183"/>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9A1718D6-B1CB-463D-B6EF-EBF7071451CD}"/>
              </a:ext>
            </a:extLst>
          </p:cNvPr>
          <p:cNvGrpSpPr/>
          <p:nvPr/>
        </p:nvGrpSpPr>
        <p:grpSpPr>
          <a:xfrm rot="1442666">
            <a:off x="1113965" y="4281293"/>
            <a:ext cx="484883" cy="384143"/>
            <a:chOff x="451410" y="5975667"/>
            <a:chExt cx="858150" cy="540139"/>
          </a:xfrm>
        </p:grpSpPr>
        <p:sp>
          <p:nvSpPr>
            <p:cNvPr id="9" name="等腰三角形 42">
              <a:extLst>
                <a:ext uri="{FF2B5EF4-FFF2-40B4-BE49-F238E27FC236}">
                  <a16:creationId xmlns:a16="http://schemas.microsoft.com/office/drawing/2014/main" id="{6CD43399-B292-425F-8ADB-620D06256A4E}"/>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DEBB3AEA-4DD4-4F92-AE1E-92DD02A087F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1" name="组合 41">
            <a:extLst>
              <a:ext uri="{FF2B5EF4-FFF2-40B4-BE49-F238E27FC236}">
                <a16:creationId xmlns:a16="http://schemas.microsoft.com/office/drawing/2014/main" id="{66E0206F-7D86-43EA-875B-F59BA9C2A8DA}"/>
              </a:ext>
            </a:extLst>
          </p:cNvPr>
          <p:cNvGrpSpPr/>
          <p:nvPr/>
        </p:nvGrpSpPr>
        <p:grpSpPr>
          <a:xfrm rot="1442666">
            <a:off x="1099319" y="5380667"/>
            <a:ext cx="484883" cy="384143"/>
            <a:chOff x="451410" y="5975667"/>
            <a:chExt cx="858150" cy="540139"/>
          </a:xfrm>
        </p:grpSpPr>
        <p:sp>
          <p:nvSpPr>
            <p:cNvPr id="12" name="等腰三角形 42">
              <a:extLst>
                <a:ext uri="{FF2B5EF4-FFF2-40B4-BE49-F238E27FC236}">
                  <a16:creationId xmlns:a16="http://schemas.microsoft.com/office/drawing/2014/main" id="{2922776D-4E88-43D4-A07B-9ECFB26A5485}"/>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3" name="等腰三角形 43">
              <a:extLst>
                <a:ext uri="{FF2B5EF4-FFF2-40B4-BE49-F238E27FC236}">
                  <a16:creationId xmlns:a16="http://schemas.microsoft.com/office/drawing/2014/main" id="{9C03DE7C-917A-417E-A1A3-34B82849E3E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4" name="Rectangle 13">
            <a:extLst>
              <a:ext uri="{FF2B5EF4-FFF2-40B4-BE49-F238E27FC236}">
                <a16:creationId xmlns:a16="http://schemas.microsoft.com/office/drawing/2014/main" id="{9BB90C96-02E6-43F2-A11A-648677BD90B6}"/>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Slide Number Placeholder 4">
            <a:extLst>
              <a:ext uri="{FF2B5EF4-FFF2-40B4-BE49-F238E27FC236}">
                <a16:creationId xmlns:a16="http://schemas.microsoft.com/office/drawing/2014/main" id="{CEFE40EE-8816-4139-A44E-D18129321710}"/>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35</a:t>
            </a:fld>
            <a:endParaRPr lang="en-US" sz="1400">
              <a:solidFill>
                <a:schemeClr val="bg1"/>
              </a:solidFill>
            </a:endParaRPr>
          </a:p>
        </p:txBody>
      </p:sp>
    </p:spTree>
    <p:extLst>
      <p:ext uri="{BB962C8B-B14F-4D97-AF65-F5344CB8AC3E}">
        <p14:creationId xmlns:p14="http://schemas.microsoft.com/office/powerpoint/2010/main" val="400694920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A3AC8A-1D16-47FF-BF9F-A0F42B7988F8}"/>
              </a:ext>
            </a:extLst>
          </p:cNvPr>
          <p:cNvSpPr txBox="1"/>
          <p:nvPr/>
        </p:nvSpPr>
        <p:spPr>
          <a:xfrm>
            <a:off x="713920" y="471699"/>
            <a:ext cx="10933794"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Đánh đổi giữa độ lệch (Bias) và Phương sai (Variance)</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CA9BE93F-3D18-4A0C-A8AA-64C95A97AD53}"/>
              </a:ext>
            </a:extLst>
          </p:cNvPr>
          <p:cNvCxnSpPr>
            <a:cxnSpLocks/>
          </p:cNvCxnSpPr>
          <p:nvPr/>
        </p:nvCxnSpPr>
        <p:spPr>
          <a:xfrm flipV="1">
            <a:off x="713920" y="1158170"/>
            <a:ext cx="9703709" cy="60003"/>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974271" y="1379869"/>
                <a:ext cx="10042071" cy="4467057"/>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Việc tối ưu ước lượng hợp lý lớn nhất hay tổng bình phương lỗi nhỏ nhất có thể làm vấn đề quá khớp nghiêm trọng. Tuy nhiên, việc hạn chế số lượng hàm phân lớp nhằm để tránh sự quá khớp làm giảm đi độ linh hoạt của mô hình để nắm bắt được những xu hướng thú vị và quan trọng của dữ liệu. Mặc dù đưa vào hệ số chính quy hóa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vi-VN" sz="2400">
                    <a:latin typeface="Calibri" panose="020F0502020204030204" pitchFamily="34" charset="0"/>
                    <a:cs typeface="Calibri" panose="020F0502020204030204" pitchFamily="34" charset="0"/>
                  </a:rPr>
                  <a:t> để kiểm soát sự quá khớp, điều này dẫn đến các vấn đề khác đã được nêu ở trên, và rõ ràng nếu ta xem </a:t>
                </a:r>
                <a14:m>
                  <m:oMath xmlns:m="http://schemas.openxmlformats.org/officeDocument/2006/math">
                    <m:r>
                      <a:rPr lang="en-US" sz="2400" i="1">
                        <a:latin typeface="Cambria Math" panose="02040503050406030204" pitchFamily="18" charset="0"/>
                        <a:ea typeface="Cambria Math" panose="02040503050406030204" pitchFamily="18" charset="0"/>
                      </a:rPr>
                      <m:t>𝜆</m:t>
                    </m:r>
                    <m:r>
                      <a:rPr lang="en-US" sz="2400" i="1">
                        <a:latin typeface="Cambria Math" panose="02040503050406030204" pitchFamily="18" charset="0"/>
                        <a:ea typeface="Cambria Math" panose="02040503050406030204" pitchFamily="18" charset="0"/>
                      </a:rPr>
                      <m:t> </m:t>
                    </m:r>
                  </m:oMath>
                </a14:m>
                <a:r>
                  <a:rPr lang="vi-VN" sz="2400">
                    <a:latin typeface="Calibri" panose="020F0502020204030204" pitchFamily="34" charset="0"/>
                    <a:cs typeface="Calibri" panose="020F0502020204030204" pitchFamily="34" charset="0"/>
                  </a:rPr>
                  <a:t> như là một biến để tối ưu hàm lỗi dựa trên dữ liệu, thì </a:t>
                </a:r>
                <a14:m>
                  <m:oMath xmlns:m="http://schemas.openxmlformats.org/officeDocument/2006/math">
                    <m:r>
                      <a:rPr lang="en-US" sz="2400" i="1">
                        <a:latin typeface="Cambria Math" panose="02040503050406030204" pitchFamily="18" charset="0"/>
                        <a:ea typeface="Cambria Math" panose="02040503050406030204" pitchFamily="18" charset="0"/>
                      </a:rPr>
                      <m:t>𝜆</m:t>
                    </m:r>
                    <m:r>
                      <a:rPr lang="vi-VN" sz="2400" b="0" i="1" smtClean="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 </m:t>
                    </m:r>
                  </m:oMath>
                </a14:m>
                <a:r>
                  <a:rPr lang="vi-VN" sz="2400">
                    <a:latin typeface="Calibri" panose="020F0502020204030204" pitchFamily="34" charset="0"/>
                    <a:cs typeface="Calibri" panose="020F0502020204030204" pitchFamily="34" charset="0"/>
                  </a:rPr>
                  <a:t>là một đáp án. Rõ ràng đây không phải cách để giải quyết vấn đề này.</a:t>
                </a: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974271" y="1379869"/>
                <a:ext cx="10042071" cy="4467057"/>
              </a:xfrm>
              <a:prstGeom prst="rect">
                <a:avLst/>
              </a:prstGeom>
              <a:blipFill>
                <a:blip r:embed="rId3"/>
                <a:stretch>
                  <a:fillRect l="-971" r="-1396" b="-2183"/>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DF3AD4CB-8F91-45CB-8012-05570CD3C6F3}"/>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7E1E81EA-EF99-4362-B482-5562A087610E}"/>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36</a:t>
            </a:fld>
            <a:endParaRPr lang="en-US" sz="1400">
              <a:solidFill>
                <a:schemeClr val="bg1"/>
              </a:solidFill>
            </a:endParaRPr>
          </a:p>
        </p:txBody>
      </p:sp>
    </p:spTree>
    <p:extLst>
      <p:ext uri="{BB962C8B-B14F-4D97-AF65-F5344CB8AC3E}">
        <p14:creationId xmlns:p14="http://schemas.microsoft.com/office/powerpoint/2010/main" val="426123398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979714" y="1379867"/>
                <a:ext cx="11016343" cy="3872535"/>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Đặt </a:t>
                </a:r>
                <a14:m>
                  <m:oMath xmlns:m="http://schemas.openxmlformats.org/officeDocument/2006/math">
                    <m:r>
                      <a:rPr lang="vi-VN" sz="2400" b="0" i="1" smtClean="0">
                        <a:latin typeface="Cambria Math" panose="02040503050406030204" pitchFamily="18" charset="0"/>
                        <a:cs typeface="Calibri" panose="020F0502020204030204" pitchFamily="34" charset="0"/>
                      </a:rPr>
                      <m:t>h</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là hàm đưa ra dự đoán tối ưu,</a:t>
                </a:r>
              </a:p>
              <a:p>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h</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𝔼</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nary>
                        <m:naryPr>
                          <m:limLoc m:val="undOvr"/>
                          <m:subHide m:val="on"/>
                          <m:supHide m:val="on"/>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sup/>
                        <m:e>
                          <m:r>
                            <a:rPr lang="vi-VN" sz="2400" i="1">
                              <a:latin typeface="Cambria Math" panose="02040503050406030204" pitchFamily="18" charset="0"/>
                              <a:ea typeface="Cambria Math" panose="02040503050406030204" pitchFamily="18" charset="0"/>
                              <a:cs typeface="Calibri" panose="020F0502020204030204" pitchFamily="34" charset="0"/>
                            </a:rPr>
                            <m:t>𝑡𝑝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𝑡</m:t>
                              </m:r>
                            </m:e>
                            <m:e>
                              <m:r>
                                <a:rPr lang="vi-VN" sz="2400" b="1">
                                  <a:latin typeface="Cambria Math" panose="02040503050406030204" pitchFamily="18" charset="0"/>
                                  <a:ea typeface="Cambria Math" panose="02040503050406030204" pitchFamily="18" charset="0"/>
                                  <a:cs typeface="Calibri" panose="020F0502020204030204" pitchFamily="34" charset="0"/>
                                </a:rPr>
                                <m:t>𝐱</m:t>
                              </m:r>
                            </m:e>
                          </m:d>
                          <m:r>
                            <a:rPr lang="vi-VN" sz="2400" i="1">
                              <a:latin typeface="Cambria Math" panose="02040503050406030204" pitchFamily="18" charset="0"/>
                              <a:ea typeface="Cambria Math" panose="02040503050406030204" pitchFamily="18" charset="0"/>
                              <a:cs typeface="Calibri" panose="020F0502020204030204" pitchFamily="34" charset="0"/>
                            </a:rPr>
                            <m:t>𝑑𝑡</m:t>
                          </m:r>
                        </m:e>
                      </m:nary>
                    </m:oMath>
                  </m:oMathPara>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Trong đó , </a:t>
                </a:r>
                <a14:m>
                  <m:oMath xmlns:m="http://schemas.openxmlformats.org/officeDocument/2006/math">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oMath>
                </a14:m>
                <a:r>
                  <a:rPr lang="vi-VN" sz="2400">
                    <a:latin typeface="Calibri" panose="020F0502020204030204" pitchFamily="34" charset="0"/>
                    <a:cs typeface="Calibri" panose="020F0502020204030204" pitchFamily="34" charset="0"/>
                  </a:rPr>
                  <a:t> là vector đầu vào, </a:t>
                </a:r>
                <a14:m>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𝑡</m:t>
                    </m:r>
                  </m:oMath>
                </a14:m>
                <a:r>
                  <a:rPr lang="vi-VN" sz="2400">
                    <a:latin typeface="Calibri" panose="020F0502020204030204" pitchFamily="34" charset="0"/>
                    <a:cs typeface="Calibri" panose="020F0502020204030204" pitchFamily="34" charset="0"/>
                  </a:rPr>
                  <a:t> là biến mục tiêu</a:t>
                </a:r>
              </a:p>
              <a:p>
                <a:pPr>
                  <a:lnSpc>
                    <a:spcPct val="150000"/>
                  </a:lnSpc>
                </a:pPr>
                <a:r>
                  <a:rPr lang="vi-VN" sz="2400">
                    <a:latin typeface="Calibri" panose="020F0502020204030204" pitchFamily="34" charset="0"/>
                    <a:cs typeface="Calibri" panose="020F0502020204030204" pitchFamily="34" charset="0"/>
                  </a:rPr>
                  <a:t>Ta tính kì vọng mất mát khi chọn hàm mất mát </a:t>
                </a:r>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ℒ</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d>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d>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oMath>
                </a14:m>
                <a:r>
                  <a:rPr lang="vi-VN" sz="2400">
                    <a:latin typeface="Calibri" panose="020F0502020204030204" pitchFamily="34" charset="0"/>
                    <a:cs typeface="Calibri" panose="020F0502020204030204" pitchFamily="34" charset="0"/>
                  </a:rPr>
                  <a:t> như sau</a:t>
                </a:r>
              </a:p>
              <a:p>
                <a:pPr/>
                <a14:m>
                  <m:oMathPara xmlns:m="http://schemas.openxmlformats.org/officeDocument/2006/math">
                    <m:oMathParaPr>
                      <m:jc m:val="centerGroup"/>
                    </m:oMathParaPr>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𝔼</m:t>
                      </m:r>
                      <m:r>
                        <a:rPr lang="vi-VN" sz="2400" i="1">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ℒ</m:t>
                          </m:r>
                        </m:e>
                      </m:d>
                      <m:r>
                        <a:rPr lang="vi-VN" sz="2400" b="0" i="0" smtClean="0">
                          <a:latin typeface="Cambria Math" panose="02040503050406030204" pitchFamily="18" charset="0"/>
                          <a:ea typeface="Cambria Math" panose="02040503050406030204" pitchFamily="18" charset="0"/>
                          <a:cs typeface="Calibri" panose="020F0502020204030204" pitchFamily="34" charset="0"/>
                        </a:rPr>
                        <m:t>=</m:t>
                      </m:r>
                      <m:nary>
                        <m:naryPr>
                          <m:chr m:val="∬"/>
                          <m:limLoc m:val="undOvr"/>
                          <m:subHide m:val="on"/>
                          <m:supHide m:val="on"/>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sup/>
                        <m:e>
                          <m:r>
                            <a:rPr lang="vi-VN" sz="2400" i="1">
                              <a:latin typeface="Cambria Math" panose="02040503050406030204" pitchFamily="18" charset="0"/>
                              <a:ea typeface="Cambria Math" panose="02040503050406030204" pitchFamily="18" charset="0"/>
                              <a:cs typeface="Calibri" panose="020F0502020204030204" pitchFamily="34" charset="0"/>
                            </a:rPr>
                            <m:t>ℒ</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𝑡</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i="0">
                                      <a:latin typeface="Cambria Math" panose="02040503050406030204" pitchFamily="18" charset="0"/>
                                      <a:ea typeface="Cambria Math" panose="02040503050406030204" pitchFamily="18" charset="0"/>
                                      <a:cs typeface="Calibri" panose="020F0502020204030204" pitchFamily="34" charset="0"/>
                                    </a:rPr>
                                    <m:t>𝐱</m:t>
                                  </m:r>
                                </m:e>
                              </m:d>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𝑑</m:t>
                          </m:r>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𝑑𝑡</m:t>
                          </m:r>
                        </m:e>
                      </m:nary>
                      <m:r>
                        <a:rPr lang="vi-VN" sz="2400" b="0" i="1" smtClean="0">
                          <a:latin typeface="Cambria Math" panose="02040503050406030204" pitchFamily="18" charset="0"/>
                          <a:ea typeface="Cambria Math" panose="02040503050406030204" pitchFamily="18" charset="0"/>
                          <a:cs typeface="Calibri" panose="020F0502020204030204" pitchFamily="34" charset="0"/>
                        </a:rPr>
                        <m:t>=</m:t>
                      </m:r>
                      <m:nary>
                        <m:naryPr>
                          <m:chr m:val="∬"/>
                          <m:limLoc m:val="undOvr"/>
                          <m:subHide m:val="on"/>
                          <m:supHide m:val="on"/>
                          <m:ctrlPr>
                            <a:rPr lang="vi-VN" sz="2400" i="1">
                              <a:latin typeface="Cambria Math" panose="02040503050406030204" pitchFamily="18" charset="0"/>
                              <a:ea typeface="Cambria Math" panose="02040503050406030204" pitchFamily="18" charset="0"/>
                              <a:cs typeface="Calibri" panose="020F0502020204030204" pitchFamily="34" charset="0"/>
                            </a:rPr>
                          </m:ctrlPr>
                        </m:naryPr>
                        <m:sub/>
                        <m:sup/>
                        <m:e>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𝑡</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i="0">
                                          <a:latin typeface="Cambria Math" panose="02040503050406030204" pitchFamily="18" charset="0"/>
                                          <a:ea typeface="Cambria Math" panose="02040503050406030204" pitchFamily="18" charset="0"/>
                                          <a:cs typeface="Calibri" panose="020F0502020204030204" pitchFamily="34" charset="0"/>
                                        </a:rPr>
                                        <m:t>𝐱</m:t>
                                      </m:r>
                                    </m:e>
                                  </m:d>
                                </m:e>
                              </m:d>
                            </m:e>
                            <m:sup>
                              <m:r>
                                <a:rPr lang="vi-VN" sz="2400" i="1">
                                  <a:latin typeface="Cambria Math" panose="02040503050406030204" pitchFamily="18" charset="0"/>
                                  <a:ea typeface="Cambria Math" panose="02040503050406030204" pitchFamily="18" charset="0"/>
                                  <a:cs typeface="Calibri" panose="020F0502020204030204" pitchFamily="34" charset="0"/>
                                </a:rPr>
                                <m:t>2</m:t>
                              </m:r>
                            </m:sup>
                          </m:sSup>
                          <m:r>
                            <a:rPr lang="vi-VN" sz="2400" i="1">
                              <a:latin typeface="Cambria Math" panose="02040503050406030204" pitchFamily="18" charset="0"/>
                              <a:ea typeface="Cambria Math" panose="02040503050406030204" pitchFamily="18" charset="0"/>
                              <a:cs typeface="Calibri" panose="020F0502020204030204" pitchFamily="34" charset="0"/>
                            </a:rPr>
                            <m:t>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𝑡</m:t>
                              </m:r>
                            </m:e>
                          </m:d>
                          <m:r>
                            <a:rPr lang="vi-VN" sz="2400" i="1">
                              <a:latin typeface="Cambria Math" panose="02040503050406030204" pitchFamily="18" charset="0"/>
                              <a:ea typeface="Cambria Math" panose="02040503050406030204" pitchFamily="18" charset="0"/>
                              <a:cs typeface="Calibri" panose="020F0502020204030204" pitchFamily="34" charset="0"/>
                            </a:rPr>
                            <m:t>𝑑</m:t>
                          </m:r>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𝑑𝑡</m:t>
                          </m:r>
                        </m:e>
                      </m:nary>
                    </m:oMath>
                  </m:oMathPara>
                </a14:m>
                <a:endParaRPr lang="vi-VN"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979714" y="1379867"/>
                <a:ext cx="11016343" cy="3872535"/>
              </a:xfrm>
              <a:prstGeom prst="rect">
                <a:avLst/>
              </a:prstGeom>
              <a:blipFill>
                <a:blip r:embed="rId3"/>
                <a:stretch>
                  <a:fillRect l="-88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F6C6F33-2106-4BF6-BEBC-CF8497E85F65}"/>
              </a:ext>
            </a:extLst>
          </p:cNvPr>
          <p:cNvSpPr txBox="1"/>
          <p:nvPr/>
        </p:nvSpPr>
        <p:spPr>
          <a:xfrm>
            <a:off x="713920" y="471699"/>
            <a:ext cx="10933794"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Đánh đổi giữa độ lệch (Bias) và Phương sai (Variance)</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9" name="直线连接符 2">
            <a:extLst>
              <a:ext uri="{FF2B5EF4-FFF2-40B4-BE49-F238E27FC236}">
                <a16:creationId xmlns:a16="http://schemas.microsoft.com/office/drawing/2014/main" id="{5433D325-B7F2-4BA4-B272-62F486A15645}"/>
              </a:ext>
            </a:extLst>
          </p:cNvPr>
          <p:cNvCxnSpPr>
            <a:cxnSpLocks/>
          </p:cNvCxnSpPr>
          <p:nvPr/>
        </p:nvCxnSpPr>
        <p:spPr>
          <a:xfrm flipV="1">
            <a:off x="713920" y="1158170"/>
            <a:ext cx="9703709" cy="60003"/>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4F66E1B-9F65-40F8-9F28-F7AE7A357D41}"/>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a:extLst>
              <a:ext uri="{FF2B5EF4-FFF2-40B4-BE49-F238E27FC236}">
                <a16:creationId xmlns:a16="http://schemas.microsoft.com/office/drawing/2014/main" id="{8B07A78E-2E00-4FB0-B20D-A066E1F73834}"/>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37</a:t>
            </a:fld>
            <a:endParaRPr lang="en-US" sz="1400">
              <a:solidFill>
                <a:schemeClr val="bg1"/>
              </a:solidFill>
            </a:endParaRPr>
          </a:p>
        </p:txBody>
      </p:sp>
    </p:spTree>
    <p:extLst>
      <p:ext uri="{BB962C8B-B14F-4D97-AF65-F5344CB8AC3E}">
        <p14:creationId xmlns:p14="http://schemas.microsoft.com/office/powerpoint/2010/main" val="409164322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fade">
                                      <p:cBhvr>
                                        <p:cTn id="11" dur="5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fade">
                                      <p:cBhvr>
                                        <p:cTn id="21" dur="500"/>
                                        <p:tgtEl>
                                          <p:spTgt spid="7">
                                            <p:txEl>
                                              <p:pRg st="3" end="3"/>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F66DF03-5A6F-48FC-B09C-A9094549D5FB}"/>
                  </a:ext>
                </a:extLst>
              </p:cNvPr>
              <p:cNvSpPr txBox="1"/>
              <p:nvPr/>
            </p:nvSpPr>
            <p:spPr>
              <a:xfrm>
                <a:off x="672874" y="1404375"/>
                <a:ext cx="10846252" cy="4049250"/>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Ta thêm bớt một lượng </a:t>
                </a:r>
                <a14:m>
                  <m:oMath xmlns:m="http://schemas.openxmlformats.org/officeDocument/2006/math">
                    <m:r>
                      <a:rPr lang="vi-VN" sz="2400" b="0" i="1" smtClean="0">
                        <a:latin typeface="Cambria Math" panose="02040503050406030204" pitchFamily="18" charset="0"/>
                        <a:cs typeface="Calibri" panose="020F0502020204030204" pitchFamily="34" charset="0"/>
                      </a:rPr>
                      <m:t>h</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vào </a:t>
                </a:r>
                <a14:m>
                  <m:oMath xmlns:m="http://schemas.openxmlformats.org/officeDocument/2006/math">
                    <m:r>
                      <a:rPr lang="vi-VN" sz="2400" b="0" i="1" smtClean="0">
                        <a:latin typeface="Cambria Math" panose="02040503050406030204" pitchFamily="18" charset="0"/>
                        <a:cs typeface="Calibri" panose="020F0502020204030204" pitchFamily="34" charset="0"/>
                      </a:rPr>
                      <m:t>𝑡</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𝑦</m:t>
                    </m:r>
                  </m:oMath>
                </a14:m>
                <a:endParaRPr lang="vi-VN" sz="240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𝔼</m:t>
                      </m:r>
                      <m:r>
                        <a:rPr lang="vi-VN" sz="2400" i="1">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ℒ</m:t>
                          </m:r>
                        </m:e>
                      </m:d>
                      <m:r>
                        <a:rPr lang="vi-VN" sz="2400" b="0" i="0" smtClean="0">
                          <a:latin typeface="Cambria Math" panose="02040503050406030204" pitchFamily="18" charset="0"/>
                          <a:ea typeface="Cambria Math" panose="02040503050406030204" pitchFamily="18" charset="0"/>
                          <a:cs typeface="Calibri" panose="020F0502020204030204" pitchFamily="34" charset="0"/>
                        </a:rPr>
                        <m:t>=</m:t>
                      </m:r>
                      <m:nary>
                        <m:naryPr>
                          <m:chr m:val="∬"/>
                          <m:limLoc m:val="undOvr"/>
                          <m:subHide m:val="on"/>
                          <m:supHide m:val="on"/>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sup/>
                        <m:e>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𝑡</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h</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h</m:t>
                                  </m:r>
                                  <m:r>
                                    <a:rPr lang="vi-VN" sz="2400" i="1">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e>
                              </m:d>
                            </m:e>
                            <m:sup>
                              <m:r>
                                <a:rPr lang="vi-VN" sz="2400" i="1">
                                  <a:latin typeface="Cambria Math" panose="02040503050406030204" pitchFamily="18" charset="0"/>
                                  <a:ea typeface="Cambria Math" panose="02040503050406030204" pitchFamily="18" charset="0"/>
                                  <a:cs typeface="Calibri" panose="020F0502020204030204" pitchFamily="34" charset="0"/>
                                </a:rPr>
                                <m:t>2</m:t>
                              </m:r>
                            </m:sup>
                          </m:sSup>
                          <m:r>
                            <a:rPr lang="vi-VN" sz="2400" i="1">
                              <a:latin typeface="Cambria Math" panose="02040503050406030204" pitchFamily="18" charset="0"/>
                              <a:ea typeface="Cambria Math" panose="02040503050406030204" pitchFamily="18" charset="0"/>
                              <a:cs typeface="Calibri" panose="020F0502020204030204" pitchFamily="34" charset="0"/>
                            </a:rPr>
                            <m:t>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𝑡</m:t>
                              </m:r>
                            </m:e>
                          </m:d>
                          <m:r>
                            <a:rPr lang="vi-VN" sz="2400" i="1">
                              <a:latin typeface="Cambria Math" panose="02040503050406030204" pitchFamily="18" charset="0"/>
                              <a:ea typeface="Cambria Math" panose="02040503050406030204" pitchFamily="18" charset="0"/>
                              <a:cs typeface="Calibri" panose="020F0502020204030204" pitchFamily="34" charset="0"/>
                            </a:rPr>
                            <m:t>𝑑</m:t>
                          </m:r>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𝑑𝑡</m:t>
                          </m:r>
                        </m:e>
                      </m:nary>
                      <m:r>
                        <a:rPr lang="vi-VN" sz="2400" b="0" i="1" smtClean="0">
                          <a:latin typeface="Cambria Math" panose="02040503050406030204" pitchFamily="18" charset="0"/>
                          <a:ea typeface="Cambria Math" panose="02040503050406030204" pitchFamily="18" charset="0"/>
                          <a:cs typeface="Calibri" panose="020F0502020204030204" pitchFamily="34" charset="0"/>
                        </a:rPr>
                        <m:t>=</m:t>
                      </m:r>
                      <m:nary>
                        <m:naryPr>
                          <m:chr m:val="∬"/>
                          <m:limLoc m:val="undOvr"/>
                          <m:subHide m:val="on"/>
                          <m:supHide m:val="on"/>
                          <m:ctrlPr>
                            <a:rPr lang="vi-VN" sz="2400" i="1">
                              <a:latin typeface="Cambria Math" panose="02040503050406030204" pitchFamily="18" charset="0"/>
                              <a:ea typeface="Cambria Math" panose="02040503050406030204" pitchFamily="18" charset="0"/>
                              <a:cs typeface="Calibri" panose="020F0502020204030204" pitchFamily="34" charset="0"/>
                            </a:rPr>
                          </m:ctrlPr>
                        </m:naryPr>
                        <m:sub/>
                        <m:sup/>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h</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𝑡</m:t>
                                      </m:r>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smtClean="0">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h</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h</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e>
                              </m:d>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h</m:t>
                                  </m:r>
                                  <m:r>
                                    <a:rPr lang="vi-VN" sz="2400" i="1">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𝐱</m:t>
                                  </m:r>
                                  <m: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e>
                              </m:d>
                            </m:e>
                          </m:d>
                          <m:r>
                            <a:rPr lang="vi-VN" sz="2400" i="1">
                              <a:latin typeface="Cambria Math" panose="02040503050406030204" pitchFamily="18" charset="0"/>
                              <a:ea typeface="Cambria Math" panose="02040503050406030204" pitchFamily="18" charset="0"/>
                              <a:cs typeface="Calibri" panose="020F0502020204030204" pitchFamily="34" charset="0"/>
                            </a:rPr>
                            <m:t>𝑑</m:t>
                          </m:r>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𝑑𝑡</m:t>
                          </m:r>
                        </m:e>
                      </m:nary>
                      <m:r>
                        <a:rPr lang="vi-VN" sz="2400" b="0" i="1" smtClean="0">
                          <a:latin typeface="Cambria Math" panose="02040503050406030204" pitchFamily="18" charset="0"/>
                          <a:ea typeface="Cambria Math" panose="02040503050406030204" pitchFamily="18" charset="0"/>
                          <a:cs typeface="Calibri" panose="020F0502020204030204" pitchFamily="34" charset="0"/>
                        </a:rPr>
                        <m:t>=</m:t>
                      </m:r>
                      <m:nary>
                        <m:naryPr>
                          <m:limLoc m:val="undOvr"/>
                          <m:subHide m:val="on"/>
                          <m:supHide m:val="on"/>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sup/>
                        <m:e>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h</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𝑡</m:t>
                                  </m:r>
                                </m:e>
                              </m:d>
                            </m:e>
                            <m:sup>
                              <m:r>
                                <a:rPr lang="vi-VN" sz="2400" b="0" i="1" smtClean="0">
                                  <a:latin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𝑡</m:t>
                              </m:r>
                            </m:e>
                          </m:d>
                          <m:r>
                            <a:rPr lang="vi-VN" sz="2400" b="0" i="1" smtClean="0">
                              <a:latin typeface="Cambria Math" panose="02040503050406030204" pitchFamily="18" charset="0"/>
                              <a:cs typeface="Calibri" panose="020F0502020204030204" pitchFamily="34" charset="0"/>
                            </a:rPr>
                            <m:t>𝑑</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𝑑𝑡</m:t>
                          </m:r>
                          <m:r>
                            <a:rPr lang="vi-VN" sz="2400" b="1" i="0" smtClean="0">
                              <a:latin typeface="Cambria Math" panose="02040503050406030204" pitchFamily="18" charset="0"/>
                              <a:cs typeface="Calibri" panose="020F0502020204030204" pitchFamily="34" charset="0"/>
                            </a:rPr>
                            <m:t>+</m:t>
                          </m:r>
                          <m:nary>
                            <m:naryPr>
                              <m:limLoc m:val="undOvr"/>
                              <m:subHide m:val="on"/>
                              <m:supHide m:val="on"/>
                              <m:ctrlPr>
                                <a:rPr lang="vi-VN" sz="2400" i="1">
                                  <a:latin typeface="Cambria Math" panose="02040503050406030204" pitchFamily="18" charset="0"/>
                                  <a:ea typeface="Cambria Math" panose="02040503050406030204" pitchFamily="18" charset="0"/>
                                  <a:cs typeface="Calibri" panose="020F0502020204030204" pitchFamily="34" charset="0"/>
                                </a:rPr>
                              </m:ctrlPr>
                            </m:naryPr>
                            <m:sub/>
                            <m:sup/>
                            <m:e>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h</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i="1">
                                  <a:latin typeface="Cambria Math" panose="02040503050406030204" pitchFamily="18" charset="0"/>
                                  <a:cs typeface="Calibri" panose="020F0502020204030204" pitchFamily="34" charset="0"/>
                                </a:rPr>
                                <m:t>𝑝</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r>
                                <a:rPr lang="vi-VN" sz="2400" i="1">
                                  <a:latin typeface="Cambria Math" panose="02040503050406030204" pitchFamily="18" charset="0"/>
                                  <a:cs typeface="Calibri" panose="020F0502020204030204" pitchFamily="34" charset="0"/>
                                </a:rPr>
                                <m:t>𝑑</m:t>
                              </m:r>
                              <m:r>
                                <a:rPr lang="vi-VN" sz="2400" b="1">
                                  <a:latin typeface="Cambria Math" panose="02040503050406030204" pitchFamily="18" charset="0"/>
                                  <a:cs typeface="Calibri" panose="020F0502020204030204" pitchFamily="34" charset="0"/>
                                </a:rPr>
                                <m:t>𝐱</m:t>
                              </m:r>
                            </m:e>
                          </m:nary>
                        </m:e>
                      </m:nary>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variance</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bia</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s</m:t>
                          </m:r>
                        </m:e>
                        <m:sup>
                          <m:r>
                            <a:rPr lang="vi-VN" sz="2400" b="0" i="0"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   </m:t>
                      </m:r>
                    </m:oMath>
                  </m:oMathPara>
                </a14:m>
                <a:endParaRPr lang="vi-VN" sz="2400">
                  <a:latin typeface="Calibri" panose="020F0502020204030204" pitchFamily="34" charset="0"/>
                  <a:cs typeface="Calibri" panose="020F0502020204030204" pitchFamily="34" charset="0"/>
                </a:endParaRPr>
              </a:p>
              <a:p>
                <a:pPr>
                  <a:lnSpc>
                    <a:spcPct val="150000"/>
                  </a:lnSpc>
                </a:pPr>
                <a:endParaRPr lang="vi-VN" sz="2400">
                  <a:latin typeface="Calibri" panose="020F0502020204030204" pitchFamily="34" charset="0"/>
                  <a:cs typeface="Calibri" panose="020F0502020204030204" pitchFamily="34" charset="0"/>
                </a:endParaRPr>
              </a:p>
            </p:txBody>
          </p:sp>
        </mc:Choice>
        <mc:Fallback>
          <p:sp>
            <p:nvSpPr>
              <p:cNvPr id="7" name="TextBox 6">
                <a:extLst>
                  <a:ext uri="{FF2B5EF4-FFF2-40B4-BE49-F238E27FC236}">
                    <a16:creationId xmlns:a16="http://schemas.microsoft.com/office/drawing/2014/main" id="{1F66DF03-5A6F-48FC-B09C-A9094549D5FB}"/>
                  </a:ext>
                </a:extLst>
              </p:cNvPr>
              <p:cNvSpPr txBox="1">
                <a:spLocks noRot="1" noChangeAspect="1" noMove="1" noResize="1" noEditPoints="1" noAdjustHandles="1" noChangeArrowheads="1" noChangeShapeType="1" noTextEdit="1"/>
              </p:cNvSpPr>
              <p:nvPr/>
            </p:nvSpPr>
            <p:spPr>
              <a:xfrm>
                <a:off x="672874" y="1404375"/>
                <a:ext cx="10846252" cy="4049250"/>
              </a:xfrm>
              <a:prstGeom prst="rect">
                <a:avLst/>
              </a:prstGeom>
              <a:blipFill>
                <a:blip r:embed="rId3"/>
                <a:stretch>
                  <a:fillRect l="-84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F6C6F33-2106-4BF6-BEBC-CF8497E85F65}"/>
              </a:ext>
            </a:extLst>
          </p:cNvPr>
          <p:cNvSpPr txBox="1"/>
          <p:nvPr/>
        </p:nvSpPr>
        <p:spPr>
          <a:xfrm>
            <a:off x="713920" y="471699"/>
            <a:ext cx="10933794"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Đánh đổi giữa độ lệch (Bias) và Phương sai (Variance)</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9" name="直线连接符 2">
            <a:extLst>
              <a:ext uri="{FF2B5EF4-FFF2-40B4-BE49-F238E27FC236}">
                <a16:creationId xmlns:a16="http://schemas.microsoft.com/office/drawing/2014/main" id="{5433D325-B7F2-4BA4-B272-62F486A15645}"/>
              </a:ext>
            </a:extLst>
          </p:cNvPr>
          <p:cNvCxnSpPr>
            <a:cxnSpLocks/>
          </p:cNvCxnSpPr>
          <p:nvPr/>
        </p:nvCxnSpPr>
        <p:spPr>
          <a:xfrm flipV="1">
            <a:off x="713920" y="1158170"/>
            <a:ext cx="9703709" cy="60003"/>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grpSp>
        <p:nvGrpSpPr>
          <p:cNvPr id="6" name="Group 35">
            <a:extLst>
              <a:ext uri="{FF2B5EF4-FFF2-40B4-BE49-F238E27FC236}">
                <a16:creationId xmlns:a16="http://schemas.microsoft.com/office/drawing/2014/main" id="{3D68BC58-02EF-4651-8851-6F089F86CE21}"/>
              </a:ext>
            </a:extLst>
          </p:cNvPr>
          <p:cNvGrpSpPr/>
          <p:nvPr/>
        </p:nvGrpSpPr>
        <p:grpSpPr>
          <a:xfrm rot="10800000">
            <a:off x="5198882" y="4722996"/>
            <a:ext cx="1118864" cy="577446"/>
            <a:chOff x="5257800" y="1733550"/>
            <a:chExt cx="925033" cy="228600"/>
          </a:xfrm>
        </p:grpSpPr>
        <p:cxnSp>
          <p:nvCxnSpPr>
            <p:cNvPr id="11" name="Straight Connector 10">
              <a:extLst>
                <a:ext uri="{FF2B5EF4-FFF2-40B4-BE49-F238E27FC236}">
                  <a16:creationId xmlns:a16="http://schemas.microsoft.com/office/drawing/2014/main" id="{D36E46F5-9586-4906-9485-91B4B72387CE}"/>
                </a:ext>
              </a:extLst>
            </p:cNvPr>
            <p:cNvCxnSpPr>
              <a:cxnSpLocks/>
            </p:cNvCxnSpPr>
            <p:nvPr/>
          </p:nvCxnSpPr>
          <p:spPr>
            <a:xfrm flipV="1">
              <a:off x="5257800" y="1737036"/>
              <a:ext cx="315433" cy="225114"/>
            </a:xfrm>
            <a:prstGeom prst="line">
              <a:avLst/>
            </a:prstGeom>
            <a:ln w="12700">
              <a:solidFill>
                <a:srgbClr val="92919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C9F840-CE40-4CA3-9C81-7CF272DC1934}"/>
                </a:ext>
              </a:extLst>
            </p:cNvPr>
            <p:cNvCxnSpPr/>
            <p:nvPr/>
          </p:nvCxnSpPr>
          <p:spPr>
            <a:xfrm>
              <a:off x="5573233" y="1733550"/>
              <a:ext cx="609600" cy="1588"/>
            </a:xfrm>
            <a:prstGeom prst="line">
              <a:avLst/>
            </a:prstGeom>
            <a:ln w="12700">
              <a:solidFill>
                <a:srgbClr val="929192"/>
              </a:solidFill>
              <a:prstDash val="sysDash"/>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69AE915-EC4B-43E7-A93E-A1DA1494A106}"/>
                  </a:ext>
                </a:extLst>
              </p:cNvPr>
              <p:cNvSpPr txBox="1"/>
              <p:nvPr/>
            </p:nvSpPr>
            <p:spPr>
              <a:xfrm>
                <a:off x="1162731" y="4859680"/>
                <a:ext cx="6096000" cy="588110"/>
              </a:xfrm>
              <a:prstGeom prst="rect">
                <a:avLst/>
              </a:prstGeom>
              <a:noFill/>
            </p:spPr>
            <p:txBody>
              <a:bodyPr wrap="square">
                <a:spAutoFit/>
              </a:bodyPr>
              <a:lstStyle/>
              <a:p>
                <a:pPr>
                  <a:lnSpc>
                    <a:spcPct val="150000"/>
                  </a:lnSpc>
                </a:pPr>
                <a:r>
                  <a:rPr lang="vi-VN" sz="2400">
                    <a:latin typeface="Calibri" panose="020F0502020204030204" pitchFamily="34" charset="0"/>
                    <a:cs typeface="Calibri" panose="020F0502020204030204" pitchFamily="34" charset="0"/>
                  </a:rPr>
                  <a:t>Lấy tích phân trên lớp </a:t>
                </a:r>
                <a14:m>
                  <m:oMath xmlns:m="http://schemas.openxmlformats.org/officeDocument/2006/math">
                    <m:r>
                      <a:rPr lang="vi-VN" sz="2400" b="0" i="1" smtClean="0">
                        <a:latin typeface="Cambria Math" panose="02040503050406030204" pitchFamily="18" charset="0"/>
                        <a:cs typeface="Calibri" panose="020F0502020204030204" pitchFamily="34" charset="0"/>
                      </a:rPr>
                      <m:t>𝑡</m:t>
                    </m:r>
                  </m:oMath>
                </a14:m>
                <a:r>
                  <a:rPr lang="vi-VN" sz="2400">
                    <a:latin typeface="Calibri" panose="020F0502020204030204" pitchFamily="34" charset="0"/>
                    <a:cs typeface="Calibri" panose="020F0502020204030204" pitchFamily="34" charset="0"/>
                  </a:rPr>
                  <a:t> trước </a:t>
                </a:r>
              </a:p>
            </p:txBody>
          </p:sp>
        </mc:Choice>
        <mc:Fallback>
          <p:sp>
            <p:nvSpPr>
              <p:cNvPr id="13" name="TextBox 12">
                <a:extLst>
                  <a:ext uri="{FF2B5EF4-FFF2-40B4-BE49-F238E27FC236}">
                    <a16:creationId xmlns:a16="http://schemas.microsoft.com/office/drawing/2014/main" id="{269AE915-EC4B-43E7-A93E-A1DA1494A106}"/>
                  </a:ext>
                </a:extLst>
              </p:cNvPr>
              <p:cNvSpPr txBox="1">
                <a:spLocks noRot="1" noChangeAspect="1" noMove="1" noResize="1" noEditPoints="1" noAdjustHandles="1" noChangeArrowheads="1" noChangeShapeType="1" noTextEdit="1"/>
              </p:cNvSpPr>
              <p:nvPr/>
            </p:nvSpPr>
            <p:spPr>
              <a:xfrm>
                <a:off x="1162731" y="4859680"/>
                <a:ext cx="6096000" cy="588110"/>
              </a:xfrm>
              <a:prstGeom prst="rect">
                <a:avLst/>
              </a:prstGeom>
              <a:blipFill>
                <a:blip r:embed="rId4"/>
                <a:stretch>
                  <a:fillRect l="-1600" b="-22680"/>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FB6FC930-FDFF-41C0-91A8-73A1D245B0F9}"/>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Slide Number Placeholder 4">
            <a:extLst>
              <a:ext uri="{FF2B5EF4-FFF2-40B4-BE49-F238E27FC236}">
                <a16:creationId xmlns:a16="http://schemas.microsoft.com/office/drawing/2014/main" id="{42E6CFE7-B647-40ED-BA8F-3FAA5F5DE073}"/>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38</a:t>
            </a:fld>
            <a:endParaRPr lang="en-US" sz="1400">
              <a:solidFill>
                <a:schemeClr val="bg1"/>
              </a:solidFill>
            </a:endParaRPr>
          </a:p>
        </p:txBody>
      </p:sp>
    </p:spTree>
    <p:extLst>
      <p:ext uri="{BB962C8B-B14F-4D97-AF65-F5344CB8AC3E}">
        <p14:creationId xmlns:p14="http://schemas.microsoft.com/office/powerpoint/2010/main" val="397957141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wipe(right)">
                                      <p:cBhvr>
                                        <p:cTn id="21"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F6C6F33-2106-4BF6-BEBC-CF8497E85F65}"/>
              </a:ext>
            </a:extLst>
          </p:cNvPr>
          <p:cNvSpPr txBox="1"/>
          <p:nvPr/>
        </p:nvSpPr>
        <p:spPr>
          <a:xfrm>
            <a:off x="713920" y="471699"/>
            <a:ext cx="10933794"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Đánh đổi giữa độ lệch (Bias) và Phương sai (Variance)</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9" name="直线连接符 2">
            <a:extLst>
              <a:ext uri="{FF2B5EF4-FFF2-40B4-BE49-F238E27FC236}">
                <a16:creationId xmlns:a16="http://schemas.microsoft.com/office/drawing/2014/main" id="{5433D325-B7F2-4BA4-B272-62F486A15645}"/>
              </a:ext>
            </a:extLst>
          </p:cNvPr>
          <p:cNvCxnSpPr>
            <a:cxnSpLocks/>
          </p:cNvCxnSpPr>
          <p:nvPr/>
        </p:nvCxnSpPr>
        <p:spPr>
          <a:xfrm flipV="1">
            <a:off x="713920" y="1158170"/>
            <a:ext cx="9703709" cy="60003"/>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4E71982-EE30-4BB7-9A06-E92ED06849F7}"/>
                  </a:ext>
                </a:extLst>
              </p:cNvPr>
              <p:cNvSpPr txBox="1"/>
              <p:nvPr/>
            </p:nvSpPr>
            <p:spPr>
              <a:xfrm>
                <a:off x="1240542" y="1382093"/>
                <a:ext cx="9906429" cy="4093813"/>
              </a:xfrm>
              <a:prstGeom prst="rect">
                <a:avLst/>
              </a:prstGeom>
              <a:noFill/>
            </p:spPr>
            <p:txBody>
              <a:bodyPr wrap="square">
                <a:spAutoFit/>
              </a:bodyPr>
              <a:lstStyle/>
              <a:p>
                <a:pPr>
                  <a:lnSpc>
                    <a:spcPct val="150000"/>
                  </a:lnSpc>
                </a:pPr>
                <a:r>
                  <a:rPr lang="vi-VN" sz="2400">
                    <a:latin typeface="Calibri" panose="020F0502020204030204" pitchFamily="34" charset="0"/>
                    <a:cs typeface="Calibri" panose="020F0502020204030204" pitchFamily="34" charset="0"/>
                  </a:rPr>
                  <a:t>Tuy nhiên, ta làm việc với bộ dữ liệu giới hạn, nên ta sẽ viết là như sau</a:t>
                </a:r>
              </a:p>
              <a:p>
                <a:pPr>
                  <a:lnSpc>
                    <a:spcPct val="150000"/>
                  </a:lnSpc>
                </a:pPr>
                <a14:m>
                  <m:oMathPara xmlns:m="http://schemas.openxmlformats.org/officeDocument/2006/math">
                    <m:oMathParaPr>
                      <m:jc m:val="centerGroup"/>
                    </m:oMathParaPr>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𝔼</m:t>
                          </m:r>
                        </m:e>
                        <m:sub>
                          <m:r>
                            <a:rPr lang="vi-VN" sz="2400" i="1" smtClean="0">
                              <a:latin typeface="Cambria Math" panose="02040503050406030204" pitchFamily="18" charset="0"/>
                              <a:ea typeface="Cambria Math" panose="02040503050406030204" pitchFamily="18" charset="0"/>
                              <a:cs typeface="Calibri" panose="020F0502020204030204" pitchFamily="34" charset="0"/>
                            </a:rPr>
                            <m:t>𝒟</m:t>
                          </m:r>
                        </m:sub>
                      </m:sSub>
                      <m:r>
                        <a:rPr lang="vi-VN" sz="2400" i="1">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ℒ</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e>
                      </m:d>
                      <m:r>
                        <a:rPr lang="vi-VN" sz="2400" b="0" i="0"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𝔼</m:t>
                                  </m:r>
                                </m:e>
                                <m:sub>
                                  <m:r>
                                    <a:rPr lang="vi-VN" sz="2400" i="1">
                                      <a:latin typeface="Cambria Math" panose="02040503050406030204" pitchFamily="18" charset="0"/>
                                      <a:ea typeface="Cambria Math" panose="02040503050406030204" pitchFamily="18" charset="0"/>
                                      <a:cs typeface="Calibri" panose="020F0502020204030204" pitchFamily="34" charset="0"/>
                                    </a:rPr>
                                    <m:t>𝒟</m:t>
                                  </m:r>
                                </m:sub>
                              </m:sSub>
                              <m:r>
                                <a:rPr lang="vi-VN" sz="2400" i="1">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e>
                                  </m:d>
                                </m:e>
                              </m:d>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h</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𝔼</m:t>
                          </m:r>
                        </m:e>
                        <m:sub>
                          <m:r>
                            <a:rPr lang="vi-VN" sz="2400" i="1">
                              <a:latin typeface="Cambria Math" panose="02040503050406030204" pitchFamily="18" charset="0"/>
                              <a:ea typeface="Cambria Math" panose="02040503050406030204" pitchFamily="18" charset="0"/>
                              <a:cs typeface="Calibri" panose="020F0502020204030204" pitchFamily="34" charset="0"/>
                            </a:rPr>
                            <m:t>𝒟</m:t>
                          </m:r>
                        </m:sub>
                      </m:sSub>
                      <m:r>
                        <a:rPr lang="vi-VN" sz="2400" i="1">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e>
                                  </m:d>
                                  <m:r>
                                    <a:rPr lang="vi-VN" sz="2400" i="1">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𝔼</m:t>
                                      </m:r>
                                    </m:e>
                                    <m:sub>
                                      <m:r>
                                        <a:rPr lang="vi-VN" sz="2400" i="1">
                                          <a:latin typeface="Cambria Math" panose="02040503050406030204" pitchFamily="18" charset="0"/>
                                          <a:ea typeface="Cambria Math" panose="02040503050406030204" pitchFamily="18" charset="0"/>
                                          <a:cs typeface="Calibri" panose="020F0502020204030204" pitchFamily="34" charset="0"/>
                                        </a:rPr>
                                        <m:t>𝒟</m:t>
                                      </m:r>
                                    </m:sub>
                                  </m:sSub>
                                  <m:r>
                                    <a:rPr lang="vi-VN" sz="2400" i="1">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e>
                                      </m:d>
                                    </m:e>
                                  </m:d>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e>
                      </m:d>
                    </m:oMath>
                  </m:oMathPara>
                </a14:m>
                <a:endParaRPr lang="vi-VN" sz="2400">
                  <a:latin typeface="Calibri" panose="020F0502020204030204" pitchFamily="34" charset="0"/>
                  <a:ea typeface="Cambria Math" panose="02040503050406030204" pitchFamily="18" charset="0"/>
                  <a:cs typeface="Calibri" panose="020F0502020204030204" pitchFamily="34" charset="0"/>
                </a:endParaRPr>
              </a:p>
              <a:p>
                <a:pPr indent="576263">
                  <a:lnSpc>
                    <a:spcPct val="150000"/>
                  </a:lnSpc>
                </a:pPr>
                <a:r>
                  <a:rPr lang="vi-VN" sz="2400">
                    <a:latin typeface="Calibri" panose="020F0502020204030204" pitchFamily="34" charset="0"/>
                    <a:cs typeface="Calibri" panose="020F0502020204030204" pitchFamily="34" charset="0"/>
                  </a:rPr>
                  <a:t>Trong đó, </a:t>
                </a:r>
                <a14:m>
                  <m:oMath xmlns:m="http://schemas.openxmlformats.org/officeDocument/2006/math">
                    <m:sSub>
                      <m:sSubPr>
                        <m:ctrlPr>
                          <a:rPr lang="vi-VN" sz="240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𝔼</m:t>
                        </m:r>
                      </m:e>
                      <m:sub>
                        <m:r>
                          <a:rPr lang="vi-VN" sz="2400" i="1">
                            <a:latin typeface="Cambria Math" panose="02040503050406030204" pitchFamily="18" charset="0"/>
                            <a:ea typeface="Cambria Math" panose="02040503050406030204" pitchFamily="18" charset="0"/>
                            <a:cs typeface="Calibri" panose="020F0502020204030204" pitchFamily="34" charset="0"/>
                          </a:rPr>
                          <m:t>𝒟</m:t>
                        </m:r>
                      </m:sub>
                    </m:sSub>
                    <m:r>
                      <a:rPr lang="vi-VN" sz="2400" i="1">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e>
                        </m:d>
                      </m:e>
                    </m:d>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h</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oMath>
                </a14:m>
                <a:r>
                  <a:rPr lang="vi-VN" sz="2400">
                    <a:latin typeface="Calibri" panose="020F0502020204030204" pitchFamily="34" charset="0"/>
                    <a:cs typeface="Calibri" panose="020F0502020204030204" pitchFamily="34" charset="0"/>
                  </a:rPr>
                  <a:t> là độ lệch (bias)</a:t>
                </a:r>
              </a:p>
              <a:p>
                <a:pPr indent="1774825">
                  <a:lnSpc>
                    <a:spcPct val="150000"/>
                  </a:lnSpc>
                </a:pPr>
                <a14:m>
                  <m:oMath xmlns:m="http://schemas.openxmlformats.org/officeDocument/2006/math">
                    <m:sSub>
                      <m:sSubPr>
                        <m:ctrlPr>
                          <a:rPr lang="vi-VN" sz="240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𝔼</m:t>
                        </m:r>
                      </m:e>
                      <m:sub>
                        <m:r>
                          <a:rPr lang="vi-VN" sz="2400" i="1">
                            <a:latin typeface="Cambria Math" panose="02040503050406030204" pitchFamily="18" charset="0"/>
                            <a:ea typeface="Cambria Math" panose="02040503050406030204" pitchFamily="18" charset="0"/>
                            <a:cs typeface="Calibri" panose="020F0502020204030204" pitchFamily="34" charset="0"/>
                          </a:rPr>
                          <m:t>𝒟</m:t>
                        </m:r>
                      </m:sub>
                    </m:sSub>
                    <m:r>
                      <a:rPr lang="vi-VN" sz="2400" i="1">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e>
                                </m:d>
                                <m:r>
                                  <a:rPr lang="vi-VN" sz="2400" i="1">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𝔼</m:t>
                                    </m:r>
                                  </m:e>
                                  <m:sub>
                                    <m:r>
                                      <a:rPr lang="vi-VN" sz="2400" i="1">
                                        <a:latin typeface="Cambria Math" panose="02040503050406030204" pitchFamily="18" charset="0"/>
                                        <a:ea typeface="Cambria Math" panose="02040503050406030204" pitchFamily="18" charset="0"/>
                                        <a:cs typeface="Calibri" panose="020F0502020204030204" pitchFamily="34" charset="0"/>
                                      </a:rPr>
                                      <m:t>𝒟</m:t>
                                    </m:r>
                                  </m:sub>
                                </m:sSub>
                                <m:r>
                                  <a:rPr lang="vi-VN" sz="2400" i="1">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𝑦</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e>
                                    </m:d>
                                  </m:e>
                                </m:d>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e>
                    </m:d>
                  </m:oMath>
                </a14:m>
                <a:r>
                  <a:rPr lang="vi-VN" sz="2400">
                    <a:latin typeface="Calibri" panose="020F0502020204030204" pitchFamily="34" charset="0"/>
                    <a:cs typeface="Calibri" panose="020F0502020204030204" pitchFamily="34" charset="0"/>
                  </a:rPr>
                  <a:t> là phương sai (variance)</a:t>
                </a:r>
              </a:p>
              <a:p>
                <a:pPr>
                  <a:lnSpc>
                    <a:spcPct val="150000"/>
                  </a:lnSpc>
                </a:pPr>
                <a:r>
                  <a:rPr lang="vi-VN" sz="2400">
                    <a:latin typeface="Calibri" panose="020F0502020204030204" pitchFamily="34" charset="0"/>
                    <a:cs typeface="Calibri" panose="020F0502020204030204" pitchFamily="34" charset="0"/>
                  </a:rPr>
                  <a:t>Vậy kì vọng lỗi là tổng của binh phương độ lệch, phương sai và nhiễu. Trong đó nhiễu là bản chất xác suất của bài toán, không thể tối ưu hóa được, có thể xem là hằng số </a:t>
                </a:r>
              </a:p>
            </p:txBody>
          </p:sp>
        </mc:Choice>
        <mc:Fallback>
          <p:sp>
            <p:nvSpPr>
              <p:cNvPr id="15" name="TextBox 14">
                <a:extLst>
                  <a:ext uri="{FF2B5EF4-FFF2-40B4-BE49-F238E27FC236}">
                    <a16:creationId xmlns:a16="http://schemas.microsoft.com/office/drawing/2014/main" id="{44E71982-EE30-4BB7-9A06-E92ED06849F7}"/>
                  </a:ext>
                </a:extLst>
              </p:cNvPr>
              <p:cNvSpPr txBox="1">
                <a:spLocks noRot="1" noChangeAspect="1" noMove="1" noResize="1" noEditPoints="1" noAdjustHandles="1" noChangeArrowheads="1" noChangeShapeType="1" noTextEdit="1"/>
              </p:cNvSpPr>
              <p:nvPr/>
            </p:nvSpPr>
            <p:spPr>
              <a:xfrm>
                <a:off x="1240542" y="1382093"/>
                <a:ext cx="9906429" cy="4093813"/>
              </a:xfrm>
              <a:prstGeom prst="rect">
                <a:avLst/>
              </a:prstGeom>
              <a:blipFill>
                <a:blip r:embed="rId3"/>
                <a:stretch>
                  <a:fillRect l="-985" r="-1354" b="-2534"/>
                </a:stretch>
              </a:blipFill>
            </p:spPr>
            <p:txBody>
              <a:bodyPr/>
              <a:lstStyle/>
              <a:p>
                <a:r>
                  <a:rPr lang="en-US">
                    <a:noFill/>
                  </a:rPr>
                  <a:t> </a:t>
                </a:r>
              </a:p>
            </p:txBody>
          </p:sp>
        </mc:Fallback>
      </mc:AlternateContent>
      <p:grpSp>
        <p:nvGrpSpPr>
          <p:cNvPr id="16" name="组合 41">
            <a:extLst>
              <a:ext uri="{FF2B5EF4-FFF2-40B4-BE49-F238E27FC236}">
                <a16:creationId xmlns:a16="http://schemas.microsoft.com/office/drawing/2014/main" id="{4105ABA9-AD0A-4800-B425-2850CFCE9394}"/>
              </a:ext>
            </a:extLst>
          </p:cNvPr>
          <p:cNvGrpSpPr/>
          <p:nvPr/>
        </p:nvGrpSpPr>
        <p:grpSpPr>
          <a:xfrm rot="1442666">
            <a:off x="667651" y="1581636"/>
            <a:ext cx="484883" cy="384143"/>
            <a:chOff x="451410" y="5975667"/>
            <a:chExt cx="858150" cy="540139"/>
          </a:xfrm>
        </p:grpSpPr>
        <p:sp>
          <p:nvSpPr>
            <p:cNvPr id="17" name="等腰三角形 42">
              <a:extLst>
                <a:ext uri="{FF2B5EF4-FFF2-40B4-BE49-F238E27FC236}">
                  <a16:creationId xmlns:a16="http://schemas.microsoft.com/office/drawing/2014/main" id="{C025EAEE-5375-4CB2-80DC-558A6074DDD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8" name="等腰三角形 43">
              <a:extLst>
                <a:ext uri="{FF2B5EF4-FFF2-40B4-BE49-F238E27FC236}">
                  <a16:creationId xmlns:a16="http://schemas.microsoft.com/office/drawing/2014/main" id="{A01F1AF5-5AB4-4060-9BC9-22F5225B5C2F}"/>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0" name="Rectangle 9">
            <a:extLst>
              <a:ext uri="{FF2B5EF4-FFF2-40B4-BE49-F238E27FC236}">
                <a16:creationId xmlns:a16="http://schemas.microsoft.com/office/drawing/2014/main" id="{44B90363-FDB7-462C-B477-364CD801C3AA}"/>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a:extLst>
              <a:ext uri="{FF2B5EF4-FFF2-40B4-BE49-F238E27FC236}">
                <a16:creationId xmlns:a16="http://schemas.microsoft.com/office/drawing/2014/main" id="{195540B2-E674-4A72-8817-62990F54CDD5}"/>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39</a:t>
            </a:fld>
            <a:endParaRPr lang="en-US" sz="1400">
              <a:solidFill>
                <a:schemeClr val="bg1"/>
              </a:solidFill>
            </a:endParaRPr>
          </a:p>
        </p:txBody>
      </p:sp>
    </p:spTree>
    <p:extLst>
      <p:ext uri="{BB962C8B-B14F-4D97-AF65-F5344CB8AC3E}">
        <p14:creationId xmlns:p14="http://schemas.microsoft.com/office/powerpoint/2010/main" val="107509504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xEl>
                                              <p:pRg st="1" end="1"/>
                                            </p:txEl>
                                          </p:spTgt>
                                        </p:tgtEl>
                                        <p:attrNameLst>
                                          <p:attrName>style.visibility</p:attrName>
                                        </p:attrNameLst>
                                      </p:cBhvr>
                                      <p:to>
                                        <p:strVal val="visible"/>
                                      </p:to>
                                    </p:set>
                                    <p:animEffect transition="in" filter="fade">
                                      <p:cBhvr>
                                        <p:cTn id="16" dur="500"/>
                                        <p:tgtEl>
                                          <p:spTgt spid="15">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5">
                                            <p:txEl>
                                              <p:pRg st="2" end="2"/>
                                            </p:txEl>
                                          </p:spTgt>
                                        </p:tgtEl>
                                        <p:attrNameLst>
                                          <p:attrName>style.visibility</p:attrName>
                                        </p:attrNameLst>
                                      </p:cBhvr>
                                      <p:to>
                                        <p:strVal val="visible"/>
                                      </p:to>
                                    </p:set>
                                    <p:animEffect transition="in" filter="fade">
                                      <p:cBhvr>
                                        <p:cTn id="20" dur="500"/>
                                        <p:tgtEl>
                                          <p:spTgt spid="1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fade">
                                      <p:cBhvr>
                                        <p:cTn id="23" dur="500"/>
                                        <p:tgtEl>
                                          <p:spTgt spid="1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4" end="4"/>
                                            </p:txEl>
                                          </p:spTgt>
                                        </p:tgtEl>
                                        <p:attrNameLst>
                                          <p:attrName>style.visibility</p:attrName>
                                        </p:attrNameLst>
                                      </p:cBhvr>
                                      <p:to>
                                        <p:strVal val="visible"/>
                                      </p:to>
                                    </p:set>
                                    <p:animEffect transition="in" filter="fade">
                                      <p:cBhvr>
                                        <p:cTn id="28"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9E7CC-53D3-40EF-B422-1A1BFCED9796}"/>
              </a:ext>
            </a:extLst>
          </p:cNvPr>
          <p:cNvGrpSpPr/>
          <p:nvPr/>
        </p:nvGrpSpPr>
        <p:grpSpPr>
          <a:xfrm>
            <a:off x="-33062" y="0"/>
            <a:ext cx="12192000" cy="6858000"/>
            <a:chOff x="0" y="0"/>
            <a:chExt cx="10869930" cy="6858000"/>
          </a:xfrm>
        </p:grpSpPr>
        <p:sp>
          <p:nvSpPr>
            <p:cNvPr id="6" name="Rectangle 5">
              <a:extLst>
                <a:ext uri="{FF2B5EF4-FFF2-40B4-BE49-F238E27FC236}">
                  <a16:creationId xmlns:a16="http://schemas.microsoft.com/office/drawing/2014/main" id="{8BBC7E10-476F-47FE-BB61-FB5CCAED784F}"/>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CCED2A-0F6E-470A-9F31-5B83561E5C0C}"/>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96C477E2-EBAE-4507-8CDE-7AB920A075E0}"/>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Topic</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34E206D8-2739-4DFF-9113-5576413BECB5}"/>
              </a:ext>
            </a:extLst>
          </p:cNvPr>
          <p:cNvGrpSpPr/>
          <p:nvPr/>
        </p:nvGrpSpPr>
        <p:grpSpPr>
          <a:xfrm>
            <a:off x="-697168" y="0"/>
            <a:ext cx="12192000" cy="6858000"/>
            <a:chOff x="0" y="0"/>
            <a:chExt cx="10869930" cy="6858000"/>
          </a:xfrm>
        </p:grpSpPr>
        <p:sp>
          <p:nvSpPr>
            <p:cNvPr id="13" name="Rectangle 12">
              <a:extLst>
                <a:ext uri="{FF2B5EF4-FFF2-40B4-BE49-F238E27FC236}">
                  <a16:creationId xmlns:a16="http://schemas.microsoft.com/office/drawing/2014/main" id="{1B206839-947A-4CB6-BB81-367F2105146F}"/>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AB8D9BE-CF3A-4B38-A676-CB4E6959594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0A22D0AD-425F-4D29-B626-AA60E53801D2}"/>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About us</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1AFCCF9B-2253-4F7A-8174-7E1C42B4D95A}"/>
              </a:ext>
            </a:extLst>
          </p:cNvPr>
          <p:cNvGrpSpPr/>
          <p:nvPr/>
        </p:nvGrpSpPr>
        <p:grpSpPr>
          <a:xfrm>
            <a:off x="-1401311" y="34119"/>
            <a:ext cx="12192000" cy="6858000"/>
            <a:chOff x="0" y="0"/>
            <a:chExt cx="10869930" cy="6858000"/>
          </a:xfrm>
        </p:grpSpPr>
        <p:sp>
          <p:nvSpPr>
            <p:cNvPr id="17" name="Rectangle 16">
              <a:extLst>
                <a:ext uri="{FF2B5EF4-FFF2-40B4-BE49-F238E27FC236}">
                  <a16:creationId xmlns:a16="http://schemas.microsoft.com/office/drawing/2014/main" id="{F198C1C8-7B0D-4DAB-AC13-3A27975E3B20}"/>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4C94EFE-A2EE-45E5-88C0-E5A76143ACA0}"/>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1C730482-ADD8-47CC-A217-E2BFF5AE365D}"/>
                </a:ext>
              </a:extLst>
            </p:cNvPr>
            <p:cNvSpPr txBox="1"/>
            <p:nvPr/>
          </p:nvSpPr>
          <p:spPr>
            <a:xfrm rot="16200000">
              <a:off x="9405943" y="3158593"/>
              <a:ext cx="2097157"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Background</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D6494C87-30A5-4C6C-9222-F37BAFEA03ED}"/>
              </a:ext>
            </a:extLst>
          </p:cNvPr>
          <p:cNvGrpSpPr/>
          <p:nvPr/>
        </p:nvGrpSpPr>
        <p:grpSpPr>
          <a:xfrm>
            <a:off x="-10148712" y="0"/>
            <a:ext cx="12192000" cy="6858000"/>
            <a:chOff x="0" y="0"/>
            <a:chExt cx="10869930" cy="6858000"/>
          </a:xfrm>
        </p:grpSpPr>
        <p:sp>
          <p:nvSpPr>
            <p:cNvPr id="25" name="Rectangle 24">
              <a:extLst>
                <a:ext uri="{FF2B5EF4-FFF2-40B4-BE49-F238E27FC236}">
                  <a16:creationId xmlns:a16="http://schemas.microsoft.com/office/drawing/2014/main" id="{938599D4-C714-4465-B43B-837575ED52A5}"/>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479165E-F695-4240-BE8F-1CC110155DA4}"/>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extBox 26">
              <a:extLst>
                <a:ext uri="{FF2B5EF4-FFF2-40B4-BE49-F238E27FC236}">
                  <a16:creationId xmlns:a16="http://schemas.microsoft.com/office/drawing/2014/main" id="{2D3CB6A4-E780-4147-A4FA-2210D5423D7A}"/>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Bài toán</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8" name="Group 27">
            <a:extLst>
              <a:ext uri="{FF2B5EF4-FFF2-40B4-BE49-F238E27FC236}">
                <a16:creationId xmlns:a16="http://schemas.microsoft.com/office/drawing/2014/main" id="{092C7E03-EB13-48DA-B4A8-4860A7ADD663}"/>
              </a:ext>
            </a:extLst>
          </p:cNvPr>
          <p:cNvGrpSpPr/>
          <p:nvPr/>
        </p:nvGrpSpPr>
        <p:grpSpPr>
          <a:xfrm>
            <a:off x="-10812818" y="22745"/>
            <a:ext cx="12192000" cy="6858000"/>
            <a:chOff x="0" y="0"/>
            <a:chExt cx="10869930" cy="6858000"/>
          </a:xfrm>
        </p:grpSpPr>
        <p:sp>
          <p:nvSpPr>
            <p:cNvPr id="29" name="Rectangle 28">
              <a:extLst>
                <a:ext uri="{FF2B5EF4-FFF2-40B4-BE49-F238E27FC236}">
                  <a16:creationId xmlns:a16="http://schemas.microsoft.com/office/drawing/2014/main" id="{DA52092A-CB8E-49EE-A05F-FEA87EACE778}"/>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8C2900C-7916-4EFA-B46F-06080942268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xtBox 30">
              <a:extLst>
                <a:ext uri="{FF2B5EF4-FFF2-40B4-BE49-F238E27FC236}">
                  <a16:creationId xmlns:a16="http://schemas.microsoft.com/office/drawing/2014/main" id="{3700F086-1EE3-4AA1-8795-8CFF68616CBB}"/>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Content</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75" name="组合 41">
            <a:extLst>
              <a:ext uri="{FF2B5EF4-FFF2-40B4-BE49-F238E27FC236}">
                <a16:creationId xmlns:a16="http://schemas.microsoft.com/office/drawing/2014/main" id="{80AB1C24-8775-4D50-91E8-2312DCDC413C}"/>
              </a:ext>
            </a:extLst>
          </p:cNvPr>
          <p:cNvGrpSpPr/>
          <p:nvPr/>
        </p:nvGrpSpPr>
        <p:grpSpPr>
          <a:xfrm rot="1442666">
            <a:off x="2894374" y="1629170"/>
            <a:ext cx="484883" cy="384143"/>
            <a:chOff x="451410" y="5975667"/>
            <a:chExt cx="858150" cy="540139"/>
          </a:xfrm>
        </p:grpSpPr>
        <p:sp>
          <p:nvSpPr>
            <p:cNvPr id="76" name="等腰三角形 42">
              <a:extLst>
                <a:ext uri="{FF2B5EF4-FFF2-40B4-BE49-F238E27FC236}">
                  <a16:creationId xmlns:a16="http://schemas.microsoft.com/office/drawing/2014/main" id="{1435819F-E5E1-49A6-9661-C74D7AF19D53}"/>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77" name="等腰三角形 43">
              <a:extLst>
                <a:ext uri="{FF2B5EF4-FFF2-40B4-BE49-F238E27FC236}">
                  <a16:creationId xmlns:a16="http://schemas.microsoft.com/office/drawing/2014/main" id="{F2A26716-A946-4B91-A4EF-D1690EE95E4E}"/>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78" name="组合 41">
            <a:extLst>
              <a:ext uri="{FF2B5EF4-FFF2-40B4-BE49-F238E27FC236}">
                <a16:creationId xmlns:a16="http://schemas.microsoft.com/office/drawing/2014/main" id="{82EA5A7E-E15B-4030-953F-1D82F3C96531}"/>
              </a:ext>
            </a:extLst>
          </p:cNvPr>
          <p:cNvGrpSpPr/>
          <p:nvPr/>
        </p:nvGrpSpPr>
        <p:grpSpPr>
          <a:xfrm rot="1442666">
            <a:off x="3539265" y="4220901"/>
            <a:ext cx="484883" cy="384143"/>
            <a:chOff x="451410" y="5975667"/>
            <a:chExt cx="858150" cy="540139"/>
          </a:xfrm>
        </p:grpSpPr>
        <p:sp>
          <p:nvSpPr>
            <p:cNvPr id="79" name="等腰三角形 42">
              <a:extLst>
                <a:ext uri="{FF2B5EF4-FFF2-40B4-BE49-F238E27FC236}">
                  <a16:creationId xmlns:a16="http://schemas.microsoft.com/office/drawing/2014/main" id="{A4116F64-3B75-49CC-9BD5-1AC5DFCA772B}"/>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80" name="等腰三角形 43">
              <a:extLst>
                <a:ext uri="{FF2B5EF4-FFF2-40B4-BE49-F238E27FC236}">
                  <a16:creationId xmlns:a16="http://schemas.microsoft.com/office/drawing/2014/main" id="{91F933CD-26D5-4DDE-B953-86C9929A0539}"/>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81" name="组合 41">
            <a:extLst>
              <a:ext uri="{FF2B5EF4-FFF2-40B4-BE49-F238E27FC236}">
                <a16:creationId xmlns:a16="http://schemas.microsoft.com/office/drawing/2014/main" id="{70777F38-BFE1-45E8-8123-5EC53AF66348}"/>
              </a:ext>
            </a:extLst>
          </p:cNvPr>
          <p:cNvGrpSpPr/>
          <p:nvPr/>
        </p:nvGrpSpPr>
        <p:grpSpPr>
          <a:xfrm rot="19822733" flipH="1">
            <a:off x="8344708" y="2679875"/>
            <a:ext cx="401308" cy="329465"/>
            <a:chOff x="451410" y="5975667"/>
            <a:chExt cx="858150" cy="540139"/>
          </a:xfrm>
        </p:grpSpPr>
        <p:sp>
          <p:nvSpPr>
            <p:cNvPr id="82" name="等腰三角形 42">
              <a:extLst>
                <a:ext uri="{FF2B5EF4-FFF2-40B4-BE49-F238E27FC236}">
                  <a16:creationId xmlns:a16="http://schemas.microsoft.com/office/drawing/2014/main" id="{D7ED2C0B-6544-48CA-B2B1-45B696029911}"/>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83" name="等腰三角形 43">
              <a:extLst>
                <a:ext uri="{FF2B5EF4-FFF2-40B4-BE49-F238E27FC236}">
                  <a16:creationId xmlns:a16="http://schemas.microsoft.com/office/drawing/2014/main" id="{96E79C0D-105F-4CD1-8BA3-19257A86B9B8}"/>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84" name="TextBox 83">
            <a:extLst>
              <a:ext uri="{FF2B5EF4-FFF2-40B4-BE49-F238E27FC236}">
                <a16:creationId xmlns:a16="http://schemas.microsoft.com/office/drawing/2014/main" id="{6D179DAE-8DD7-48DA-BED6-4864C51F9241}"/>
              </a:ext>
            </a:extLst>
          </p:cNvPr>
          <p:cNvSpPr txBox="1"/>
          <p:nvPr/>
        </p:nvSpPr>
        <p:spPr>
          <a:xfrm>
            <a:off x="2996753" y="1577055"/>
            <a:ext cx="3537849" cy="461665"/>
          </a:xfrm>
          <a:prstGeom prst="rect">
            <a:avLst/>
          </a:prstGeom>
          <a:noFill/>
        </p:spPr>
        <p:txBody>
          <a:bodyPr wrap="square" rtlCol="0">
            <a:spAutoFit/>
          </a:bodyPr>
          <a:lstStyle/>
          <a:p>
            <a:pPr algn="ctr"/>
            <a:r>
              <a:rPr lang="vi-VN" sz="2400" b="1">
                <a:latin typeface="Calibri" panose="020F0502020204030204" pitchFamily="34" charset="0"/>
                <a:cs typeface="Calibri" panose="020F0502020204030204" pitchFamily="34" charset="0"/>
              </a:rPr>
              <a:t>Giải tích vector</a:t>
            </a:r>
            <a:endParaRPr lang="en-US" sz="2400" b="1">
              <a:latin typeface="Calibri" panose="020F0502020204030204" pitchFamily="34" charset="0"/>
              <a:cs typeface="Calibri" panose="020F0502020204030204" pitchFamily="34" charset="0"/>
            </a:endParaRPr>
          </a:p>
        </p:txBody>
      </p:sp>
      <p:sp>
        <p:nvSpPr>
          <p:cNvPr id="86" name="TextBox 85">
            <a:extLst>
              <a:ext uri="{FF2B5EF4-FFF2-40B4-BE49-F238E27FC236}">
                <a16:creationId xmlns:a16="http://schemas.microsoft.com/office/drawing/2014/main" id="{DADA9D1C-E8F1-4C08-8B24-6368AB4D5B50}"/>
              </a:ext>
            </a:extLst>
          </p:cNvPr>
          <p:cNvSpPr txBox="1"/>
          <p:nvPr/>
        </p:nvSpPr>
        <p:spPr>
          <a:xfrm>
            <a:off x="4933247" y="2641713"/>
            <a:ext cx="3537849" cy="461665"/>
          </a:xfrm>
          <a:prstGeom prst="rect">
            <a:avLst/>
          </a:prstGeom>
          <a:noFill/>
        </p:spPr>
        <p:txBody>
          <a:bodyPr wrap="square" rtlCol="0">
            <a:spAutoFit/>
          </a:bodyPr>
          <a:lstStyle/>
          <a:p>
            <a:pPr algn="ctr"/>
            <a:r>
              <a:rPr lang="vi-VN" sz="2400" b="1">
                <a:latin typeface="Calibri" panose="020F0502020204030204" pitchFamily="34" charset="0"/>
                <a:cs typeface="Calibri" panose="020F0502020204030204" pitchFamily="34" charset="0"/>
              </a:rPr>
              <a:t>Lí thuyết xác suất</a:t>
            </a:r>
            <a:endParaRPr lang="en-US" sz="2400" b="1">
              <a:latin typeface="Calibri" panose="020F0502020204030204" pitchFamily="34" charset="0"/>
              <a:cs typeface="Calibri" panose="020F0502020204030204" pitchFamily="34" charset="0"/>
            </a:endParaRPr>
          </a:p>
        </p:txBody>
      </p:sp>
      <p:sp>
        <p:nvSpPr>
          <p:cNvPr id="87" name="TextBox 86">
            <a:extLst>
              <a:ext uri="{FF2B5EF4-FFF2-40B4-BE49-F238E27FC236}">
                <a16:creationId xmlns:a16="http://schemas.microsoft.com/office/drawing/2014/main" id="{F4E7B1B5-DEB3-46C5-8387-3818081E375E}"/>
              </a:ext>
            </a:extLst>
          </p:cNvPr>
          <p:cNvSpPr txBox="1"/>
          <p:nvPr/>
        </p:nvSpPr>
        <p:spPr>
          <a:xfrm>
            <a:off x="3821003" y="4194616"/>
            <a:ext cx="3537849" cy="461665"/>
          </a:xfrm>
          <a:prstGeom prst="rect">
            <a:avLst/>
          </a:prstGeom>
          <a:noFill/>
        </p:spPr>
        <p:txBody>
          <a:bodyPr wrap="square" rtlCol="0">
            <a:spAutoFit/>
          </a:bodyPr>
          <a:lstStyle/>
          <a:p>
            <a:pPr algn="ctr"/>
            <a:r>
              <a:rPr lang="vi-VN" sz="2400" b="1">
                <a:latin typeface="Calibri" panose="020F0502020204030204" pitchFamily="34" charset="0"/>
                <a:cs typeface="Calibri" panose="020F0502020204030204" pitchFamily="34" charset="0"/>
              </a:rPr>
              <a:t>Đại số tuyến tính</a:t>
            </a:r>
            <a:endParaRPr lang="en-US" sz="2400" b="1">
              <a:latin typeface="Calibri" panose="020F0502020204030204" pitchFamily="34" charset="0"/>
              <a:cs typeface="Calibri" panose="020F0502020204030204" pitchFamily="34" charset="0"/>
            </a:endParaRPr>
          </a:p>
        </p:txBody>
      </p:sp>
      <p:sp>
        <p:nvSpPr>
          <p:cNvPr id="39" name="Rectangle 38">
            <a:extLst>
              <a:ext uri="{FF2B5EF4-FFF2-40B4-BE49-F238E27FC236}">
                <a16:creationId xmlns:a16="http://schemas.microsoft.com/office/drawing/2014/main" id="{D1EBC32D-BDC4-4BFD-8F93-F72764141E20}"/>
              </a:ext>
            </a:extLst>
          </p:cNvPr>
          <p:cNvSpPr/>
          <p:nvPr/>
        </p:nvSpPr>
        <p:spPr>
          <a:xfrm>
            <a:off x="9586889"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0" name="Slide Number Placeholder 4">
            <a:extLst>
              <a:ext uri="{FF2B5EF4-FFF2-40B4-BE49-F238E27FC236}">
                <a16:creationId xmlns:a16="http://schemas.microsoft.com/office/drawing/2014/main" id="{5FCC32D8-D77B-441D-8CE9-E1A8623C539B}"/>
              </a:ext>
            </a:extLst>
          </p:cNvPr>
          <p:cNvSpPr>
            <a:spLocks noGrp="1"/>
          </p:cNvSpPr>
          <p:nvPr>
            <p:ph type="sldNum" sz="quarter" idx="12"/>
          </p:nvPr>
        </p:nvSpPr>
        <p:spPr>
          <a:xfrm>
            <a:off x="7124782" y="0"/>
            <a:ext cx="2743200" cy="365125"/>
          </a:xfrm>
        </p:spPr>
        <p:txBody>
          <a:bodyPr/>
          <a:lstStyle/>
          <a:p>
            <a:fld id="{9E497CE9-8561-478F-9A7F-A9CB046A092C}" type="slidenum">
              <a:rPr lang="en-US" smtClean="0">
                <a:solidFill>
                  <a:schemeClr val="bg1"/>
                </a:solidFill>
              </a:rPr>
              <a:t>4</a:t>
            </a:fld>
            <a:endParaRPr lang="en-US" sz="1400">
              <a:solidFill>
                <a:schemeClr val="bg1"/>
              </a:solidFill>
            </a:endParaRPr>
          </a:p>
        </p:txBody>
      </p:sp>
    </p:spTree>
    <p:extLst>
      <p:ext uri="{BB962C8B-B14F-4D97-AF65-F5344CB8AC3E}">
        <p14:creationId xmlns:p14="http://schemas.microsoft.com/office/powerpoint/2010/main" val="310443886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left)">
                                      <p:cBhvr>
                                        <p:cTn id="17" dur="500"/>
                                        <p:tgtEl>
                                          <p:spTgt spid="84"/>
                                        </p:tgtEl>
                                      </p:cBhvr>
                                    </p:animEffect>
                                  </p:childTnLst>
                                </p:cTn>
                              </p:par>
                            </p:childTnLst>
                          </p:cTn>
                        </p:par>
                        <p:par>
                          <p:cTn id="18" fill="hold">
                            <p:stCondLst>
                              <p:cond delay="1000"/>
                            </p:stCondLst>
                            <p:childTnLst>
                              <p:par>
                                <p:cTn id="19" presetID="22" presetClass="entr" presetSubtype="2" fill="hold" grpId="0"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right)">
                                      <p:cBhvr>
                                        <p:cTn id="21" dur="500"/>
                                        <p:tgtEl>
                                          <p:spTgt spid="86"/>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wipe(left)">
                                      <p:cBhvr>
                                        <p:cTn id="25"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6" grpId="0"/>
      <p:bldP spid="8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F6C6F33-2106-4BF6-BEBC-CF8497E85F65}"/>
              </a:ext>
            </a:extLst>
          </p:cNvPr>
          <p:cNvSpPr txBox="1"/>
          <p:nvPr/>
        </p:nvSpPr>
        <p:spPr>
          <a:xfrm>
            <a:off x="713920" y="471699"/>
            <a:ext cx="10933794"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Đánh đổi giữa độ lệch (Bias) và Phương sai (Variance)</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9" name="直线连接符 2">
            <a:extLst>
              <a:ext uri="{FF2B5EF4-FFF2-40B4-BE49-F238E27FC236}">
                <a16:creationId xmlns:a16="http://schemas.microsoft.com/office/drawing/2014/main" id="{5433D325-B7F2-4BA4-B272-62F486A15645}"/>
              </a:ext>
            </a:extLst>
          </p:cNvPr>
          <p:cNvCxnSpPr>
            <a:cxnSpLocks/>
          </p:cNvCxnSpPr>
          <p:nvPr/>
        </p:nvCxnSpPr>
        <p:spPr>
          <a:xfrm flipV="1">
            <a:off x="713920" y="1158170"/>
            <a:ext cx="9703709" cy="60003"/>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4E71982-EE30-4BB7-9A06-E92ED06849F7}"/>
                  </a:ext>
                </a:extLst>
              </p:cNvPr>
              <p:cNvSpPr txBox="1"/>
              <p:nvPr/>
            </p:nvSpPr>
            <p:spPr>
              <a:xfrm>
                <a:off x="713921" y="1474103"/>
                <a:ext cx="10563680" cy="3913059"/>
              </a:xfrm>
              <a:prstGeom prst="rect">
                <a:avLst/>
              </a:prstGeom>
              <a:noFill/>
            </p:spPr>
            <p:txBody>
              <a:bodyPr wrap="square">
                <a:spAutoFit/>
              </a:bodyPr>
              <a:lstStyle/>
              <a:p>
                <a:pPr>
                  <a:lnSpc>
                    <a:spcPct val="150000"/>
                  </a:lnSpc>
                </a:pPr>
                <a:r>
                  <a:rPr lang="vi-VN" sz="2400">
                    <a:latin typeface="Calibri" panose="020F0502020204030204" pitchFamily="34" charset="0"/>
                    <a:cs typeface="Calibri" panose="020F0502020204030204" pitchFamily="34" charset="0"/>
                  </a:rPr>
                  <a:t>Mục đích của chúng ta là tối thiểu hóa kì vọng lỗi mà ta đã đưa về 3 thành phần.</a:t>
                </a:r>
              </a:p>
              <a:p>
                <a:pPr>
                  <a:lnSpc>
                    <a:spcPct val="150000"/>
                  </a:lnSpc>
                </a:pPr>
                <a:r>
                  <a:rPr lang="vi-VN" sz="2400">
                    <a:latin typeface="Calibri" panose="020F0502020204030204" pitchFamily="34" charset="0"/>
                    <a:cs typeface="Calibri" panose="020F0502020204030204" pitchFamily="34" charset="0"/>
                  </a:rPr>
                  <a:t>Sau đây chúng ta sẽ thấy rằng có một sự đánh đổi giữa thiên kiến và phương sai, ví dụ về 100 bộ dữ liệu trong đó mỗi bộ dữ liệu chứa 25 điểm dữ liệu độc lập với </a:t>
                </a:r>
                <a14:m>
                  <m:oMath xmlns:m="http://schemas.openxmlformats.org/officeDocument/2006/math">
                    <m:r>
                      <a:rPr lang="vi-VN" sz="2400" b="0" i="1" smtClean="0">
                        <a:latin typeface="Cambria Math" panose="02040503050406030204" pitchFamily="18" charset="0"/>
                        <a:cs typeface="Calibri" panose="020F0502020204030204" pitchFamily="34" charset="0"/>
                      </a:rPr>
                      <m:t>h</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𝑥</m:t>
                        </m:r>
                      </m:e>
                    </m:d>
                    <m:r>
                      <a:rPr lang="vi-VN" sz="2400" b="0" i="1" smtClean="0">
                        <a:latin typeface="Cambria Math" panose="02040503050406030204" pitchFamily="18" charset="0"/>
                        <a:cs typeface="Calibri" panose="020F0502020204030204" pitchFamily="34" charset="0"/>
                      </a:rPr>
                      <m:t>=</m:t>
                    </m:r>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sin</m:t>
                        </m:r>
                      </m:fName>
                      <m:e>
                        <m:r>
                          <a:rPr lang="vi-VN" sz="2400" b="0" i="1" smtClean="0">
                            <a:latin typeface="Cambria Math" panose="02040503050406030204" pitchFamily="18" charset="0"/>
                            <a:cs typeface="Calibri" panose="020F0502020204030204" pitchFamily="34" charset="0"/>
                          </a:rPr>
                          <m:t>(2</m:t>
                        </m:r>
                        <m:r>
                          <a:rPr lang="vi-VN" sz="2400" b="0" i="1" smtClean="0">
                            <a:latin typeface="Cambria Math" panose="02040503050406030204" pitchFamily="18" charset="0"/>
                            <a:cs typeface="Calibri" panose="020F0502020204030204" pitchFamily="34" charset="0"/>
                          </a:rPr>
                          <m:t>𝜋</m:t>
                        </m:r>
                        <m:r>
                          <a:rPr lang="vi-VN" sz="2400" b="0" i="1" smtClean="0">
                            <a:latin typeface="Cambria Math" panose="02040503050406030204" pitchFamily="18" charset="0"/>
                            <a:cs typeface="Calibri" panose="020F0502020204030204" pitchFamily="34" charset="0"/>
                          </a:rPr>
                          <m:t>𝑥</m:t>
                        </m:r>
                        <m:r>
                          <a:rPr lang="vi-VN" sz="2400" b="0" i="1" smtClean="0">
                            <a:latin typeface="Cambria Math" panose="02040503050406030204" pitchFamily="18" charset="0"/>
                            <a:cs typeface="Calibri" panose="020F0502020204030204" pitchFamily="34" charset="0"/>
                          </a:rPr>
                          <m:t>)</m:t>
                        </m:r>
                      </m:e>
                    </m:func>
                  </m:oMath>
                </a14:m>
                <a:r>
                  <a:rPr lang="vi-VN" sz="2400">
                    <a:latin typeface="Calibri" panose="020F0502020204030204" pitchFamily="34" charset="0"/>
                    <a:cs typeface="Calibri" panose="020F0502020204030204" pitchFamily="34" charset="0"/>
                  </a:rPr>
                  <a:t>. </a:t>
                </a:r>
              </a:p>
              <a:p>
                <a:pPr>
                  <a:lnSpc>
                    <a:spcPct val="150000"/>
                  </a:lnSpc>
                </a:pPr>
                <a:r>
                  <a:rPr lang="vi-VN" sz="2400">
                    <a:latin typeface="Calibri" panose="020F0502020204030204" pitchFamily="34" charset="0"/>
                    <a:cs typeface="Calibri" panose="020F0502020204030204" pitchFamily="34" charset="0"/>
                  </a:rPr>
                  <a:t>Các bộ dữ liệu l được đánh số từ 1 đến L, với L = 100. </a:t>
                </a:r>
              </a:p>
              <a:p>
                <a:pPr>
                  <a:lnSpc>
                    <a:spcPct val="150000"/>
                  </a:lnSpc>
                </a:pPr>
                <a:r>
                  <a:rPr lang="vi-VN" sz="2400">
                    <a:latin typeface="Calibri" panose="020F0502020204030204" pitchFamily="34" charset="0"/>
                    <a:cs typeface="Calibri" panose="020F0502020204030204" pitchFamily="34" charset="0"/>
                  </a:rPr>
                  <a:t>Với mỗi bộ dữ liệu ta sẽ tối ưu dùng một mô hình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𝑙</m:t>
                        </m:r>
                      </m:sub>
                    </m:sSub>
                  </m:oMath>
                </a14:m>
                <a:r>
                  <a:rPr lang="vi-VN" sz="2400">
                    <a:latin typeface="Calibri" panose="020F0502020204030204" pitchFamily="34" charset="0"/>
                    <a:cs typeface="Calibri" panose="020F0502020204030204" pitchFamily="34" charset="0"/>
                  </a:rPr>
                  <a:t> với 24 hàm phân lớp Gauss với các hệ số chính quy khác nhau:</a:t>
                </a:r>
              </a:p>
            </p:txBody>
          </p:sp>
        </mc:Choice>
        <mc:Fallback>
          <p:sp>
            <p:nvSpPr>
              <p:cNvPr id="15" name="TextBox 14">
                <a:extLst>
                  <a:ext uri="{FF2B5EF4-FFF2-40B4-BE49-F238E27FC236}">
                    <a16:creationId xmlns:a16="http://schemas.microsoft.com/office/drawing/2014/main" id="{44E71982-EE30-4BB7-9A06-E92ED06849F7}"/>
                  </a:ext>
                </a:extLst>
              </p:cNvPr>
              <p:cNvSpPr txBox="1">
                <a:spLocks noRot="1" noChangeAspect="1" noMove="1" noResize="1" noEditPoints="1" noAdjustHandles="1" noChangeArrowheads="1" noChangeShapeType="1" noTextEdit="1"/>
              </p:cNvSpPr>
              <p:nvPr/>
            </p:nvSpPr>
            <p:spPr>
              <a:xfrm>
                <a:off x="713921" y="1474103"/>
                <a:ext cx="10563680" cy="3913059"/>
              </a:xfrm>
              <a:prstGeom prst="rect">
                <a:avLst/>
              </a:prstGeom>
              <a:blipFill>
                <a:blip r:embed="rId3"/>
                <a:stretch>
                  <a:fillRect l="-866" r="-577" b="-264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6FDCD97C-EA79-43E3-B8DD-B8351AE04C39}"/>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lide Number Placeholder 4">
            <a:extLst>
              <a:ext uri="{FF2B5EF4-FFF2-40B4-BE49-F238E27FC236}">
                <a16:creationId xmlns:a16="http://schemas.microsoft.com/office/drawing/2014/main" id="{FDD35C17-CBEA-491C-809D-12D0249B7C82}"/>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40</a:t>
            </a:fld>
            <a:endParaRPr lang="en-US" sz="1400">
              <a:solidFill>
                <a:schemeClr val="bg1"/>
              </a:solidFill>
            </a:endParaRPr>
          </a:p>
        </p:txBody>
      </p:sp>
    </p:spTree>
    <p:extLst>
      <p:ext uri="{BB962C8B-B14F-4D97-AF65-F5344CB8AC3E}">
        <p14:creationId xmlns:p14="http://schemas.microsoft.com/office/powerpoint/2010/main" val="282240956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500"/>
                                        <p:tgtEl>
                                          <p:spTgt spid="15">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animEffect transition="in" filter="fade">
                                      <p:cBhvr>
                                        <p:cTn id="19"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F6C6F33-2106-4BF6-BEBC-CF8497E85F65}"/>
              </a:ext>
            </a:extLst>
          </p:cNvPr>
          <p:cNvSpPr txBox="1"/>
          <p:nvPr/>
        </p:nvSpPr>
        <p:spPr>
          <a:xfrm>
            <a:off x="888091" y="308413"/>
            <a:ext cx="3466194" cy="2062103"/>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Đánh đổi giữa độ lệch (Bias) và Phương sai (Variance)</a:t>
            </a:r>
            <a:endParaRPr lang="en-US" sz="3200" b="1" i="0">
              <a:solidFill>
                <a:srgbClr val="3D3939"/>
              </a:solidFill>
              <a:effectLst/>
              <a:latin typeface="Calibri" panose="020F0502020204030204" pitchFamily="34" charset="0"/>
              <a:cs typeface="Calibri" panose="020F0502020204030204" pitchFamily="34" charset="0"/>
            </a:endParaRPr>
          </a:p>
        </p:txBody>
      </p:sp>
      <p:pic>
        <p:nvPicPr>
          <p:cNvPr id="2050" name="Picture 2">
            <a:extLst>
              <a:ext uri="{FF2B5EF4-FFF2-40B4-BE49-F238E27FC236}">
                <a16:creationId xmlns:a16="http://schemas.microsoft.com/office/drawing/2014/main" id="{B150DCFD-31EF-4D52-BA3D-42D19CC0C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7323" y="-13178"/>
            <a:ext cx="6391934" cy="68843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C3DE41D-BEA6-42A4-9196-0FD2994D4B85}"/>
              </a:ext>
            </a:extLst>
          </p:cNvPr>
          <p:cNvSpPr/>
          <p:nvPr/>
        </p:nvSpPr>
        <p:spPr>
          <a:xfrm>
            <a:off x="11151509"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Slide Number Placeholder 4">
            <a:extLst>
              <a:ext uri="{FF2B5EF4-FFF2-40B4-BE49-F238E27FC236}">
                <a16:creationId xmlns:a16="http://schemas.microsoft.com/office/drawing/2014/main" id="{0D43E1D1-6903-4101-8FF6-8A301A0A83E3}"/>
              </a:ext>
            </a:extLst>
          </p:cNvPr>
          <p:cNvSpPr>
            <a:spLocks noGrp="1"/>
          </p:cNvSpPr>
          <p:nvPr>
            <p:ph type="sldNum" sz="quarter" idx="12"/>
          </p:nvPr>
        </p:nvSpPr>
        <p:spPr>
          <a:xfrm>
            <a:off x="11119516" y="4474"/>
            <a:ext cx="368786" cy="347142"/>
          </a:xfrm>
        </p:spPr>
        <p:txBody>
          <a:bodyPr/>
          <a:lstStyle/>
          <a:p>
            <a:fld id="{9E497CE9-8561-478F-9A7F-A9CB046A092C}" type="slidenum">
              <a:rPr lang="en-US" smtClean="0">
                <a:solidFill>
                  <a:schemeClr val="bg1"/>
                </a:solidFill>
              </a:rPr>
              <a:t>41</a:t>
            </a:fld>
            <a:endParaRPr lang="en-US" sz="1400">
              <a:solidFill>
                <a:schemeClr val="bg1"/>
              </a:solidFill>
            </a:endParaRPr>
          </a:p>
        </p:txBody>
      </p:sp>
    </p:spTree>
    <p:extLst>
      <p:ext uri="{BB962C8B-B14F-4D97-AF65-F5344CB8AC3E}">
        <p14:creationId xmlns:p14="http://schemas.microsoft.com/office/powerpoint/2010/main" val="115867070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F6C6F33-2106-4BF6-BEBC-CF8497E85F65}"/>
              </a:ext>
            </a:extLst>
          </p:cNvPr>
          <p:cNvSpPr txBox="1"/>
          <p:nvPr/>
        </p:nvSpPr>
        <p:spPr>
          <a:xfrm>
            <a:off x="713920" y="471699"/>
            <a:ext cx="10933794"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Đánh đổi giữa độ lệch (Bias) và Phương sai (Variance)</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9" name="直线连接符 2">
            <a:extLst>
              <a:ext uri="{FF2B5EF4-FFF2-40B4-BE49-F238E27FC236}">
                <a16:creationId xmlns:a16="http://schemas.microsoft.com/office/drawing/2014/main" id="{5433D325-B7F2-4BA4-B272-62F486A15645}"/>
              </a:ext>
            </a:extLst>
          </p:cNvPr>
          <p:cNvCxnSpPr>
            <a:cxnSpLocks/>
          </p:cNvCxnSpPr>
          <p:nvPr/>
        </p:nvCxnSpPr>
        <p:spPr>
          <a:xfrm flipV="1">
            <a:off x="713920" y="1158170"/>
            <a:ext cx="9703709" cy="60003"/>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4E71982-EE30-4BB7-9A06-E92ED06849F7}"/>
                  </a:ext>
                </a:extLst>
              </p:cNvPr>
              <p:cNvSpPr txBox="1"/>
              <p:nvPr/>
            </p:nvSpPr>
            <p:spPr>
              <a:xfrm>
                <a:off x="420006" y="1506760"/>
                <a:ext cx="6862536" cy="4467057"/>
              </a:xfrm>
              <a:prstGeom prst="rect">
                <a:avLst/>
              </a:prstGeom>
              <a:noFill/>
            </p:spPr>
            <p:txBody>
              <a:bodyPr wrap="square">
                <a:spAutoFit/>
              </a:bodyPr>
              <a:lstStyle/>
              <a:p>
                <a:pPr indent="174625">
                  <a:lnSpc>
                    <a:spcPct val="150000"/>
                  </a:lnSpc>
                </a:pPr>
                <a:r>
                  <a:rPr lang="vi-VN" sz="2400">
                    <a:latin typeface="Calibri" panose="020F0502020204030204" pitchFamily="34" charset="0"/>
                    <a:cs typeface="Calibri" panose="020F0502020204030204" pitchFamily="34" charset="0"/>
                  </a:rPr>
                  <a:t>Đường màu đỏ bên trái là 100 đường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𝑙</m:t>
                        </m:r>
                      </m:sub>
                    </m:sSub>
                  </m:oMath>
                </a14:m>
                <a:r>
                  <a:rPr lang="vi-VN" sz="2400">
                    <a:latin typeface="Calibri" panose="020F0502020204030204" pitchFamily="34" charset="0"/>
                    <a:cs typeface="Calibri" panose="020F0502020204030204" pitchFamily="34" charset="0"/>
                  </a:rPr>
                  <a:t> ,</a:t>
                </a:r>
              </a:p>
              <a:p>
                <a:pPr indent="174625">
                  <a:lnSpc>
                    <a:spcPct val="150000"/>
                  </a:lnSpc>
                </a:pPr>
                <a:r>
                  <a:rPr lang="vi-VN" sz="2400">
                    <a:latin typeface="Calibri" panose="020F0502020204030204" pitchFamily="34" charset="0"/>
                    <a:cs typeface="Calibri" panose="020F0502020204030204" pitchFamily="34" charset="0"/>
                  </a:rPr>
                  <a:t>Đường màu đỏ bên phải là trung bình của các</a:t>
                </a:r>
              </a:p>
              <a:p>
                <a:pPr indent="174625">
                  <a:lnSpc>
                    <a:spcPct val="150000"/>
                  </a:lnSpc>
                </a:pPr>
                <a:r>
                  <a:rPr lang="vi-VN" sz="2400">
                    <a:latin typeface="Calibri" panose="020F0502020204030204" pitchFamily="34" charset="0"/>
                    <a:cs typeface="Calibri" panose="020F0502020204030204" pitchFamily="34" charset="0"/>
                  </a:rPr>
                  <a:t>Đường màu đỏ bên trái và đường màu xanh là  </a:t>
                </a:r>
                <a14:m>
                  <m:oMath xmlns:m="http://schemas.openxmlformats.org/officeDocument/2006/math">
                    <m:r>
                      <a:rPr lang="vi-VN" sz="2400" b="0" i="1" smtClean="0">
                        <a:latin typeface="Cambria Math" panose="02040503050406030204" pitchFamily="18" charset="0"/>
                        <a:cs typeface="Calibri" panose="020F0502020204030204" pitchFamily="34" charset="0"/>
                      </a:rPr>
                      <m:t>h</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𝑥</m:t>
                        </m:r>
                      </m:e>
                    </m:d>
                  </m:oMath>
                </a14:m>
                <a:r>
                  <a:rPr lang="vi-VN" sz="2400">
                    <a:latin typeface="Calibri" panose="020F0502020204030204" pitchFamily="34" charset="0"/>
                    <a:cs typeface="Calibri" panose="020F0502020204030204" pitchFamily="34" charset="0"/>
                  </a:rPr>
                  <a:t> </a:t>
                </a:r>
              </a:p>
              <a:p>
                <a:pPr>
                  <a:lnSpc>
                    <a:spcPct val="150000"/>
                  </a:lnSpc>
                </a:pPr>
                <a:r>
                  <a:rPr lang="vi-VN" sz="2400">
                    <a:latin typeface="Calibri" panose="020F0502020204030204" pitchFamily="34" charset="0"/>
                    <a:cs typeface="Calibri" panose="020F0502020204030204" pitchFamily="34" charset="0"/>
                  </a:rPr>
                  <a:t>Trung bình các đáp án cho một mô hình phức tạp có thể là đưa ra kết quả rất hợp lý. Thật vậy, trung bình là trọng tâm của cách tiếp cận Bayes(nhưng không phải trung bình các bộ dữ liệu mà dựa trên xác suất hậu nghiệm của các tham số). </a:t>
                </a:r>
              </a:p>
            </p:txBody>
          </p:sp>
        </mc:Choice>
        <mc:Fallback>
          <p:sp>
            <p:nvSpPr>
              <p:cNvPr id="15" name="TextBox 14">
                <a:extLst>
                  <a:ext uri="{FF2B5EF4-FFF2-40B4-BE49-F238E27FC236}">
                    <a16:creationId xmlns:a16="http://schemas.microsoft.com/office/drawing/2014/main" id="{44E71982-EE30-4BB7-9A06-E92ED06849F7}"/>
                  </a:ext>
                </a:extLst>
              </p:cNvPr>
              <p:cNvSpPr txBox="1">
                <a:spLocks noRot="1" noChangeAspect="1" noMove="1" noResize="1" noEditPoints="1" noAdjustHandles="1" noChangeArrowheads="1" noChangeShapeType="1" noTextEdit="1"/>
              </p:cNvSpPr>
              <p:nvPr/>
            </p:nvSpPr>
            <p:spPr>
              <a:xfrm>
                <a:off x="420006" y="1506760"/>
                <a:ext cx="6862536" cy="4467057"/>
              </a:xfrm>
              <a:prstGeom prst="rect">
                <a:avLst/>
              </a:prstGeom>
              <a:blipFill>
                <a:blip r:embed="rId3"/>
                <a:stretch>
                  <a:fillRect l="-1421" r="-2220" b="-2183"/>
                </a:stretch>
              </a:blipFill>
            </p:spPr>
            <p:txBody>
              <a:bodyPr/>
              <a:lstStyle/>
              <a:p>
                <a:r>
                  <a:rPr lang="en-US">
                    <a:noFill/>
                  </a:rPr>
                  <a:t> </a:t>
                </a:r>
              </a:p>
            </p:txBody>
          </p:sp>
        </mc:Fallback>
      </mc:AlternateContent>
      <p:pic>
        <p:nvPicPr>
          <p:cNvPr id="13314" name="Picture 2">
            <a:extLst>
              <a:ext uri="{FF2B5EF4-FFF2-40B4-BE49-F238E27FC236}">
                <a16:creationId xmlns:a16="http://schemas.microsoft.com/office/drawing/2014/main" id="{AEDF4F05-1E35-40E9-88FE-F8B0BDE5D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2542" y="1747838"/>
            <a:ext cx="4893336" cy="36034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4850193-E681-4E99-9331-B08DB5C50B39}"/>
                  </a:ext>
                </a:extLst>
              </p:cNvPr>
              <p:cNvSpPr txBox="1"/>
              <p:nvPr/>
            </p:nvSpPr>
            <p:spPr>
              <a:xfrm>
                <a:off x="6975124" y="5450140"/>
                <a:ext cx="5508172" cy="707886"/>
              </a:xfrm>
              <a:prstGeom prst="rect">
                <a:avLst/>
              </a:prstGeom>
              <a:noFill/>
            </p:spPr>
            <p:txBody>
              <a:bodyPr wrap="square">
                <a:spAutoFit/>
              </a:bodyPr>
              <a:lstStyle/>
              <a:p>
                <a:pPr algn="ctr"/>
                <a:r>
                  <a:rPr lang="en-US" sz="2000"/>
                  <a:t>Biểu đồ quan hệ giữa </a:t>
                </a:r>
                <a14:m>
                  <m:oMath xmlns:m="http://schemas.openxmlformats.org/officeDocument/2006/math">
                    <m:sSup>
                      <m:sSupPr>
                        <m:ctrlPr>
                          <a:rPr lang="vi-VN" sz="2000" b="0" i="1" smtClean="0">
                            <a:latin typeface="Cambria Math" panose="02040503050406030204" pitchFamily="18" charset="0"/>
                            <a:cs typeface="Calibri" panose="020F0502020204030204" pitchFamily="34" charset="0"/>
                          </a:rPr>
                        </m:ctrlPr>
                      </m:sSupPr>
                      <m:e>
                        <m:r>
                          <m:rPr>
                            <m:sty m:val="p"/>
                          </m:rPr>
                          <a:rPr lang="vi-VN" sz="2000" b="0" i="0" smtClean="0">
                            <a:latin typeface="Cambria Math" panose="02040503050406030204" pitchFamily="18" charset="0"/>
                            <a:cs typeface="Calibri" panose="020F0502020204030204" pitchFamily="34" charset="0"/>
                          </a:rPr>
                          <m:t>bias</m:t>
                        </m:r>
                      </m:e>
                      <m:sup>
                        <m:r>
                          <a:rPr lang="vi-VN" sz="2000" b="0" i="0" smtClean="0">
                            <a:latin typeface="Cambria Math" panose="02040503050406030204" pitchFamily="18" charset="0"/>
                            <a:cs typeface="Calibri" panose="020F0502020204030204" pitchFamily="34" charset="0"/>
                          </a:rPr>
                          <m:t>2</m:t>
                        </m:r>
                      </m:sup>
                    </m:sSup>
                  </m:oMath>
                </a14:m>
                <a:r>
                  <a:rPr lang="en-US" sz="2000"/>
                  <a:t>, </a:t>
                </a:r>
                <a14:m>
                  <m:oMath xmlns:m="http://schemas.openxmlformats.org/officeDocument/2006/math">
                    <m:r>
                      <m:rPr>
                        <m:sty m:val="p"/>
                      </m:rPr>
                      <a:rPr lang="vi-VN" sz="2000" i="1">
                        <a:latin typeface="Cambria Math" panose="02040503050406030204" pitchFamily="18" charset="0"/>
                        <a:cs typeface="Calibri" panose="020F0502020204030204" pitchFamily="34" charset="0"/>
                      </a:rPr>
                      <m:t>v</m:t>
                    </m:r>
                    <m:r>
                      <m:rPr>
                        <m:sty m:val="p"/>
                      </m:rPr>
                      <a:rPr lang="vi-VN" sz="2000">
                        <a:latin typeface="Cambria Math" panose="02040503050406030204" pitchFamily="18" charset="0"/>
                        <a:cs typeface="Calibri" panose="020F0502020204030204" pitchFamily="34" charset="0"/>
                      </a:rPr>
                      <m:t>ariance</m:t>
                    </m:r>
                  </m:oMath>
                </a14:m>
                <a:r>
                  <a:rPr lang="en-US" sz="2000"/>
                  <a:t> ,</a:t>
                </a:r>
                <a14:m>
                  <m:oMath xmlns:m="http://schemas.openxmlformats.org/officeDocument/2006/math">
                    <m:sSup>
                      <m:sSupPr>
                        <m:ctrlPr>
                          <a:rPr lang="vi-VN" sz="2000" i="1">
                            <a:latin typeface="Cambria Math" panose="02040503050406030204" pitchFamily="18" charset="0"/>
                            <a:cs typeface="Calibri" panose="020F0502020204030204" pitchFamily="34" charset="0"/>
                          </a:rPr>
                        </m:ctrlPr>
                      </m:sSupPr>
                      <m:e>
                        <m:r>
                          <m:rPr>
                            <m:sty m:val="p"/>
                          </m:rPr>
                          <a:rPr lang="vi-VN" sz="2000">
                            <a:latin typeface="Cambria Math" panose="02040503050406030204" pitchFamily="18" charset="0"/>
                            <a:cs typeface="Calibri" panose="020F0502020204030204" pitchFamily="34" charset="0"/>
                          </a:rPr>
                          <m:t>bias</m:t>
                        </m:r>
                      </m:e>
                      <m:sup>
                        <m:r>
                          <a:rPr lang="vi-VN" sz="2000">
                            <a:latin typeface="Cambria Math" panose="02040503050406030204" pitchFamily="18" charset="0"/>
                            <a:cs typeface="Calibri" panose="020F0502020204030204" pitchFamily="34" charset="0"/>
                          </a:rPr>
                          <m:t>2</m:t>
                        </m:r>
                      </m:sup>
                    </m:sSup>
                    <m:r>
                      <a:rPr lang="vi-VN" sz="2000">
                        <a:latin typeface="Cambria Math" panose="02040503050406030204" pitchFamily="18" charset="0"/>
                        <a:cs typeface="Calibri" panose="020F0502020204030204" pitchFamily="34" charset="0"/>
                      </a:rPr>
                      <m:t>+</m:t>
                    </m:r>
                    <m:r>
                      <m:rPr>
                        <m:sty m:val="p"/>
                      </m:rPr>
                      <a:rPr lang="vi-VN" sz="2000" i="1">
                        <a:latin typeface="Cambria Math" panose="02040503050406030204" pitchFamily="18" charset="0"/>
                        <a:cs typeface="Calibri" panose="020F0502020204030204" pitchFamily="34" charset="0"/>
                      </a:rPr>
                      <m:t>v</m:t>
                    </m:r>
                    <m:r>
                      <m:rPr>
                        <m:sty m:val="p"/>
                      </m:rPr>
                      <a:rPr lang="vi-VN" sz="2000">
                        <a:latin typeface="Cambria Math" panose="02040503050406030204" pitchFamily="18" charset="0"/>
                        <a:cs typeface="Calibri" panose="020F0502020204030204" pitchFamily="34" charset="0"/>
                      </a:rPr>
                      <m:t>ariance</m:t>
                    </m:r>
                    <m:r>
                      <a:rPr lang="vi-VN" sz="2000" i="1">
                        <a:latin typeface="Cambria Math" panose="02040503050406030204" pitchFamily="18" charset="0"/>
                        <a:cs typeface="Calibri" panose="020F0502020204030204" pitchFamily="34" charset="0"/>
                      </a:rPr>
                      <m:t> </m:t>
                    </m:r>
                  </m:oMath>
                </a14:m>
                <a:r>
                  <a:rPr lang="en-US" sz="2000"/>
                  <a:t>, lỗi với hệ số chính quy </a:t>
                </a:r>
                <a14:m>
                  <m:oMath xmlns:m="http://schemas.openxmlformats.org/officeDocument/2006/math">
                    <m:r>
                      <a:rPr lang="vi-VN" sz="2000" b="0" i="1" smtClean="0">
                        <a:latin typeface="Cambria Math" panose="02040503050406030204" pitchFamily="18" charset="0"/>
                      </a:rPr>
                      <m:t>𝜆</m:t>
                    </m:r>
                  </m:oMath>
                </a14:m>
                <a:r>
                  <a:rPr lang="en-US" sz="2000"/>
                  <a:t> :</a:t>
                </a:r>
              </a:p>
            </p:txBody>
          </p:sp>
        </mc:Choice>
        <mc:Fallback>
          <p:sp>
            <p:nvSpPr>
              <p:cNvPr id="6" name="TextBox 5">
                <a:extLst>
                  <a:ext uri="{FF2B5EF4-FFF2-40B4-BE49-F238E27FC236}">
                    <a16:creationId xmlns:a16="http://schemas.microsoft.com/office/drawing/2014/main" id="{74850193-E681-4E99-9331-B08DB5C50B39}"/>
                  </a:ext>
                </a:extLst>
              </p:cNvPr>
              <p:cNvSpPr txBox="1">
                <a:spLocks noRot="1" noChangeAspect="1" noMove="1" noResize="1" noEditPoints="1" noAdjustHandles="1" noChangeArrowheads="1" noChangeShapeType="1" noTextEdit="1"/>
              </p:cNvSpPr>
              <p:nvPr/>
            </p:nvSpPr>
            <p:spPr>
              <a:xfrm>
                <a:off x="6975124" y="5450140"/>
                <a:ext cx="5508172" cy="707886"/>
              </a:xfrm>
              <a:prstGeom prst="rect">
                <a:avLst/>
              </a:prstGeom>
              <a:blipFill>
                <a:blip r:embed="rId5"/>
                <a:stretch>
                  <a:fillRect t="-4310" b="-14655"/>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DB8E200D-2A22-48F8-9493-98AA1ED948C5}"/>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a:extLst>
              <a:ext uri="{FF2B5EF4-FFF2-40B4-BE49-F238E27FC236}">
                <a16:creationId xmlns:a16="http://schemas.microsoft.com/office/drawing/2014/main" id="{74196F47-1FE1-42A6-A9E1-3C2DE89D822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42</a:t>
            </a:fld>
            <a:endParaRPr lang="en-US" sz="1400">
              <a:solidFill>
                <a:schemeClr val="bg1"/>
              </a:solidFill>
            </a:endParaRPr>
          </a:p>
        </p:txBody>
      </p:sp>
    </p:spTree>
    <p:extLst>
      <p:ext uri="{BB962C8B-B14F-4D97-AF65-F5344CB8AC3E}">
        <p14:creationId xmlns:p14="http://schemas.microsoft.com/office/powerpoint/2010/main" val="85243282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animEffect transition="in" filter="fade">
                                      <p:cBhvr>
                                        <p:cTn id="19" dur="500"/>
                                        <p:tgtEl>
                                          <p:spTgt spid="15">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xEl>
                                              <p:pRg st="2" end="2"/>
                                            </p:txEl>
                                          </p:spTgt>
                                        </p:tgtEl>
                                        <p:attrNameLst>
                                          <p:attrName>style.visibility</p:attrName>
                                        </p:attrNameLst>
                                      </p:cBhvr>
                                      <p:to>
                                        <p:strVal val="visible"/>
                                      </p:to>
                                    </p:set>
                                    <p:animEffect transition="in" filter="fade">
                                      <p:cBhvr>
                                        <p:cTn id="22" dur="500"/>
                                        <p:tgtEl>
                                          <p:spTgt spid="15">
                                            <p:txEl>
                                              <p:pRg st="2" end="2"/>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5">
                                            <p:txEl>
                                              <p:pRg st="3" end="3"/>
                                            </p:txEl>
                                          </p:spTgt>
                                        </p:tgtEl>
                                        <p:attrNameLst>
                                          <p:attrName>style.visibility</p:attrName>
                                        </p:attrNameLst>
                                      </p:cBhvr>
                                      <p:to>
                                        <p:strVal val="visible"/>
                                      </p:to>
                                    </p:set>
                                    <p:animEffect transition="in" filter="fade">
                                      <p:cBhvr>
                                        <p:cTn id="26"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F6C6F33-2106-4BF6-BEBC-CF8497E85F65}"/>
              </a:ext>
            </a:extLst>
          </p:cNvPr>
          <p:cNvSpPr txBox="1"/>
          <p:nvPr/>
        </p:nvSpPr>
        <p:spPr>
          <a:xfrm>
            <a:off x="713920" y="471699"/>
            <a:ext cx="10933794"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Đánh đổi giữa độ lệch (Bias) và Phương sai (Variance)</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9" name="直线连接符 2">
            <a:extLst>
              <a:ext uri="{FF2B5EF4-FFF2-40B4-BE49-F238E27FC236}">
                <a16:creationId xmlns:a16="http://schemas.microsoft.com/office/drawing/2014/main" id="{5433D325-B7F2-4BA4-B272-62F486A15645}"/>
              </a:ext>
            </a:extLst>
          </p:cNvPr>
          <p:cNvCxnSpPr>
            <a:cxnSpLocks/>
          </p:cNvCxnSpPr>
          <p:nvPr/>
        </p:nvCxnSpPr>
        <p:spPr>
          <a:xfrm flipV="1">
            <a:off x="713920" y="1158170"/>
            <a:ext cx="9703709" cy="60003"/>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4E71982-EE30-4BB7-9A06-E92ED06849F7}"/>
                  </a:ext>
                </a:extLst>
              </p:cNvPr>
              <p:cNvSpPr txBox="1"/>
              <p:nvPr/>
            </p:nvSpPr>
            <p:spPr>
              <a:xfrm>
                <a:off x="5419023" y="1579064"/>
                <a:ext cx="6598725" cy="4093685"/>
              </a:xfrm>
              <a:prstGeom prst="rect">
                <a:avLst/>
              </a:prstGeom>
              <a:noFill/>
            </p:spPr>
            <p:txBody>
              <a:bodyPr wrap="square">
                <a:spAutoFit/>
              </a:bodyPr>
              <a:lstStyle/>
              <a:p>
                <a:pPr>
                  <a:lnSpc>
                    <a:spcPct val="150000"/>
                  </a:lnSpc>
                </a:pPr>
                <a:r>
                  <a:rPr lang="vi-VN" sz="2400">
                    <a:latin typeface="Calibri" panose="020F0502020204030204" pitchFamily="34" charset="0"/>
                    <a:cs typeface="Calibri" panose="020F0502020204030204" pitchFamily="34" charset="0"/>
                  </a:rPr>
                  <a:t>Trước khi đi qua phần Bayesian Linear Regression, chúng ta cũng sẽ rút qua công thức trong phần này</a:t>
                </a:r>
              </a:p>
              <a:p>
                <a:pPr/>
                <a14:m>
                  <m:oMathPara xmlns:m="http://schemas.openxmlformats.org/officeDocument/2006/math">
                    <m:oMathParaPr>
                      <m:jc m:val="centerGroup"/>
                    </m:oMathParaPr>
                    <m:oMath xmlns:m="http://schemas.openxmlformats.org/officeDocument/2006/math">
                      <m:sSup>
                        <m:sSupPr>
                          <m:ctrlPr>
                            <a:rPr lang="vi-VN" sz="2400" b="0" i="1" smtClean="0">
                              <a:latin typeface="Cambria Math" panose="02040503050406030204" pitchFamily="18" charset="0"/>
                              <a:cs typeface="Calibri" panose="020F0502020204030204" pitchFamily="34" charset="0"/>
                            </a:rPr>
                          </m:ctrlPr>
                        </m:sSupPr>
                        <m:e>
                          <m:r>
                            <m:rPr>
                              <m:sty m:val="p"/>
                            </m:rPr>
                            <a:rPr lang="vi-VN" sz="2400" b="0" i="0" smtClean="0">
                              <a:latin typeface="Cambria Math" panose="02040503050406030204" pitchFamily="18" charset="0"/>
                              <a:cs typeface="Calibri" panose="020F0502020204030204" pitchFamily="34" charset="0"/>
                            </a:rPr>
                            <m:t>bias</m:t>
                          </m:r>
                        </m:e>
                        <m:sup>
                          <m:r>
                            <a:rPr lang="vi-VN" sz="2400" b="0" i="0" smtClean="0">
                              <a:latin typeface="Cambria Math" panose="02040503050406030204" pitchFamily="18" charset="0"/>
                              <a:cs typeface="Calibri" panose="020F0502020204030204" pitchFamily="34" charset="0"/>
                            </a:rPr>
                            <m:t>2</m:t>
                          </m:r>
                        </m:sup>
                      </m:sSup>
                      <m:r>
                        <a:rPr lang="vi-VN" sz="2400" b="0" i="0"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cs typeface="Calibri" panose="020F0502020204030204" pitchFamily="34" charset="0"/>
                            </a:rPr>
                            <m:t>𝑁</m:t>
                          </m:r>
                        </m:den>
                      </m:f>
                      <m:nary>
                        <m:naryPr>
                          <m:chr m:val="∑"/>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𝑖</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sSup>
                            <m:sSupPr>
                              <m:ctrlPr>
                                <a:rPr lang="vi-VN" sz="2400" b="0" i="1" smtClean="0">
                                  <a:latin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cs typeface="Calibri" panose="020F0502020204030204" pitchFamily="34" charset="0"/>
                                    </a:rPr>
                                  </m:ctrlPr>
                                </m:dPr>
                                <m:e>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cs typeface="Calibri" panose="020F0502020204030204" pitchFamily="34" charset="0"/>
                                        </a:rPr>
                                        <m:t>𝐿</m:t>
                                      </m:r>
                                    </m:den>
                                  </m:f>
                                  <m:nary>
                                    <m:naryPr>
                                      <m:chr m:val="∑"/>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𝑙</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𝐿</m:t>
                                      </m:r>
                                    </m:sup>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𝑙</m:t>
                                          </m:r>
                                        </m:sub>
                                      </m:sSub>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𝑛</m:t>
                                              </m:r>
                                            </m:sub>
                                          </m:sSub>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h</m:t>
                                      </m:r>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𝑛</m:t>
                                              </m:r>
                                            </m:sub>
                                          </m:sSub>
                                        </m:e>
                                      </m:d>
                                    </m:e>
                                  </m:nary>
                                </m:e>
                              </m:d>
                            </m:e>
                            <m:sup>
                              <m:r>
                                <a:rPr lang="vi-VN" sz="2400" b="0" i="1" smtClean="0">
                                  <a:latin typeface="Cambria Math" panose="02040503050406030204" pitchFamily="18" charset="0"/>
                                  <a:cs typeface="Calibri" panose="020F0502020204030204" pitchFamily="34" charset="0"/>
                                </a:rPr>
                                <m:t>2</m:t>
                              </m:r>
                            </m:sup>
                          </m:sSup>
                        </m:e>
                      </m:nary>
                    </m:oMath>
                  </m:oMathPara>
                </a14:m>
                <a:endParaRPr lang="vi-VN" sz="2400" b="0">
                  <a:latin typeface="Calibri" panose="020F0502020204030204" pitchFamily="34" charset="0"/>
                  <a:cs typeface="Calibri" panose="020F0502020204030204" pitchFamily="34" charset="0"/>
                </a:endParaRPr>
              </a:p>
              <a:p>
                <a:endParaRPr lang="vi-VN" sz="240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r>
                        <m:rPr>
                          <m:sty m:val="p"/>
                        </m:rPr>
                        <a:rPr lang="vi-VN" sz="2400" i="1">
                          <a:latin typeface="Cambria Math" panose="02040503050406030204" pitchFamily="18" charset="0"/>
                          <a:cs typeface="Calibri" panose="020F0502020204030204" pitchFamily="34" charset="0"/>
                        </a:rPr>
                        <m:t>v</m:t>
                      </m:r>
                      <m:r>
                        <m:rPr>
                          <m:sty m:val="p"/>
                        </m:rPr>
                        <a:rPr lang="vi-VN" sz="2400" b="0" i="0" smtClean="0">
                          <a:latin typeface="Cambria Math" panose="02040503050406030204" pitchFamily="18" charset="0"/>
                          <a:cs typeface="Calibri" panose="020F0502020204030204" pitchFamily="34" charset="0"/>
                        </a:rPr>
                        <m:t>ariance</m:t>
                      </m:r>
                      <m:r>
                        <a:rPr lang="vi-VN" sz="2400" b="0" i="1" smtClean="0">
                          <a:latin typeface="Cambria Math" panose="02040503050406030204" pitchFamily="18" charset="0"/>
                          <a:cs typeface="Calibri" panose="020F0502020204030204" pitchFamily="34" charset="0"/>
                        </a:rPr>
                        <m:t>=</m:t>
                      </m:r>
                      <m:f>
                        <m:fPr>
                          <m:ctrlPr>
                            <a:rPr lang="vi-VN" sz="2400" i="1">
                              <a:latin typeface="Cambria Math" panose="02040503050406030204" pitchFamily="18" charset="0"/>
                              <a:cs typeface="Calibri" panose="020F0502020204030204" pitchFamily="34" charset="0"/>
                            </a:rPr>
                          </m:ctrlPr>
                        </m:fPr>
                        <m:num>
                          <m:r>
                            <a:rPr lang="vi-VN" sz="2400" i="1">
                              <a:latin typeface="Cambria Math" panose="02040503050406030204" pitchFamily="18" charset="0"/>
                              <a:cs typeface="Calibri" panose="020F0502020204030204" pitchFamily="34" charset="0"/>
                            </a:rPr>
                            <m:t>1</m:t>
                          </m:r>
                        </m:num>
                        <m:den>
                          <m:r>
                            <a:rPr lang="vi-VN" sz="2400" i="1">
                              <a:latin typeface="Cambria Math" panose="02040503050406030204" pitchFamily="18" charset="0"/>
                              <a:cs typeface="Calibri" panose="020F0502020204030204" pitchFamily="34" charset="0"/>
                            </a:rPr>
                            <m:t>𝑁</m:t>
                          </m:r>
                        </m:den>
                      </m:f>
                      <m:nary>
                        <m:naryPr>
                          <m:chr m:val="∑"/>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𝑖</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f>
                            <m:fPr>
                              <m:ctrlPr>
                                <a:rPr lang="vi-VN" sz="2400" i="1">
                                  <a:latin typeface="Cambria Math" panose="02040503050406030204" pitchFamily="18" charset="0"/>
                                  <a:cs typeface="Calibri" panose="020F0502020204030204" pitchFamily="34" charset="0"/>
                                </a:rPr>
                              </m:ctrlPr>
                            </m:fPr>
                            <m:num>
                              <m:r>
                                <a:rPr lang="vi-VN" sz="2400" i="1">
                                  <a:latin typeface="Cambria Math" panose="02040503050406030204" pitchFamily="18" charset="0"/>
                                  <a:cs typeface="Calibri" panose="020F0502020204030204" pitchFamily="34" charset="0"/>
                                </a:rPr>
                                <m:t>1</m:t>
                              </m:r>
                            </m:num>
                            <m:den>
                              <m:r>
                                <a:rPr lang="vi-VN" sz="2400" i="1">
                                  <a:latin typeface="Cambria Math" panose="02040503050406030204" pitchFamily="18" charset="0"/>
                                  <a:cs typeface="Calibri" panose="020F0502020204030204" pitchFamily="34" charset="0"/>
                                </a:rPr>
                                <m:t>𝐿</m:t>
                              </m:r>
                            </m:den>
                          </m:f>
                          <m:nary>
                            <m:naryPr>
                              <m:chr m:val="∑"/>
                              <m:ctrlPr>
                                <a:rPr lang="vi-VN" sz="2400" i="1">
                                  <a:latin typeface="Cambria Math" panose="02040503050406030204" pitchFamily="18" charset="0"/>
                                  <a:cs typeface="Calibri" panose="020F0502020204030204" pitchFamily="34" charset="0"/>
                                </a:rPr>
                              </m:ctrlPr>
                            </m:naryPr>
                            <m:sub>
                              <m:r>
                                <a:rPr lang="vi-VN" sz="2400" i="1">
                                  <a:latin typeface="Cambria Math" panose="02040503050406030204" pitchFamily="18" charset="0"/>
                                  <a:cs typeface="Calibri" panose="020F0502020204030204" pitchFamily="34" charset="0"/>
                                </a:rPr>
                                <m:t>𝑙</m:t>
                              </m:r>
                              <m:r>
                                <a:rPr lang="vi-VN" sz="2400" i="1">
                                  <a:latin typeface="Cambria Math" panose="02040503050406030204" pitchFamily="18" charset="0"/>
                                  <a:cs typeface="Calibri" panose="020F0502020204030204" pitchFamily="34" charset="0"/>
                                </a:rPr>
                                <m:t>=1</m:t>
                              </m:r>
                            </m:sub>
                            <m:sup>
                              <m:r>
                                <a:rPr lang="vi-VN" sz="2400" i="1">
                                  <a:latin typeface="Cambria Math" panose="02040503050406030204" pitchFamily="18" charset="0"/>
                                  <a:cs typeface="Calibri" panose="020F0502020204030204" pitchFamily="34" charset="0"/>
                                </a:rPr>
                                <m:t>𝐿</m:t>
                              </m:r>
                            </m:sup>
                            <m:e>
                              <m:sSup>
                                <m:sSupPr>
                                  <m:ctrlPr>
                                    <a:rPr lang="vi-VN" sz="2400" b="0" i="1" smtClean="0">
                                      <a:latin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𝑙</m:t>
                                          </m:r>
                                        </m:sub>
                                      </m:sSub>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𝑛</m:t>
                                              </m:r>
                                            </m:sub>
                                          </m:sSub>
                                        </m:e>
                                      </m:d>
                                      <m:r>
                                        <a:rPr lang="vi-VN" sz="2400" b="0" i="1" smtClean="0">
                                          <a:latin typeface="Cambria Math" panose="02040503050406030204" pitchFamily="18" charset="0"/>
                                          <a:cs typeface="Calibri" panose="020F0502020204030204" pitchFamily="34" charset="0"/>
                                        </a:rPr>
                                        <m:t>−</m:t>
                                      </m:r>
                                      <m:f>
                                        <m:fPr>
                                          <m:ctrlPr>
                                            <a:rPr lang="vi-VN" sz="2400" i="1">
                                              <a:latin typeface="Cambria Math" panose="02040503050406030204" pitchFamily="18" charset="0"/>
                                              <a:cs typeface="Calibri" panose="020F0502020204030204" pitchFamily="34" charset="0"/>
                                            </a:rPr>
                                          </m:ctrlPr>
                                        </m:fPr>
                                        <m:num>
                                          <m:r>
                                            <a:rPr lang="vi-VN" sz="2400" i="1">
                                              <a:latin typeface="Cambria Math" panose="02040503050406030204" pitchFamily="18" charset="0"/>
                                              <a:cs typeface="Calibri" panose="020F0502020204030204" pitchFamily="34" charset="0"/>
                                            </a:rPr>
                                            <m:t>1</m:t>
                                          </m:r>
                                        </m:num>
                                        <m:den>
                                          <m:r>
                                            <a:rPr lang="vi-VN" sz="2400" i="1">
                                              <a:latin typeface="Cambria Math" panose="02040503050406030204" pitchFamily="18" charset="0"/>
                                              <a:cs typeface="Calibri" panose="020F0502020204030204" pitchFamily="34" charset="0"/>
                                            </a:rPr>
                                            <m:t>𝐿</m:t>
                                          </m:r>
                                        </m:den>
                                      </m:f>
                                      <m:nary>
                                        <m:naryPr>
                                          <m:chr m:val="∑"/>
                                          <m:ctrlPr>
                                            <a:rPr lang="vi-VN" sz="2400" i="1">
                                              <a:latin typeface="Cambria Math" panose="02040503050406030204" pitchFamily="18" charset="0"/>
                                              <a:cs typeface="Calibri" panose="020F0502020204030204" pitchFamily="34" charset="0"/>
                                            </a:rPr>
                                          </m:ctrlPr>
                                        </m:naryPr>
                                        <m:sub>
                                          <m:r>
                                            <a:rPr lang="vi-VN" sz="2400" i="1">
                                              <a:latin typeface="Cambria Math" panose="02040503050406030204" pitchFamily="18" charset="0"/>
                                              <a:cs typeface="Calibri" panose="020F0502020204030204" pitchFamily="34" charset="0"/>
                                            </a:rPr>
                                            <m:t>𝑙</m:t>
                                          </m:r>
                                          <m:r>
                                            <a:rPr lang="vi-VN" sz="2400" i="1">
                                              <a:latin typeface="Cambria Math" panose="02040503050406030204" pitchFamily="18" charset="0"/>
                                              <a:cs typeface="Calibri" panose="020F0502020204030204" pitchFamily="34" charset="0"/>
                                            </a:rPr>
                                            <m:t>=1</m:t>
                                          </m:r>
                                        </m:sub>
                                        <m:sup>
                                          <m:r>
                                            <a:rPr lang="vi-VN" sz="2400" i="1">
                                              <a:latin typeface="Cambria Math" panose="02040503050406030204" pitchFamily="18" charset="0"/>
                                              <a:cs typeface="Calibri" panose="020F0502020204030204" pitchFamily="34" charset="0"/>
                                            </a:rPr>
                                            <m:t>𝐿</m:t>
                                          </m:r>
                                        </m:sup>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𝑙</m:t>
                                              </m:r>
                                            </m:sub>
                                          </m:sSub>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𝑛</m:t>
                                                  </m:r>
                                                </m:sub>
                                              </m:sSub>
                                            </m:e>
                                          </m:d>
                                        </m:e>
                                      </m:nary>
                                    </m:e>
                                  </m:d>
                                </m:e>
                                <m:sup>
                                  <m:r>
                                    <a:rPr lang="vi-VN" sz="2400" b="0" i="1" smtClean="0">
                                      <a:latin typeface="Cambria Math" panose="02040503050406030204" pitchFamily="18" charset="0"/>
                                      <a:cs typeface="Calibri" panose="020F0502020204030204" pitchFamily="34" charset="0"/>
                                    </a:rPr>
                                    <m:t>2</m:t>
                                  </m:r>
                                </m:sup>
                              </m:sSup>
                            </m:e>
                          </m:nary>
                        </m:e>
                      </m:nary>
                    </m:oMath>
                  </m:oMathPara>
                </a14:m>
                <a:endParaRPr lang="vi-VN" sz="2400">
                  <a:latin typeface="Calibri" panose="020F0502020204030204" pitchFamily="34" charset="0"/>
                  <a:cs typeface="Calibri" panose="020F0502020204030204" pitchFamily="34" charset="0"/>
                </a:endParaRPr>
              </a:p>
            </p:txBody>
          </p:sp>
        </mc:Choice>
        <mc:Fallback>
          <p:sp>
            <p:nvSpPr>
              <p:cNvPr id="15" name="TextBox 14">
                <a:extLst>
                  <a:ext uri="{FF2B5EF4-FFF2-40B4-BE49-F238E27FC236}">
                    <a16:creationId xmlns:a16="http://schemas.microsoft.com/office/drawing/2014/main" id="{44E71982-EE30-4BB7-9A06-E92ED06849F7}"/>
                  </a:ext>
                </a:extLst>
              </p:cNvPr>
              <p:cNvSpPr txBox="1">
                <a:spLocks noRot="1" noChangeAspect="1" noMove="1" noResize="1" noEditPoints="1" noAdjustHandles="1" noChangeArrowheads="1" noChangeShapeType="1" noTextEdit="1"/>
              </p:cNvSpPr>
              <p:nvPr/>
            </p:nvSpPr>
            <p:spPr>
              <a:xfrm>
                <a:off x="5419023" y="1579064"/>
                <a:ext cx="6598725" cy="4093685"/>
              </a:xfrm>
              <a:prstGeom prst="rect">
                <a:avLst/>
              </a:prstGeom>
              <a:blipFill>
                <a:blip r:embed="rId3"/>
                <a:stretch>
                  <a:fillRect l="-1479"/>
                </a:stretch>
              </a:blipFill>
            </p:spPr>
            <p:txBody>
              <a:bodyPr/>
              <a:lstStyle/>
              <a:p>
                <a:r>
                  <a:rPr lang="en-US">
                    <a:noFill/>
                  </a:rPr>
                  <a:t> </a:t>
                </a:r>
              </a:p>
            </p:txBody>
          </p:sp>
        </mc:Fallback>
      </mc:AlternateContent>
      <p:pic>
        <p:nvPicPr>
          <p:cNvPr id="13314" name="Picture 2">
            <a:extLst>
              <a:ext uri="{FF2B5EF4-FFF2-40B4-BE49-F238E27FC236}">
                <a16:creationId xmlns:a16="http://schemas.microsoft.com/office/drawing/2014/main" id="{AEDF4F05-1E35-40E9-88FE-F8B0BDE5D0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86" y="1640197"/>
            <a:ext cx="4858304" cy="35776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65B2DED-5877-4BF1-A65A-A3AED85F1BF6}"/>
                  </a:ext>
                </a:extLst>
              </p:cNvPr>
              <p:cNvSpPr txBox="1"/>
              <p:nvPr/>
            </p:nvSpPr>
            <p:spPr>
              <a:xfrm>
                <a:off x="174252" y="5345887"/>
                <a:ext cx="5508172" cy="707886"/>
              </a:xfrm>
              <a:prstGeom prst="rect">
                <a:avLst/>
              </a:prstGeom>
              <a:noFill/>
            </p:spPr>
            <p:txBody>
              <a:bodyPr wrap="square">
                <a:spAutoFit/>
              </a:bodyPr>
              <a:lstStyle/>
              <a:p>
                <a:pPr algn="ctr"/>
                <a:r>
                  <a:rPr lang="en-US" sz="2000"/>
                  <a:t>Biểu đồ quan hệ giữa </a:t>
                </a:r>
                <a14:m>
                  <m:oMath xmlns:m="http://schemas.openxmlformats.org/officeDocument/2006/math">
                    <m:sSup>
                      <m:sSupPr>
                        <m:ctrlPr>
                          <a:rPr lang="vi-VN" sz="2000" b="0" i="1" smtClean="0">
                            <a:latin typeface="Cambria Math" panose="02040503050406030204" pitchFamily="18" charset="0"/>
                            <a:cs typeface="Calibri" panose="020F0502020204030204" pitchFamily="34" charset="0"/>
                          </a:rPr>
                        </m:ctrlPr>
                      </m:sSupPr>
                      <m:e>
                        <m:r>
                          <m:rPr>
                            <m:sty m:val="p"/>
                          </m:rPr>
                          <a:rPr lang="vi-VN" sz="2000" b="0" i="0" smtClean="0">
                            <a:latin typeface="Cambria Math" panose="02040503050406030204" pitchFamily="18" charset="0"/>
                            <a:cs typeface="Calibri" panose="020F0502020204030204" pitchFamily="34" charset="0"/>
                          </a:rPr>
                          <m:t>bias</m:t>
                        </m:r>
                      </m:e>
                      <m:sup>
                        <m:r>
                          <a:rPr lang="vi-VN" sz="2000" b="0" i="0" smtClean="0">
                            <a:latin typeface="Cambria Math" panose="02040503050406030204" pitchFamily="18" charset="0"/>
                            <a:cs typeface="Calibri" panose="020F0502020204030204" pitchFamily="34" charset="0"/>
                          </a:rPr>
                          <m:t>2</m:t>
                        </m:r>
                      </m:sup>
                    </m:sSup>
                  </m:oMath>
                </a14:m>
                <a:r>
                  <a:rPr lang="en-US" sz="2000"/>
                  <a:t>, </a:t>
                </a:r>
                <a14:m>
                  <m:oMath xmlns:m="http://schemas.openxmlformats.org/officeDocument/2006/math">
                    <m:r>
                      <m:rPr>
                        <m:sty m:val="p"/>
                      </m:rPr>
                      <a:rPr lang="vi-VN" sz="2000" i="1">
                        <a:latin typeface="Cambria Math" panose="02040503050406030204" pitchFamily="18" charset="0"/>
                        <a:cs typeface="Calibri" panose="020F0502020204030204" pitchFamily="34" charset="0"/>
                      </a:rPr>
                      <m:t>v</m:t>
                    </m:r>
                    <m:r>
                      <m:rPr>
                        <m:sty m:val="p"/>
                      </m:rPr>
                      <a:rPr lang="vi-VN" sz="2000">
                        <a:latin typeface="Cambria Math" panose="02040503050406030204" pitchFamily="18" charset="0"/>
                        <a:cs typeface="Calibri" panose="020F0502020204030204" pitchFamily="34" charset="0"/>
                      </a:rPr>
                      <m:t>ariance</m:t>
                    </m:r>
                  </m:oMath>
                </a14:m>
                <a:r>
                  <a:rPr lang="en-US" sz="2000"/>
                  <a:t> ,</a:t>
                </a:r>
                <a14:m>
                  <m:oMath xmlns:m="http://schemas.openxmlformats.org/officeDocument/2006/math">
                    <m:sSup>
                      <m:sSupPr>
                        <m:ctrlPr>
                          <a:rPr lang="vi-VN" sz="2000" i="1">
                            <a:latin typeface="Cambria Math" panose="02040503050406030204" pitchFamily="18" charset="0"/>
                            <a:cs typeface="Calibri" panose="020F0502020204030204" pitchFamily="34" charset="0"/>
                          </a:rPr>
                        </m:ctrlPr>
                      </m:sSupPr>
                      <m:e>
                        <m:r>
                          <m:rPr>
                            <m:sty m:val="p"/>
                          </m:rPr>
                          <a:rPr lang="vi-VN" sz="2000">
                            <a:latin typeface="Cambria Math" panose="02040503050406030204" pitchFamily="18" charset="0"/>
                            <a:cs typeface="Calibri" panose="020F0502020204030204" pitchFamily="34" charset="0"/>
                          </a:rPr>
                          <m:t>bias</m:t>
                        </m:r>
                      </m:e>
                      <m:sup>
                        <m:r>
                          <a:rPr lang="vi-VN" sz="2000">
                            <a:latin typeface="Cambria Math" panose="02040503050406030204" pitchFamily="18" charset="0"/>
                            <a:cs typeface="Calibri" panose="020F0502020204030204" pitchFamily="34" charset="0"/>
                          </a:rPr>
                          <m:t>2</m:t>
                        </m:r>
                      </m:sup>
                    </m:sSup>
                    <m:r>
                      <a:rPr lang="vi-VN" sz="2000">
                        <a:latin typeface="Cambria Math" panose="02040503050406030204" pitchFamily="18" charset="0"/>
                        <a:cs typeface="Calibri" panose="020F0502020204030204" pitchFamily="34" charset="0"/>
                      </a:rPr>
                      <m:t>+</m:t>
                    </m:r>
                    <m:r>
                      <m:rPr>
                        <m:sty m:val="p"/>
                      </m:rPr>
                      <a:rPr lang="vi-VN" sz="2000" i="1">
                        <a:latin typeface="Cambria Math" panose="02040503050406030204" pitchFamily="18" charset="0"/>
                        <a:cs typeface="Calibri" panose="020F0502020204030204" pitchFamily="34" charset="0"/>
                      </a:rPr>
                      <m:t>v</m:t>
                    </m:r>
                    <m:r>
                      <m:rPr>
                        <m:sty m:val="p"/>
                      </m:rPr>
                      <a:rPr lang="vi-VN" sz="2000">
                        <a:latin typeface="Cambria Math" panose="02040503050406030204" pitchFamily="18" charset="0"/>
                        <a:cs typeface="Calibri" panose="020F0502020204030204" pitchFamily="34" charset="0"/>
                      </a:rPr>
                      <m:t>ariance</m:t>
                    </m:r>
                    <m:r>
                      <a:rPr lang="vi-VN" sz="2000" i="1">
                        <a:latin typeface="Cambria Math" panose="02040503050406030204" pitchFamily="18" charset="0"/>
                        <a:cs typeface="Calibri" panose="020F0502020204030204" pitchFamily="34" charset="0"/>
                      </a:rPr>
                      <m:t> </m:t>
                    </m:r>
                  </m:oMath>
                </a14:m>
                <a:r>
                  <a:rPr lang="en-US" sz="2000"/>
                  <a:t>, lỗi với hệ số chính quy </a:t>
                </a:r>
                <a14:m>
                  <m:oMath xmlns:m="http://schemas.openxmlformats.org/officeDocument/2006/math">
                    <m:r>
                      <a:rPr lang="vi-VN" sz="2000" b="0" i="1" smtClean="0">
                        <a:latin typeface="Cambria Math" panose="02040503050406030204" pitchFamily="18" charset="0"/>
                      </a:rPr>
                      <m:t>𝜆</m:t>
                    </m:r>
                  </m:oMath>
                </a14:m>
                <a:r>
                  <a:rPr lang="en-US" sz="2000"/>
                  <a:t> :</a:t>
                </a:r>
              </a:p>
            </p:txBody>
          </p:sp>
        </mc:Choice>
        <mc:Fallback>
          <p:sp>
            <p:nvSpPr>
              <p:cNvPr id="10" name="TextBox 9">
                <a:extLst>
                  <a:ext uri="{FF2B5EF4-FFF2-40B4-BE49-F238E27FC236}">
                    <a16:creationId xmlns:a16="http://schemas.microsoft.com/office/drawing/2014/main" id="{E65B2DED-5877-4BF1-A65A-A3AED85F1BF6}"/>
                  </a:ext>
                </a:extLst>
              </p:cNvPr>
              <p:cNvSpPr txBox="1">
                <a:spLocks noRot="1" noChangeAspect="1" noMove="1" noResize="1" noEditPoints="1" noAdjustHandles="1" noChangeArrowheads="1" noChangeShapeType="1" noTextEdit="1"/>
              </p:cNvSpPr>
              <p:nvPr/>
            </p:nvSpPr>
            <p:spPr>
              <a:xfrm>
                <a:off x="174252" y="5345887"/>
                <a:ext cx="5508172" cy="707886"/>
              </a:xfrm>
              <a:prstGeom prst="rect">
                <a:avLst/>
              </a:prstGeom>
              <a:blipFill>
                <a:blip r:embed="rId5"/>
                <a:stretch>
                  <a:fillRect t="-5172" b="-14655"/>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B3F2A76F-12C8-46B4-AAF5-25FD390843DA}"/>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2121F46E-A2CA-401A-907B-9CDADBB010ED}"/>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43</a:t>
            </a:fld>
            <a:endParaRPr lang="en-US" sz="1400">
              <a:solidFill>
                <a:schemeClr val="bg1"/>
              </a:solidFill>
            </a:endParaRPr>
          </a:p>
        </p:txBody>
      </p:sp>
    </p:spTree>
    <p:extLst>
      <p:ext uri="{BB962C8B-B14F-4D97-AF65-F5344CB8AC3E}">
        <p14:creationId xmlns:p14="http://schemas.microsoft.com/office/powerpoint/2010/main" val="400464163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fade">
                                      <p:cBhvr>
                                        <p:cTn id="16"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71E1266-94E4-4296-9630-6019F1DDEDA0}"/>
                  </a:ext>
                </a:extLst>
              </p:cNvPr>
              <p:cNvSpPr txBox="1"/>
              <p:nvPr/>
            </p:nvSpPr>
            <p:spPr>
              <a:xfrm>
                <a:off x="7142298" y="915338"/>
                <a:ext cx="4604826" cy="3922869"/>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Trong regression model, ta thường sử dụng phân phối Gauss: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𝑟</m:t>
                        </m:r>
                      </m:e>
                      <m:sub>
                        <m:r>
                          <a:rPr lang="vi-VN" sz="2400" b="0" i="1" smtClean="0">
                            <a:latin typeface="Cambria Math" panose="02040503050406030204" pitchFamily="18" charset="0"/>
                            <a:cs typeface="Calibri" panose="020F0502020204030204" pitchFamily="34" charset="0"/>
                          </a:rPr>
                          <m:t>𝑛</m:t>
                        </m:r>
                      </m:sub>
                    </m:sSub>
                    <m:r>
                      <a:rPr lang="vi-VN" sz="2400" b="0" i="1" smtClean="0">
                        <a:latin typeface="Cambria Math" panose="02040503050406030204" pitchFamily="18" charset="0"/>
                        <a:cs typeface="Calibri" panose="020F0502020204030204" pitchFamily="34" charset="0"/>
                      </a:rPr>
                      <m:t>~ </m:t>
                    </m:r>
                    <m:r>
                      <a:rPr lang="vi-VN" sz="2400" b="0" i="1" smtClean="0">
                        <a:latin typeface="Cambria Math" panose="02040503050406030204" pitchFamily="18" charset="0"/>
                        <a:ea typeface="Cambria Math" panose="02040503050406030204" pitchFamily="18" charset="0"/>
                        <a:cs typeface="Calibri" panose="020F0502020204030204" pitchFamily="34" charset="0"/>
                      </a:rPr>
                      <m:t>𝒩</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0,</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e>
                    </m:d>
                    <m:r>
                      <a:rPr lang="vi-VN" sz="2400" b="0" i="0" smtClean="0">
                        <a:latin typeface="Cambria Math" panose="02040503050406030204" pitchFamily="18" charset="0"/>
                        <a:ea typeface="Cambria Math" panose="02040503050406030204" pitchFamily="18" charset="0"/>
                        <a:cs typeface="Calibri" panose="020F0502020204030204" pitchFamily="34" charset="0"/>
                      </a:rPr>
                      <m:t> </m:t>
                    </m:r>
                  </m:oMath>
                </a14:m>
                <a:r>
                  <a:rPr lang="vi-VN" sz="2400" b="0">
                    <a:latin typeface="Calibri" panose="020F0502020204030204" pitchFamily="34" charset="0"/>
                    <a:ea typeface="Cambria Math" panose="02040503050406030204" pitchFamily="18" charset="0"/>
                    <a:cs typeface="Calibri" panose="020F0502020204030204" pitchFamily="34" charset="0"/>
                  </a:rPr>
                  <a:t>với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𝑟</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0" smtClean="0">
                        <a:latin typeface="Cambria Math" panose="02040503050406030204" pitchFamily="18" charset="0"/>
                        <a:ea typeface="Cambria Math" panose="02040503050406030204" pitchFamily="18" charset="0"/>
                        <a:cs typeface="Calibri" panose="020F0502020204030204" pitchFamily="34" charset="0"/>
                      </a:rPr>
                      <m:t>  </m:t>
                    </m:r>
                  </m:oMath>
                </a14:m>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Trong bài toán có </a:t>
                </a:r>
                <a:r>
                  <a:rPr lang="vi-VN" sz="2400" b="1">
                    <a:solidFill>
                      <a:srgbClr val="000000"/>
                    </a:solidFill>
                    <a:effectLst/>
                    <a:latin typeface="Calibri" panose="020F0502020204030204" pitchFamily="34" charset="0"/>
                    <a:cs typeface="Calibri" panose="020F0502020204030204" pitchFamily="34" charset="0"/>
                  </a:rPr>
                  <a:t>dữ liệu nhiễu</a:t>
                </a:r>
                <a:r>
                  <a:rPr lang="vi-VN" sz="2400" b="0">
                    <a:latin typeface="Calibri" panose="020F0502020204030204" pitchFamily="34" charset="0"/>
                    <a:ea typeface="Cambria Math" panose="02040503050406030204" pitchFamily="18" charset="0"/>
                    <a:cs typeface="Calibri" panose="020F0502020204030204" pitchFamily="34" charset="0"/>
                  </a:rPr>
                  <a:t>, ta sẽ thay thế </a:t>
                </a:r>
                <a:r>
                  <a:rPr lang="vi-VN" sz="2400" b="1">
                    <a:latin typeface="Calibri" panose="020F0502020204030204" pitchFamily="34" charset="0"/>
                    <a:ea typeface="Cambria Math" panose="02040503050406030204" pitchFamily="18" charset="0"/>
                    <a:cs typeface="Calibri" panose="020F0502020204030204" pitchFamily="34" charset="0"/>
                  </a:rPr>
                  <a:t>phân phối Gauss </a:t>
                </a:r>
                <a:r>
                  <a:rPr lang="vi-VN" sz="2400" b="0">
                    <a:latin typeface="Calibri" panose="020F0502020204030204" pitchFamily="34" charset="0"/>
                    <a:ea typeface="Cambria Math" panose="02040503050406030204" pitchFamily="18" charset="0"/>
                    <a:cs typeface="Calibri" panose="020F0502020204030204" pitchFamily="34" charset="0"/>
                  </a:rPr>
                  <a:t>bằng các phân phối khác </a:t>
                </a:r>
                <a:r>
                  <a:rPr lang="vi-VN" sz="2400" b="1">
                    <a:latin typeface="Calibri" panose="020F0502020204030204" pitchFamily="34" charset="0"/>
                    <a:ea typeface="Cambria Math" panose="02040503050406030204" pitchFamily="18" charset="0"/>
                    <a:cs typeface="Calibri" panose="020F0502020204030204" pitchFamily="34" charset="0"/>
                  </a:rPr>
                  <a:t>heavy tail </a:t>
                </a:r>
                <a:r>
                  <a:rPr lang="vi-VN" sz="2400" b="0">
                    <a:latin typeface="Calibri" panose="020F0502020204030204" pitchFamily="34" charset="0"/>
                    <a:ea typeface="Cambria Math" panose="02040503050406030204" pitchFamily="18" charset="0"/>
                    <a:cs typeface="Calibri" panose="020F0502020204030204" pitchFamily="34" charset="0"/>
                  </a:rPr>
                  <a:t>hơn    (eg: Student, Laplace)</a:t>
                </a:r>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6" name="TextBox 5">
                <a:extLst>
                  <a:ext uri="{FF2B5EF4-FFF2-40B4-BE49-F238E27FC236}">
                    <a16:creationId xmlns:a16="http://schemas.microsoft.com/office/drawing/2014/main" id="{271E1266-94E4-4296-9630-6019F1DDEDA0}"/>
                  </a:ext>
                </a:extLst>
              </p:cNvPr>
              <p:cNvSpPr txBox="1">
                <a:spLocks noRot="1" noChangeAspect="1" noMove="1" noResize="1" noEditPoints="1" noAdjustHandles="1" noChangeArrowheads="1" noChangeShapeType="1" noTextEdit="1"/>
              </p:cNvSpPr>
              <p:nvPr/>
            </p:nvSpPr>
            <p:spPr>
              <a:xfrm>
                <a:off x="7142298" y="915338"/>
                <a:ext cx="4604826" cy="3922869"/>
              </a:xfrm>
              <a:prstGeom prst="rect">
                <a:avLst/>
              </a:prstGeom>
              <a:blipFill>
                <a:blip r:embed="rId4"/>
                <a:stretch>
                  <a:fillRect l="-2119" r="-3444" b="-2484"/>
                </a:stretch>
              </a:blipFill>
            </p:spPr>
            <p:txBody>
              <a:bodyPr/>
              <a:lstStyle/>
              <a:p>
                <a:r>
                  <a:rPr lang="en-US">
                    <a:noFill/>
                  </a:rPr>
                  <a:t> </a:t>
                </a:r>
              </a:p>
            </p:txBody>
          </p:sp>
        </mc:Fallback>
      </mc:AlternateContent>
      <p:pic>
        <p:nvPicPr>
          <p:cNvPr id="1026" name="Picture 2" descr="PDF comparison of Gaussian distribution, Laplace distribution, and... |  Download Scientific Diagram">
            <a:extLst>
              <a:ext uri="{FF2B5EF4-FFF2-40B4-BE49-F238E27FC236}">
                <a16:creationId xmlns:a16="http://schemas.microsoft.com/office/drawing/2014/main" id="{6614990E-64D0-4044-B6C9-68931A938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464" y="915338"/>
            <a:ext cx="6135864" cy="41669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FB705E8-C04B-4A3B-8531-898F9A4DD9DD}"/>
              </a:ext>
            </a:extLst>
          </p:cNvPr>
          <p:cNvSpPr txBox="1"/>
          <p:nvPr/>
        </p:nvSpPr>
        <p:spPr>
          <a:xfrm>
            <a:off x="1642762" y="5486398"/>
            <a:ext cx="5499536" cy="646331"/>
          </a:xfrm>
          <a:prstGeom prst="rect">
            <a:avLst/>
          </a:prstGeom>
          <a:noFill/>
        </p:spPr>
        <p:txBody>
          <a:bodyPr wrap="square" rtlCol="0">
            <a:spAutoFit/>
          </a:bodyPr>
          <a:lstStyle/>
          <a:p>
            <a:r>
              <a:rPr lang="vi-VN" sz="3600" b="1" i="0">
                <a:solidFill>
                  <a:srgbClr val="3D3939"/>
                </a:solidFill>
                <a:effectLst/>
                <a:latin typeface="Calibri" panose="020F0502020204030204" pitchFamily="34" charset="0"/>
                <a:cs typeface="Calibri" panose="020F0502020204030204" pitchFamily="34" charset="0"/>
              </a:rPr>
              <a:t>Robust Linear Regression</a:t>
            </a:r>
            <a:endParaRPr lang="en-US" sz="3600" b="1" i="0">
              <a:solidFill>
                <a:srgbClr val="3D3939"/>
              </a:solidFill>
              <a:effectLst/>
              <a:latin typeface="Calibri" panose="020F0502020204030204" pitchFamily="34" charset="0"/>
              <a:cs typeface="Calibri" panose="020F0502020204030204" pitchFamily="34" charset="0"/>
            </a:endParaRPr>
          </a:p>
        </p:txBody>
      </p:sp>
      <p:pic>
        <p:nvPicPr>
          <p:cNvPr id="8" name="图片 41">
            <a:extLst>
              <a:ext uri="{FF2B5EF4-FFF2-40B4-BE49-F238E27FC236}">
                <a16:creationId xmlns:a16="http://schemas.microsoft.com/office/drawing/2014/main" id="{8DB986B8-79F7-41AB-8BD2-0F62BED8401F}"/>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16283" y="5322675"/>
            <a:ext cx="1326479" cy="973779"/>
          </a:xfrm>
          <a:prstGeom prst="rect">
            <a:avLst/>
          </a:prstGeom>
        </p:spPr>
      </p:pic>
      <p:sp>
        <p:nvSpPr>
          <p:cNvPr id="10" name="Rectangle 9">
            <a:extLst>
              <a:ext uri="{FF2B5EF4-FFF2-40B4-BE49-F238E27FC236}">
                <a16:creationId xmlns:a16="http://schemas.microsoft.com/office/drawing/2014/main" id="{35B21F0F-F7FE-416E-AB9D-1D2766273669}"/>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a:extLst>
              <a:ext uri="{FF2B5EF4-FFF2-40B4-BE49-F238E27FC236}">
                <a16:creationId xmlns:a16="http://schemas.microsoft.com/office/drawing/2014/main" id="{BB7CA5ED-12BA-4039-889A-2D5EFE1F1504}"/>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44</a:t>
            </a:fld>
            <a:endParaRPr lang="en-US" sz="1400">
              <a:solidFill>
                <a:schemeClr val="bg1"/>
              </a:solidFill>
            </a:endParaRPr>
          </a:p>
        </p:txBody>
      </p:sp>
    </p:spTree>
    <p:extLst>
      <p:ext uri="{BB962C8B-B14F-4D97-AF65-F5344CB8AC3E}">
        <p14:creationId xmlns:p14="http://schemas.microsoft.com/office/powerpoint/2010/main" val="117322676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BB8885E-2A56-4245-A7FA-4E2180352663}"/>
              </a:ext>
            </a:extLst>
          </p:cNvPr>
          <p:cNvSpPr/>
          <p:nvPr/>
        </p:nvSpPr>
        <p:spPr>
          <a:xfrm>
            <a:off x="3185962" y="1441420"/>
            <a:ext cx="5486400" cy="810890"/>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D5B96C0-8F07-439C-9BA8-C8AA93565DD6}"/>
                  </a:ext>
                </a:extLst>
              </p:cNvPr>
              <p:cNvSpPr txBox="1"/>
              <p:nvPr/>
            </p:nvSpPr>
            <p:spPr>
              <a:xfrm>
                <a:off x="3705324" y="1441420"/>
                <a:ext cx="10301651" cy="1768369"/>
              </a:xfrm>
              <a:prstGeom prst="rect">
                <a:avLst/>
              </a:prstGeom>
              <a:noFill/>
            </p:spPr>
            <p:txBody>
              <a:bodyPr wrap="square" rtlCol="0">
                <a:spAutoFit/>
              </a:bodyPr>
              <a:lstStyle/>
              <a:p>
                <a:pPr>
                  <a:lnSpc>
                    <a:spcPct val="150000"/>
                  </a:lnSpc>
                </a:pP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1" i="0"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𝜈</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𝒯</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e>
                      <m:e>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𝜈</m:t>
                        </m:r>
                      </m:e>
                    </m:d>
                  </m:oMath>
                </a14:m>
                <a:r>
                  <a:rPr lang="vi-VN" sz="2400">
                    <a:latin typeface="Calibri" panose="020F0502020204030204" pitchFamily="34" charset="0"/>
                    <a:ea typeface="Cambria Math" panose="02040503050406030204" pitchFamily="18" charset="0"/>
                    <a:cs typeface="Calibri" panose="020F0502020204030204" pitchFamily="34" charset="0"/>
                  </a:rPr>
                  <a:t> </a:t>
                </a:r>
              </a:p>
              <a:p>
                <a:pPr>
                  <a:lnSpc>
                    <a:spcPct val="150000"/>
                  </a:lnSpc>
                </a:pPr>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4" name="TextBox 3">
                <a:extLst>
                  <a:ext uri="{FF2B5EF4-FFF2-40B4-BE49-F238E27FC236}">
                    <a16:creationId xmlns:a16="http://schemas.microsoft.com/office/drawing/2014/main" id="{DD5B96C0-8F07-439C-9BA8-C8AA93565DD6}"/>
                  </a:ext>
                </a:extLst>
              </p:cNvPr>
              <p:cNvSpPr txBox="1">
                <a:spLocks noRot="1" noChangeAspect="1" noMove="1" noResize="1" noEditPoints="1" noAdjustHandles="1" noChangeArrowheads="1" noChangeShapeType="1" noTextEdit="1"/>
              </p:cNvSpPr>
              <p:nvPr/>
            </p:nvSpPr>
            <p:spPr>
              <a:xfrm>
                <a:off x="3705324" y="1441420"/>
                <a:ext cx="10301651" cy="1768369"/>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5AD814C-FDF2-42D2-8FCC-BC6B629A20BB}"/>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Student-t likelihood</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9" name="直线连接符 2">
            <a:extLst>
              <a:ext uri="{FF2B5EF4-FFF2-40B4-BE49-F238E27FC236}">
                <a16:creationId xmlns:a16="http://schemas.microsoft.com/office/drawing/2014/main" id="{46444624-742A-40E2-AE20-FED9DEFB49BE}"/>
              </a:ext>
            </a:extLst>
          </p:cNvPr>
          <p:cNvCxnSpPr>
            <a:cxnSpLocks/>
          </p:cNvCxnSpPr>
          <p:nvPr/>
        </p:nvCxnSpPr>
        <p:spPr>
          <a:xfrm flipV="1">
            <a:off x="713920" y="1218170"/>
            <a:ext cx="405880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grpSp>
        <p:nvGrpSpPr>
          <p:cNvPr id="10" name="组合 41">
            <a:extLst>
              <a:ext uri="{FF2B5EF4-FFF2-40B4-BE49-F238E27FC236}">
                <a16:creationId xmlns:a16="http://schemas.microsoft.com/office/drawing/2014/main" id="{8C68D674-09E4-49A2-B951-4837AC2809E7}"/>
              </a:ext>
            </a:extLst>
          </p:cNvPr>
          <p:cNvGrpSpPr/>
          <p:nvPr/>
        </p:nvGrpSpPr>
        <p:grpSpPr>
          <a:xfrm rot="1442666">
            <a:off x="682460" y="3602688"/>
            <a:ext cx="484883" cy="384143"/>
            <a:chOff x="451410" y="5975667"/>
            <a:chExt cx="858150" cy="540139"/>
          </a:xfrm>
        </p:grpSpPr>
        <p:sp>
          <p:nvSpPr>
            <p:cNvPr id="11" name="等腰三角形 42">
              <a:extLst>
                <a:ext uri="{FF2B5EF4-FFF2-40B4-BE49-F238E27FC236}">
                  <a16:creationId xmlns:a16="http://schemas.microsoft.com/office/drawing/2014/main" id="{7ADD164C-BD7C-4EFF-A9E9-57F70AFF7039}"/>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2" name="等腰三角形 43">
              <a:extLst>
                <a:ext uri="{FF2B5EF4-FFF2-40B4-BE49-F238E27FC236}">
                  <a16:creationId xmlns:a16="http://schemas.microsoft.com/office/drawing/2014/main" id="{AE60CB43-8B69-44B8-BEBF-29FCCCB85ABF}"/>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3" name="组合 41">
            <a:extLst>
              <a:ext uri="{FF2B5EF4-FFF2-40B4-BE49-F238E27FC236}">
                <a16:creationId xmlns:a16="http://schemas.microsoft.com/office/drawing/2014/main" id="{F9A9D5C3-0212-4E3C-8458-BD6AC1D880E5}"/>
              </a:ext>
            </a:extLst>
          </p:cNvPr>
          <p:cNvGrpSpPr/>
          <p:nvPr/>
        </p:nvGrpSpPr>
        <p:grpSpPr>
          <a:xfrm rot="1442666">
            <a:off x="719817" y="4097263"/>
            <a:ext cx="484883" cy="384143"/>
            <a:chOff x="451410" y="5975667"/>
            <a:chExt cx="858150" cy="540139"/>
          </a:xfrm>
        </p:grpSpPr>
        <p:sp>
          <p:nvSpPr>
            <p:cNvPr id="14" name="等腰三角形 42">
              <a:extLst>
                <a:ext uri="{FF2B5EF4-FFF2-40B4-BE49-F238E27FC236}">
                  <a16:creationId xmlns:a16="http://schemas.microsoft.com/office/drawing/2014/main" id="{4D244581-CB8F-4A9F-84B8-A56D57281972}"/>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5" name="等腰三角形 43">
              <a:extLst>
                <a:ext uri="{FF2B5EF4-FFF2-40B4-BE49-F238E27FC236}">
                  <a16:creationId xmlns:a16="http://schemas.microsoft.com/office/drawing/2014/main" id="{88853969-BB34-4A21-A644-963AF926EDD2}"/>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8" name="等腰三角形 43">
            <a:extLst>
              <a:ext uri="{FF2B5EF4-FFF2-40B4-BE49-F238E27FC236}">
                <a16:creationId xmlns:a16="http://schemas.microsoft.com/office/drawing/2014/main" id="{107BA33F-26FB-4EE4-8B46-83D0C888EC0A}"/>
              </a:ext>
            </a:extLst>
          </p:cNvPr>
          <p:cNvSpPr/>
          <p:nvPr/>
        </p:nvSpPr>
        <p:spPr>
          <a:xfrm rot="19727636">
            <a:off x="1433164" y="5231007"/>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2" name="等腰三角形 43">
            <a:extLst>
              <a:ext uri="{FF2B5EF4-FFF2-40B4-BE49-F238E27FC236}">
                <a16:creationId xmlns:a16="http://schemas.microsoft.com/office/drawing/2014/main" id="{165FF318-61EE-43C7-8B0F-FA98203F170F}"/>
              </a:ext>
            </a:extLst>
          </p:cNvPr>
          <p:cNvSpPr/>
          <p:nvPr/>
        </p:nvSpPr>
        <p:spPr>
          <a:xfrm rot="19727636">
            <a:off x="1433165" y="5968782"/>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47E510C-24F5-41E3-83DC-FF6599E2F118}"/>
                  </a:ext>
                </a:extLst>
              </p:cNvPr>
              <p:cNvSpPr txBox="1"/>
              <p:nvPr/>
            </p:nvSpPr>
            <p:spPr>
              <a:xfrm>
                <a:off x="713920" y="1760105"/>
                <a:ext cx="10696313" cy="4759316"/>
              </a:xfrm>
              <a:prstGeom prst="rect">
                <a:avLst/>
              </a:prstGeom>
              <a:noFill/>
            </p:spPr>
            <p:txBody>
              <a:bodyPr wrap="square" rtlCol="0">
                <a:spAutoFit/>
              </a:bodyPr>
              <a:lstStyle/>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Ta sẽ sử dụng </a:t>
                </a:r>
                <a:r>
                  <a:rPr lang="vi-VN" sz="2400" b="1">
                    <a:latin typeface="Calibri" panose="020F0502020204030204" pitchFamily="34" charset="0"/>
                    <a:ea typeface="Cambria Math" panose="02040503050406030204" pitchFamily="18" charset="0"/>
                    <a:cs typeface="Calibri" panose="020F0502020204030204" pitchFamily="34" charset="0"/>
                  </a:rPr>
                  <a:t>thuật toán EM</a:t>
                </a:r>
                <a:r>
                  <a:rPr lang="vi-VN" sz="2400">
                    <a:latin typeface="Calibri" panose="020F0502020204030204" pitchFamily="34" charset="0"/>
                    <a:ea typeface="Cambria Math" panose="02040503050406030204" pitchFamily="18" charset="0"/>
                    <a:cs typeface="Calibri" panose="020F0502020204030204" pitchFamily="34" charset="0"/>
                  </a:rPr>
                  <a:t> để tính toán MLE</a:t>
                </a:r>
              </a:p>
              <a:p>
                <a:pPr>
                  <a:lnSpc>
                    <a:spcPct val="150000"/>
                  </a:lnSpc>
                </a:pPr>
                <a:r>
                  <a:rPr lang="vi-VN" sz="2400" b="1">
                    <a:latin typeface="Calibri" panose="020F0502020204030204" pitchFamily="34" charset="0"/>
                    <a:ea typeface="Cambria Math" panose="02040503050406030204" pitchFamily="18" charset="0"/>
                    <a:cs typeface="Calibri" panose="020F0502020204030204" pitchFamily="34" charset="0"/>
                  </a:rPr>
                  <a:t>Ý tưởng thuật toán: </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Hàm Likelihood: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𝐿</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1" smtClean="0">
                            <a:latin typeface="Cambria Math" panose="02040503050406030204" pitchFamily="18" charset="0"/>
                            <a:ea typeface="Cambria Math" panose="02040503050406030204" pitchFamily="18" charset="0"/>
                            <a:cs typeface="Calibri" panose="020F0502020204030204" pitchFamily="34" charset="0"/>
                          </a:rPr>
                          <m:t>𝜽</m:t>
                        </m:r>
                      </m:e>
                    </m:d>
                    <m:r>
                      <a:rPr lang="vi-VN" sz="2400" b="0" i="0"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𝐳</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1" smtClean="0">
                        <a:latin typeface="Cambria Math" panose="02040503050406030204" pitchFamily="18" charset="0"/>
                        <a:ea typeface="Cambria Math" panose="02040503050406030204" pitchFamily="18" charset="0"/>
                        <a:cs typeface="Calibri" panose="020F0502020204030204" pitchFamily="34" charset="0"/>
                      </a:rPr>
                      <m:t>𝜽</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oMath>
                </a14:m>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Đầu tiên, EM sẽ gán </a:t>
                </a:r>
                <a14:m>
                  <m:oMath xmlns:m="http://schemas.openxmlformats.org/officeDocument/2006/math">
                    <m:r>
                      <a:rPr lang="vi-VN" sz="2400" b="1" i="1" smtClean="0">
                        <a:latin typeface="Cambria Math" panose="02040503050406030204" pitchFamily="18" charset="0"/>
                        <a:ea typeface="Cambria Math" panose="02040503050406030204" pitchFamily="18" charset="0"/>
                        <a:cs typeface="Calibri" panose="020F0502020204030204" pitchFamily="34" charset="0"/>
                      </a:rPr>
                      <m:t>𝜽</m:t>
                    </m:r>
                  </m:oMath>
                </a14:m>
                <a:r>
                  <a:rPr lang="vi-VN" sz="2400">
                    <a:latin typeface="Calibri" panose="020F0502020204030204" pitchFamily="34" charset="0"/>
                    <a:ea typeface="Cambria Math" panose="02040503050406030204" pitchFamily="18" charset="0"/>
                    <a:cs typeface="Calibri" panose="020F0502020204030204" pitchFamily="34" charset="0"/>
                  </a:rPr>
                  <a:t> với bộ dữ liệu khởi điểm, sau đó EM sẽ thực hiện </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vòng lặp như sau cho đến khi </a:t>
                </a:r>
                <a14:m>
                  <m:oMath xmlns:m="http://schemas.openxmlformats.org/officeDocument/2006/math">
                    <m:r>
                      <a:rPr lang="vi-VN" sz="2400" b="1" i="1">
                        <a:latin typeface="Cambria Math" panose="02040503050406030204" pitchFamily="18" charset="0"/>
                        <a:ea typeface="Cambria Math" panose="02040503050406030204" pitchFamily="18" charset="0"/>
                        <a:cs typeface="Calibri" panose="020F0502020204030204" pitchFamily="34" charset="0"/>
                      </a:rPr>
                      <m:t>𝜽</m:t>
                    </m:r>
                  </m:oMath>
                </a14:m>
                <a:r>
                  <a:rPr lang="vi-VN" sz="2400">
                    <a:latin typeface="Calibri" panose="020F0502020204030204" pitchFamily="34" charset="0"/>
                    <a:ea typeface="Cambria Math" panose="02040503050406030204" pitchFamily="18" charset="0"/>
                    <a:cs typeface="Calibri" panose="020F0502020204030204" pitchFamily="34" charset="0"/>
                  </a:rPr>
                  <a:t> hội tụ, tại vòng lặp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r>
                      <a:rPr lang="vi-VN" sz="2400" b="0" i="1" smtClean="0">
                        <a:latin typeface="Cambria Math" panose="02040503050406030204" pitchFamily="18" charset="0"/>
                        <a:ea typeface="Cambria Math" panose="02040503050406030204" pitchFamily="18" charset="0"/>
                        <a:cs typeface="Calibri" panose="020F0502020204030204" pitchFamily="34" charset="0"/>
                      </a:rPr>
                      <m:t>+1</m:t>
                    </m:r>
                  </m:oMath>
                </a14:m>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E-step: Tính kì vọng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𝑄</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1" smtClean="0">
                                <a:latin typeface="Cambria Math" panose="02040503050406030204" pitchFamily="18" charset="0"/>
                                <a:ea typeface="Cambria Math" panose="02040503050406030204" pitchFamily="18" charset="0"/>
                                <a:cs typeface="Calibri" panose="020F0502020204030204" pitchFamily="34" charset="0"/>
                              </a:rPr>
                              <m:t>𝜽</m:t>
                            </m:r>
                          </m:e>
                          <m:e>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1" smtClean="0">
                                    <a:latin typeface="Cambria Math" panose="02040503050406030204" pitchFamily="18" charset="0"/>
                                    <a:ea typeface="Cambria Math" panose="02040503050406030204" pitchFamily="18" charset="0"/>
                                    <a:cs typeface="Calibri" panose="020F0502020204030204" pitchFamily="34" charset="0"/>
                                  </a:rPr>
                                  <m:t>𝜽</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sup>
                            </m:sSup>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i="1" smtClean="0">
                            <a:latin typeface="Cambria Math" panose="02040503050406030204" pitchFamily="18" charset="0"/>
                            <a:ea typeface="Cambria Math" panose="02040503050406030204" pitchFamily="18" charset="0"/>
                            <a:cs typeface="Calibri" panose="020F0502020204030204" pitchFamily="34" charset="0"/>
                          </a:rPr>
                          <m:t>𝔼</m:t>
                        </m:r>
                      </m:e>
                      <m:sub>
                        <m:r>
                          <a:rPr lang="vi-VN" sz="2400" b="1" i="0" smtClean="0">
                            <a:latin typeface="Cambria Math" panose="02040503050406030204" pitchFamily="18" charset="0"/>
                            <a:ea typeface="Cambria Math" panose="02040503050406030204" pitchFamily="18" charset="0"/>
                            <a:cs typeface="Calibri" panose="020F0502020204030204" pitchFamily="34" charset="0"/>
                          </a:rPr>
                          <m:t>𝐳</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1" smtClean="0">
                            <a:latin typeface="Cambria Math" panose="02040503050406030204" pitchFamily="18" charset="0"/>
                            <a:ea typeface="Cambria Math" panose="02040503050406030204" pitchFamily="18" charset="0"/>
                            <a:cs typeface="Calibri" panose="020F0502020204030204" pitchFamily="34" charset="0"/>
                          </a:rPr>
                          <m:t>𝜽</m:t>
                        </m:r>
                      </m:sub>
                    </m:sSub>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func>
                          <m:func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log</m:t>
                            </m:r>
                          </m:fName>
                          <m:e>
                            <m:r>
                              <a:rPr lang="vi-VN" sz="2400" b="0" i="1" smtClean="0">
                                <a:latin typeface="Cambria Math" panose="02040503050406030204" pitchFamily="18" charset="0"/>
                                <a:ea typeface="Cambria Math" panose="02040503050406030204" pitchFamily="18" charset="0"/>
                                <a:cs typeface="Calibri" panose="020F0502020204030204" pitchFamily="34" charset="0"/>
                              </a:rPr>
                              <m:t>𝐿</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1" smtClean="0">
                                    <a:latin typeface="Cambria Math" panose="02040503050406030204" pitchFamily="18" charset="0"/>
                                    <a:ea typeface="Cambria Math" panose="02040503050406030204" pitchFamily="18" charset="0"/>
                                    <a:cs typeface="Calibri" panose="020F0502020204030204" pitchFamily="34" charset="0"/>
                                  </a:rPr>
                                  <m:t>𝜽</m:t>
                                </m:r>
                              </m:e>
                            </m:d>
                          </m:e>
                        </m:func>
                      </m:e>
                    </m:d>
                  </m:oMath>
                </a14:m>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M-step: Ước lượng tham số cực đại ở E-step: </a:t>
                </a:r>
                <a14:m>
                  <m:oMath xmlns:m="http://schemas.openxmlformats.org/officeDocument/2006/math">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1" smtClean="0">
                            <a:latin typeface="Cambria Math" panose="02040503050406030204" pitchFamily="18" charset="0"/>
                            <a:ea typeface="Cambria Math" panose="02040503050406030204" pitchFamily="18" charset="0"/>
                            <a:cs typeface="Calibri" panose="020F0502020204030204" pitchFamily="34" charset="0"/>
                          </a:rPr>
                          <m:t>𝜽</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m:t>
                    </m:r>
                    <m:func>
                      <m:func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vi-VN" sz="2400" b="0" i="1" smtClean="0">
                            <a:latin typeface="Cambria Math" panose="02040503050406030204" pitchFamily="18" charset="0"/>
                            <a:ea typeface="Cambria Math" panose="02040503050406030204" pitchFamily="18" charset="0"/>
                            <a:cs typeface="Calibri" panose="020F0502020204030204" pitchFamily="34" charset="0"/>
                          </a:rPr>
                          <m:t>arg</m:t>
                        </m:r>
                        <m:limLow>
                          <m:limLow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limLowPr>
                          <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max</m:t>
                            </m:r>
                          </m:e>
                          <m:lim>
                            <m:r>
                              <a:rPr lang="vi-VN" sz="2400" b="1" i="1" smtClean="0">
                                <a:latin typeface="Cambria Math" panose="02040503050406030204" pitchFamily="18" charset="0"/>
                                <a:ea typeface="Cambria Math" panose="02040503050406030204" pitchFamily="18" charset="0"/>
                                <a:cs typeface="Calibri" panose="020F0502020204030204" pitchFamily="34" charset="0"/>
                              </a:rPr>
                              <m:t>𝜽</m:t>
                            </m:r>
                          </m:lim>
                        </m:limLow>
                      </m:fName>
                      <m:e>
                        <m:r>
                          <a:rPr lang="vi-VN" sz="2400" i="1">
                            <a:latin typeface="Cambria Math" panose="02040503050406030204" pitchFamily="18" charset="0"/>
                            <a:ea typeface="Cambria Math" panose="02040503050406030204" pitchFamily="18" charset="0"/>
                            <a:cs typeface="Calibri" panose="020F0502020204030204" pitchFamily="34" charset="0"/>
                          </a:rPr>
                          <m:t>𝑄</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i="1">
                                <a:latin typeface="Cambria Math" panose="02040503050406030204" pitchFamily="18" charset="0"/>
                                <a:ea typeface="Cambria Math" panose="02040503050406030204" pitchFamily="18" charset="0"/>
                                <a:cs typeface="Calibri" panose="020F0502020204030204" pitchFamily="34" charset="0"/>
                              </a:rPr>
                              <m:t>𝜽</m:t>
                            </m:r>
                          </m:e>
                          <m:e>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1" i="1">
                                    <a:latin typeface="Cambria Math" panose="02040503050406030204" pitchFamily="18" charset="0"/>
                                    <a:ea typeface="Cambria Math" panose="02040503050406030204" pitchFamily="18" charset="0"/>
                                    <a:cs typeface="Calibri" panose="020F0502020204030204" pitchFamily="34" charset="0"/>
                                  </a:rPr>
                                  <m:t>𝜽</m:t>
                                </m:r>
                              </m:e>
                              <m:sup>
                                <m:r>
                                  <a:rPr lang="vi-VN" sz="2400" i="1">
                                    <a:latin typeface="Cambria Math" panose="02040503050406030204" pitchFamily="18" charset="0"/>
                                    <a:ea typeface="Cambria Math" panose="02040503050406030204" pitchFamily="18" charset="0"/>
                                    <a:cs typeface="Calibri" panose="020F0502020204030204" pitchFamily="34" charset="0"/>
                                  </a:rPr>
                                  <m:t>𝑡</m:t>
                                </m:r>
                              </m:sup>
                            </m:sSup>
                          </m:e>
                        </m:d>
                      </m:e>
                    </m:func>
                  </m:oMath>
                </a14:m>
                <a:endParaRPr lang="en-US" sz="2400"/>
              </a:p>
            </p:txBody>
          </p:sp>
        </mc:Choice>
        <mc:Fallback>
          <p:sp>
            <p:nvSpPr>
              <p:cNvPr id="2" name="TextBox 1">
                <a:extLst>
                  <a:ext uri="{FF2B5EF4-FFF2-40B4-BE49-F238E27FC236}">
                    <a16:creationId xmlns:a16="http://schemas.microsoft.com/office/drawing/2014/main" id="{647E510C-24F5-41E3-83DC-FF6599E2F118}"/>
                  </a:ext>
                </a:extLst>
              </p:cNvPr>
              <p:cNvSpPr txBox="1">
                <a:spLocks noRot="1" noChangeAspect="1" noMove="1" noResize="1" noEditPoints="1" noAdjustHandles="1" noChangeArrowheads="1" noChangeShapeType="1" noTextEdit="1"/>
              </p:cNvSpPr>
              <p:nvPr/>
            </p:nvSpPr>
            <p:spPr>
              <a:xfrm>
                <a:off x="713920" y="1760105"/>
                <a:ext cx="10696313" cy="4759316"/>
              </a:xfrm>
              <a:prstGeom prst="rect">
                <a:avLst/>
              </a:prstGeom>
              <a:blipFill>
                <a:blip r:embed="rId4"/>
                <a:stretch>
                  <a:fillRect l="-85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35B658C4-8E0A-41E8-B660-2420E18D9A42}"/>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Slide Number Placeholder 4">
            <a:extLst>
              <a:ext uri="{FF2B5EF4-FFF2-40B4-BE49-F238E27FC236}">
                <a16:creationId xmlns:a16="http://schemas.microsoft.com/office/drawing/2014/main" id="{F1308152-229D-4FA7-9939-EC4F705394A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45</a:t>
            </a:fld>
            <a:endParaRPr lang="en-US" sz="1400">
              <a:solidFill>
                <a:schemeClr val="bg1"/>
              </a:solidFill>
            </a:endParaRPr>
          </a:p>
        </p:txBody>
      </p:sp>
    </p:spTree>
    <p:extLst>
      <p:ext uri="{BB962C8B-B14F-4D97-AF65-F5344CB8AC3E}">
        <p14:creationId xmlns:p14="http://schemas.microsoft.com/office/powerpoint/2010/main" val="206787425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500"/>
                                        <p:tgtEl>
                                          <p:spTgt spid="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wipe(down)">
                                      <p:cBhvr>
                                        <p:cTn id="26" dur="500"/>
                                        <p:tgtEl>
                                          <p:spTgt spid="2">
                                            <p:txEl>
                                              <p:pRg st="1" end="1"/>
                                            </p:txEl>
                                          </p:spTgt>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500"/>
                                        <p:tgtEl>
                                          <p:spTgt spid="2">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animEffect transition="in" filter="fade">
                                      <p:cBhvr>
                                        <p:cTn id="39" dur="500"/>
                                        <p:tgtEl>
                                          <p:spTgt spid="2">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2">
                                            <p:txEl>
                                              <p:pRg st="4" end="4"/>
                                            </p:txEl>
                                          </p:spTgt>
                                        </p:tgtEl>
                                        <p:attrNameLst>
                                          <p:attrName>style.visibility</p:attrName>
                                        </p:attrNameLst>
                                      </p:cBhvr>
                                      <p:to>
                                        <p:strVal val="visible"/>
                                      </p:to>
                                    </p:set>
                                    <p:animEffect transition="in" filter="fade">
                                      <p:cBhvr>
                                        <p:cTn id="48" dur="500"/>
                                        <p:tgtEl>
                                          <p:spTgt spid="2">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2">
                                            <p:txEl>
                                              <p:pRg st="5" end="5"/>
                                            </p:txEl>
                                          </p:spTgt>
                                        </p:tgtEl>
                                        <p:attrNameLst>
                                          <p:attrName>style.visibility</p:attrName>
                                        </p:attrNameLst>
                                      </p:cBhvr>
                                      <p:to>
                                        <p:strVal val="visible"/>
                                      </p:to>
                                    </p:set>
                                    <p:animEffect transition="in" filter="fade">
                                      <p:cBhvr>
                                        <p:cTn id="51" dur="500"/>
                                        <p:tgtEl>
                                          <p:spTgt spid="2">
                                            <p:txEl>
                                              <p:pRg st="5" end="5"/>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2">
                                            <p:txEl>
                                              <p:pRg st="6" end="6"/>
                                            </p:txEl>
                                          </p:spTgt>
                                        </p:tgtEl>
                                        <p:attrNameLst>
                                          <p:attrName>style.visibility</p:attrName>
                                        </p:attrNameLst>
                                      </p:cBhvr>
                                      <p:to>
                                        <p:strVal val="visible"/>
                                      </p:to>
                                    </p:set>
                                    <p:animEffect transition="in" filter="fade">
                                      <p:cBhvr>
                                        <p:cTn id="60" dur="500"/>
                                        <p:tgtEl>
                                          <p:spTgt spid="2">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2">
                                            <p:txEl>
                                              <p:pRg st="7" end="7"/>
                                            </p:txEl>
                                          </p:spTgt>
                                        </p:tgtEl>
                                        <p:attrNameLst>
                                          <p:attrName>style.visibility</p:attrName>
                                        </p:attrNameLst>
                                      </p:cBhvr>
                                      <p:to>
                                        <p:strVal val="visible"/>
                                      </p:to>
                                    </p:set>
                                    <p:animEffect transition="in" filter="fade">
                                      <p:cBhvr>
                                        <p:cTn id="69"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p:bldP spid="18" grpId="0" animBg="1"/>
      <p:bldP spid="2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21FDCB5-0C68-45BC-9D64-B3E93D90E0CA}"/>
              </a:ext>
            </a:extLst>
          </p:cNvPr>
          <p:cNvSpPr/>
          <p:nvPr/>
        </p:nvSpPr>
        <p:spPr>
          <a:xfrm>
            <a:off x="4016408" y="1898068"/>
            <a:ext cx="7979342" cy="1191089"/>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353FDC8-99FD-476B-8068-D4F528DE14F3}"/>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Laplace likelihood</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8" name="直线连接符 2">
            <a:extLst>
              <a:ext uri="{FF2B5EF4-FFF2-40B4-BE49-F238E27FC236}">
                <a16:creationId xmlns:a16="http://schemas.microsoft.com/office/drawing/2014/main" id="{E27559C5-2C02-4265-B79F-53C484D28426}"/>
              </a:ext>
            </a:extLst>
          </p:cNvPr>
          <p:cNvCxnSpPr>
            <a:cxnSpLocks/>
          </p:cNvCxnSpPr>
          <p:nvPr/>
        </p:nvCxnSpPr>
        <p:spPr>
          <a:xfrm flipV="1">
            <a:off x="713920" y="1218170"/>
            <a:ext cx="3710759"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3162F50-01C8-4BFA-8FCD-6EB050EFCC89}"/>
                  </a:ext>
                </a:extLst>
              </p:cNvPr>
              <p:cNvSpPr txBox="1"/>
              <p:nvPr/>
            </p:nvSpPr>
            <p:spPr>
              <a:xfrm>
                <a:off x="4424679" y="1962805"/>
                <a:ext cx="7162801" cy="3080139"/>
              </a:xfrm>
              <a:prstGeom prst="rect">
                <a:avLst/>
              </a:prstGeom>
              <a:noFill/>
            </p:spPr>
            <p:txBody>
              <a:bodyPr wrap="square" rtlCol="0">
                <a:spAutoFit/>
              </a:bodyPr>
              <a:lstStyle/>
              <a:p>
                <a:pPr>
                  <a:lnSpc>
                    <a:spcPct val="150000"/>
                  </a:lnSpc>
                </a:pP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1" i="0"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𝑏</m:t>
                        </m:r>
                        <m:r>
                          <a:rPr lang="vi-VN" sz="2400" b="0" i="1" smtClean="0">
                            <a:latin typeface="Cambria Math" panose="02040503050406030204" pitchFamily="18" charset="0"/>
                            <a:ea typeface="Cambria Math" panose="02040503050406030204" pitchFamily="18" charset="0"/>
                            <a:cs typeface="Calibri" panose="020F0502020204030204" pitchFamily="34" charset="0"/>
                          </a:rPr>
                          <m:t> </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m:rPr>
                        <m:sty m:val="p"/>
                      </m:rPr>
                      <a:rPr lang="vi-VN" sz="2400" b="0" i="1" smtClean="0">
                        <a:latin typeface="Cambria Math" panose="02040503050406030204" pitchFamily="18" charset="0"/>
                        <a:ea typeface="Cambria Math" panose="02040503050406030204" pitchFamily="18" charset="0"/>
                        <a:cs typeface="Calibri" panose="020F0502020204030204" pitchFamily="34" charset="0"/>
                      </a:rPr>
                      <m:t>Lap</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e>
                      <m:e>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𝑏</m:t>
                        </m:r>
                        <m:r>
                          <a:rPr lang="vi-VN" sz="2400" b="0" i="1" smtClean="0">
                            <a:latin typeface="Cambria Math" panose="02040503050406030204" pitchFamily="18" charset="0"/>
                            <a:ea typeface="Cambria Math" panose="02040503050406030204" pitchFamily="18" charset="0"/>
                            <a:cs typeface="Calibri" panose="020F0502020204030204" pitchFamily="34" charset="0"/>
                          </a:rPr>
                          <m:t> </m:t>
                        </m:r>
                      </m:e>
                    </m:d>
                    <m:r>
                      <a:rPr lang="vi-VN" sz="2400" i="1">
                        <a:latin typeface="Cambria Math" panose="02040503050406030204" pitchFamily="18" charset="0"/>
                        <a:ea typeface="Cambria Math" panose="02040503050406030204" pitchFamily="18" charset="0"/>
                        <a:cs typeface="Calibri" panose="020F0502020204030204" pitchFamily="34" charset="0"/>
                      </a:rPr>
                      <m:t>∝</m:t>
                    </m:r>
                    <m:func>
                      <m:func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exp</m:t>
                        </m:r>
                      </m:fName>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ea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ea typeface="Cambria Math" panose="02040503050406030204" pitchFamily="18" charset="0"/>
                                    <a:cs typeface="Calibri" panose="020F0502020204030204" pitchFamily="34" charset="0"/>
                                  </a:rPr>
                                  <m:t>𝑏</m:t>
                                </m:r>
                              </m:den>
                            </m:f>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r>
                                      <a:rPr lang="vi-VN" sz="2400" b="0" i="0" smtClean="0">
                                        <a:latin typeface="Cambria Math" panose="02040503050406030204" pitchFamily="18" charset="0"/>
                                        <a:ea typeface="Cambria Math" panose="02040503050406030204" pitchFamily="18" charset="0"/>
                                        <a:cs typeface="Calibri" panose="020F0502020204030204" pitchFamily="34" charset="0"/>
                                      </a:rPr>
                                      <m:t>−</m:t>
                                    </m:r>
                                    <m:r>
                                      <a:rPr lang="vi-VN" sz="2400" b="1">
                                        <a:latin typeface="Cambria Math" panose="02040503050406030204" pitchFamily="18" charset="0"/>
                                        <a:ea typeface="Cambria Math" panose="02040503050406030204" pitchFamily="18" charset="0"/>
                                        <a:cs typeface="Calibri" panose="020F0502020204030204" pitchFamily="34" charset="0"/>
                                      </a:rPr>
                                      <m:t>𝐰</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b="1">
                                    <a:latin typeface="Cambria Math" panose="02040503050406030204" pitchFamily="18" charset="0"/>
                                    <a:ea typeface="Cambria Math" panose="02040503050406030204" pitchFamily="18" charset="0"/>
                                    <a:cs typeface="Calibri" panose="020F0502020204030204" pitchFamily="34" charset="0"/>
                                  </a:rPr>
                                  <m:t>𝐱</m:t>
                                </m:r>
                              </m:e>
                            </m:d>
                          </m:e>
                        </m:d>
                      </m:e>
                    </m:func>
                  </m:oMath>
                </a14:m>
                <a:r>
                  <a:rPr lang="vi-VN" sz="2400">
                    <a:latin typeface="Calibri" panose="020F0502020204030204" pitchFamily="34" charset="0"/>
                    <a:ea typeface="Cambria Math" panose="02040503050406030204" pitchFamily="18" charset="0"/>
                    <a:cs typeface="Calibri" panose="020F0502020204030204" pitchFamily="34" charset="0"/>
                  </a:rPr>
                  <a:t> </a:t>
                </a: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Ta sẽ sử dụng </a:t>
                </a:r>
                <a:r>
                  <a:rPr lang="vi-VN" sz="2400" b="1">
                    <a:latin typeface="Calibri" panose="020F0502020204030204" pitchFamily="34" charset="0"/>
                    <a:ea typeface="Cambria Math" panose="02040503050406030204" pitchFamily="18" charset="0"/>
                    <a:cs typeface="Calibri" panose="020F0502020204030204" pitchFamily="34" charset="0"/>
                  </a:rPr>
                  <a:t>quy hoạch tuyến tính</a:t>
                </a:r>
                <a:r>
                  <a:rPr lang="vi-VN" sz="2400">
                    <a:latin typeface="Calibri" panose="020F0502020204030204" pitchFamily="34" charset="0"/>
                    <a:ea typeface="Cambria Math" panose="02040503050406030204" pitchFamily="18" charset="0"/>
                    <a:cs typeface="Calibri" panose="020F0502020204030204" pitchFamily="34" charset="0"/>
                  </a:rPr>
                  <a:t> để tính toán MLE</a:t>
                </a: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4" name="TextBox 3">
                <a:extLst>
                  <a:ext uri="{FF2B5EF4-FFF2-40B4-BE49-F238E27FC236}">
                    <a16:creationId xmlns:a16="http://schemas.microsoft.com/office/drawing/2014/main" id="{83162F50-01C8-4BFA-8FCD-6EB050EFCC89}"/>
                  </a:ext>
                </a:extLst>
              </p:cNvPr>
              <p:cNvSpPr txBox="1">
                <a:spLocks noRot="1" noChangeAspect="1" noMove="1" noResize="1" noEditPoints="1" noAdjustHandles="1" noChangeArrowheads="1" noChangeShapeType="1" noTextEdit="1"/>
              </p:cNvSpPr>
              <p:nvPr/>
            </p:nvSpPr>
            <p:spPr>
              <a:xfrm>
                <a:off x="4424679" y="1962805"/>
                <a:ext cx="7162801" cy="3080139"/>
              </a:xfrm>
              <a:prstGeom prst="rect">
                <a:avLst/>
              </a:prstGeom>
              <a:blipFill>
                <a:blip r:embed="rId3"/>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554ED711-4E81-4120-94E1-784CF6413C9F}"/>
              </a:ext>
            </a:extLst>
          </p:cNvPr>
          <p:cNvGrpSpPr/>
          <p:nvPr/>
        </p:nvGrpSpPr>
        <p:grpSpPr>
          <a:xfrm>
            <a:off x="381000" y="1802369"/>
            <a:ext cx="3200400" cy="4716019"/>
            <a:chOff x="2971800" y="666750"/>
            <a:chExt cx="2743200" cy="4114800"/>
          </a:xfrm>
        </p:grpSpPr>
        <p:grpSp>
          <p:nvGrpSpPr>
            <p:cNvPr id="6" name="Group 5">
              <a:extLst>
                <a:ext uri="{FF2B5EF4-FFF2-40B4-BE49-F238E27FC236}">
                  <a16:creationId xmlns:a16="http://schemas.microsoft.com/office/drawing/2014/main" id="{E3D176E4-8B40-4805-A12F-94D9060F7B38}"/>
                </a:ext>
              </a:extLst>
            </p:cNvPr>
            <p:cNvGrpSpPr/>
            <p:nvPr/>
          </p:nvGrpSpPr>
          <p:grpSpPr>
            <a:xfrm>
              <a:off x="2971800" y="666750"/>
              <a:ext cx="2743200" cy="4114800"/>
              <a:chOff x="6553200" y="1123950"/>
              <a:chExt cx="1894806" cy="3203784"/>
            </a:xfrm>
            <a:solidFill>
              <a:srgbClr val="FFC000"/>
            </a:solidFill>
          </p:grpSpPr>
          <p:sp>
            <p:nvSpPr>
              <p:cNvPr id="18" name="Freeform 5">
                <a:extLst>
                  <a:ext uri="{FF2B5EF4-FFF2-40B4-BE49-F238E27FC236}">
                    <a16:creationId xmlns:a16="http://schemas.microsoft.com/office/drawing/2014/main" id="{93B3B143-9D09-41F3-9F92-9E898CDF66D0}"/>
                  </a:ext>
                </a:extLst>
              </p:cNvPr>
              <p:cNvSpPr>
                <a:spLocks/>
              </p:cNvSpPr>
              <p:nvPr/>
            </p:nvSpPr>
            <p:spPr bwMode="auto">
              <a:xfrm>
                <a:off x="7258107" y="4079082"/>
                <a:ext cx="483028" cy="141540"/>
              </a:xfrm>
              <a:custGeom>
                <a:avLst/>
                <a:gdLst/>
                <a:ahLst/>
                <a:cxnLst>
                  <a:cxn ang="0">
                    <a:pos x="0" y="0"/>
                  </a:cxn>
                  <a:cxn ang="0">
                    <a:pos x="6" y="12"/>
                  </a:cxn>
                  <a:cxn ang="0">
                    <a:pos x="68" y="74"/>
                  </a:cxn>
                  <a:cxn ang="0">
                    <a:pos x="179" y="74"/>
                  </a:cxn>
                  <a:cxn ang="0">
                    <a:pos x="242" y="12"/>
                  </a:cxn>
                  <a:cxn ang="0">
                    <a:pos x="246" y="0"/>
                  </a:cxn>
                  <a:cxn ang="0">
                    <a:pos x="0" y="0"/>
                  </a:cxn>
                </a:cxnLst>
                <a:rect l="0" t="0" r="r" b="b"/>
                <a:pathLst>
                  <a:path w="246" h="74">
                    <a:moveTo>
                      <a:pt x="0" y="0"/>
                    </a:moveTo>
                    <a:lnTo>
                      <a:pt x="6" y="12"/>
                    </a:lnTo>
                    <a:lnTo>
                      <a:pt x="68" y="74"/>
                    </a:lnTo>
                    <a:lnTo>
                      <a:pt x="179" y="74"/>
                    </a:lnTo>
                    <a:lnTo>
                      <a:pt x="242" y="12"/>
                    </a:lnTo>
                    <a:lnTo>
                      <a:pt x="246" y="0"/>
                    </a:lnTo>
                    <a:lnTo>
                      <a:pt x="0" y="0"/>
                    </a:lnTo>
                    <a:close/>
                  </a:path>
                </a:pathLst>
              </a:custGeom>
              <a:solidFill>
                <a:schemeClr val="tx1">
                  <a:lumMod val="50000"/>
                  <a:lumOff val="50000"/>
                </a:schemeClr>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6">
                <a:extLst>
                  <a:ext uri="{FF2B5EF4-FFF2-40B4-BE49-F238E27FC236}">
                    <a16:creationId xmlns:a16="http://schemas.microsoft.com/office/drawing/2014/main" id="{D6202842-1D51-4313-B8B7-5870D1E36804}"/>
                  </a:ext>
                </a:extLst>
              </p:cNvPr>
              <p:cNvSpPr>
                <a:spLocks/>
              </p:cNvSpPr>
              <p:nvPr/>
            </p:nvSpPr>
            <p:spPr bwMode="auto">
              <a:xfrm>
                <a:off x="6553200" y="1123950"/>
                <a:ext cx="1894806" cy="2151795"/>
              </a:xfrm>
              <a:custGeom>
                <a:avLst/>
                <a:gdLst/>
                <a:ahLst/>
                <a:cxnLst>
                  <a:cxn ang="0">
                    <a:pos x="483" y="0"/>
                  </a:cxn>
                  <a:cxn ang="0">
                    <a:pos x="685" y="44"/>
                  </a:cxn>
                  <a:cxn ang="0">
                    <a:pos x="888" y="221"/>
                  </a:cxn>
                  <a:cxn ang="0">
                    <a:pos x="965" y="482"/>
                  </a:cxn>
                  <a:cxn ang="0">
                    <a:pos x="900" y="723"/>
                  </a:cxn>
                  <a:cxn ang="0">
                    <a:pos x="783" y="928"/>
                  </a:cxn>
                  <a:cxn ang="0">
                    <a:pos x="768" y="984"/>
                  </a:cxn>
                  <a:cxn ang="0">
                    <a:pos x="768" y="1070"/>
                  </a:cxn>
                  <a:cxn ang="0">
                    <a:pos x="714" y="1125"/>
                  </a:cxn>
                  <a:cxn ang="0">
                    <a:pos x="252" y="1125"/>
                  </a:cxn>
                  <a:cxn ang="0">
                    <a:pos x="197" y="1070"/>
                  </a:cxn>
                  <a:cxn ang="0">
                    <a:pos x="197" y="984"/>
                  </a:cxn>
                  <a:cxn ang="0">
                    <a:pos x="183" y="928"/>
                  </a:cxn>
                  <a:cxn ang="0">
                    <a:pos x="65" y="723"/>
                  </a:cxn>
                  <a:cxn ang="0">
                    <a:pos x="0" y="482"/>
                  </a:cxn>
                  <a:cxn ang="0">
                    <a:pos x="82" y="213"/>
                  </a:cxn>
                  <a:cxn ang="0">
                    <a:pos x="256" y="57"/>
                  </a:cxn>
                  <a:cxn ang="0">
                    <a:pos x="483" y="0"/>
                  </a:cxn>
                </a:cxnLst>
                <a:rect l="0" t="0" r="r" b="b"/>
                <a:pathLst>
                  <a:path w="965" h="1125">
                    <a:moveTo>
                      <a:pt x="483" y="0"/>
                    </a:moveTo>
                    <a:lnTo>
                      <a:pt x="685" y="44"/>
                    </a:lnTo>
                    <a:lnTo>
                      <a:pt x="888" y="221"/>
                    </a:lnTo>
                    <a:lnTo>
                      <a:pt x="965" y="482"/>
                    </a:lnTo>
                    <a:lnTo>
                      <a:pt x="900" y="723"/>
                    </a:lnTo>
                    <a:lnTo>
                      <a:pt x="783" y="928"/>
                    </a:lnTo>
                    <a:lnTo>
                      <a:pt x="768" y="984"/>
                    </a:lnTo>
                    <a:lnTo>
                      <a:pt x="768" y="1070"/>
                    </a:lnTo>
                    <a:lnTo>
                      <a:pt x="714" y="1125"/>
                    </a:lnTo>
                    <a:lnTo>
                      <a:pt x="252" y="1125"/>
                    </a:lnTo>
                    <a:lnTo>
                      <a:pt x="197" y="1070"/>
                    </a:lnTo>
                    <a:lnTo>
                      <a:pt x="197" y="984"/>
                    </a:lnTo>
                    <a:lnTo>
                      <a:pt x="183" y="928"/>
                    </a:lnTo>
                    <a:lnTo>
                      <a:pt x="65" y="723"/>
                    </a:lnTo>
                    <a:lnTo>
                      <a:pt x="0" y="482"/>
                    </a:lnTo>
                    <a:lnTo>
                      <a:pt x="82" y="213"/>
                    </a:lnTo>
                    <a:lnTo>
                      <a:pt x="256" y="57"/>
                    </a:lnTo>
                    <a:lnTo>
                      <a:pt x="483" y="0"/>
                    </a:lnTo>
                    <a:close/>
                  </a:path>
                </a:pathLst>
              </a:custGeom>
              <a:noFill/>
              <a:ln w="9525">
                <a:solidFill>
                  <a:srgbClr val="C1B5A6"/>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7">
                <a:extLst>
                  <a:ext uri="{FF2B5EF4-FFF2-40B4-BE49-F238E27FC236}">
                    <a16:creationId xmlns:a16="http://schemas.microsoft.com/office/drawing/2014/main" id="{D31302D4-D150-448A-8E85-C64B606EBA43}"/>
                  </a:ext>
                </a:extLst>
              </p:cNvPr>
              <p:cNvSpPr>
                <a:spLocks noEditPoints="1"/>
              </p:cNvSpPr>
              <p:nvPr/>
            </p:nvSpPr>
            <p:spPr bwMode="auto">
              <a:xfrm>
                <a:off x="7042119" y="3275745"/>
                <a:ext cx="913041" cy="1051989"/>
              </a:xfrm>
              <a:custGeom>
                <a:avLst/>
                <a:gdLst/>
                <a:ahLst/>
                <a:cxnLst>
                  <a:cxn ang="0">
                    <a:pos x="289" y="494"/>
                  </a:cxn>
                  <a:cxn ang="0">
                    <a:pos x="276" y="531"/>
                  </a:cxn>
                  <a:cxn ang="0">
                    <a:pos x="234" y="550"/>
                  </a:cxn>
                  <a:cxn ang="0">
                    <a:pos x="193" y="533"/>
                  </a:cxn>
                  <a:cxn ang="0">
                    <a:pos x="178" y="494"/>
                  </a:cxn>
                  <a:cxn ang="0">
                    <a:pos x="289" y="494"/>
                  </a:cxn>
                  <a:cxn ang="0">
                    <a:pos x="289" y="494"/>
                  </a:cxn>
                  <a:cxn ang="0">
                    <a:pos x="465" y="0"/>
                  </a:cxn>
                  <a:cxn ang="0">
                    <a:pos x="465" y="101"/>
                  </a:cxn>
                  <a:cxn ang="0">
                    <a:pos x="446" y="119"/>
                  </a:cxn>
                  <a:cxn ang="0">
                    <a:pos x="425" y="123"/>
                  </a:cxn>
                  <a:cxn ang="0">
                    <a:pos x="426" y="144"/>
                  </a:cxn>
                  <a:cxn ang="0">
                    <a:pos x="446" y="155"/>
                  </a:cxn>
                  <a:cxn ang="0">
                    <a:pos x="462" y="168"/>
                  </a:cxn>
                  <a:cxn ang="0">
                    <a:pos x="462" y="180"/>
                  </a:cxn>
                  <a:cxn ang="0">
                    <a:pos x="446" y="192"/>
                  </a:cxn>
                  <a:cxn ang="0">
                    <a:pos x="429" y="201"/>
                  </a:cxn>
                  <a:cxn ang="0">
                    <a:pos x="430" y="218"/>
                  </a:cxn>
                  <a:cxn ang="0">
                    <a:pos x="446" y="228"/>
                  </a:cxn>
                  <a:cxn ang="0">
                    <a:pos x="463" y="237"/>
                  </a:cxn>
                  <a:cxn ang="0">
                    <a:pos x="461" y="254"/>
                  </a:cxn>
                  <a:cxn ang="0">
                    <a:pos x="446" y="264"/>
                  </a:cxn>
                  <a:cxn ang="0">
                    <a:pos x="430" y="278"/>
                  </a:cxn>
                  <a:cxn ang="0">
                    <a:pos x="430" y="293"/>
                  </a:cxn>
                  <a:cxn ang="0">
                    <a:pos x="446" y="301"/>
                  </a:cxn>
                  <a:cxn ang="0">
                    <a:pos x="464" y="305"/>
                  </a:cxn>
                  <a:cxn ang="0">
                    <a:pos x="465" y="319"/>
                  </a:cxn>
                  <a:cxn ang="0">
                    <a:pos x="446" y="337"/>
                  </a:cxn>
                  <a:cxn ang="0">
                    <a:pos x="433" y="343"/>
                  </a:cxn>
                  <a:cxn ang="0">
                    <a:pos x="356" y="420"/>
                  </a:cxn>
                  <a:cxn ang="0">
                    <a:pos x="110" y="420"/>
                  </a:cxn>
                  <a:cxn ang="0">
                    <a:pos x="33" y="343"/>
                  </a:cxn>
                  <a:cxn ang="0">
                    <a:pos x="21" y="337"/>
                  </a:cxn>
                  <a:cxn ang="0">
                    <a:pos x="3" y="319"/>
                  </a:cxn>
                  <a:cxn ang="0">
                    <a:pos x="5" y="307"/>
                  </a:cxn>
                  <a:cxn ang="0">
                    <a:pos x="21" y="301"/>
                  </a:cxn>
                  <a:cxn ang="0">
                    <a:pos x="36" y="290"/>
                  </a:cxn>
                  <a:cxn ang="0">
                    <a:pos x="36" y="273"/>
                  </a:cxn>
                  <a:cxn ang="0">
                    <a:pos x="21" y="264"/>
                  </a:cxn>
                  <a:cxn ang="0">
                    <a:pos x="3" y="252"/>
                  </a:cxn>
                  <a:cxn ang="0">
                    <a:pos x="3" y="233"/>
                  </a:cxn>
                  <a:cxn ang="0">
                    <a:pos x="21" y="228"/>
                  </a:cxn>
                  <a:cxn ang="0">
                    <a:pos x="37" y="218"/>
                  </a:cxn>
                  <a:cxn ang="0">
                    <a:pos x="39" y="202"/>
                  </a:cxn>
                  <a:cxn ang="0">
                    <a:pos x="21" y="192"/>
                  </a:cxn>
                  <a:cxn ang="0">
                    <a:pos x="0" y="182"/>
                  </a:cxn>
                  <a:cxn ang="0">
                    <a:pos x="6" y="160"/>
                  </a:cxn>
                  <a:cxn ang="0">
                    <a:pos x="21" y="155"/>
                  </a:cxn>
                  <a:cxn ang="0">
                    <a:pos x="40" y="144"/>
                  </a:cxn>
                  <a:cxn ang="0">
                    <a:pos x="35" y="126"/>
                  </a:cxn>
                  <a:cxn ang="0">
                    <a:pos x="21" y="119"/>
                  </a:cxn>
                  <a:cxn ang="0">
                    <a:pos x="3" y="101"/>
                  </a:cxn>
                  <a:cxn ang="0">
                    <a:pos x="3" y="0"/>
                  </a:cxn>
                  <a:cxn ang="0">
                    <a:pos x="465" y="0"/>
                  </a:cxn>
                </a:cxnLst>
                <a:rect l="0" t="0" r="r" b="b"/>
                <a:pathLst>
                  <a:path w="465" h="550">
                    <a:moveTo>
                      <a:pt x="289" y="494"/>
                    </a:moveTo>
                    <a:lnTo>
                      <a:pt x="276" y="531"/>
                    </a:lnTo>
                    <a:lnTo>
                      <a:pt x="234" y="550"/>
                    </a:lnTo>
                    <a:lnTo>
                      <a:pt x="193" y="533"/>
                    </a:lnTo>
                    <a:lnTo>
                      <a:pt x="178" y="494"/>
                    </a:lnTo>
                    <a:lnTo>
                      <a:pt x="289" y="494"/>
                    </a:lnTo>
                    <a:lnTo>
                      <a:pt x="289" y="494"/>
                    </a:lnTo>
                    <a:close/>
                    <a:moveTo>
                      <a:pt x="465" y="0"/>
                    </a:moveTo>
                    <a:lnTo>
                      <a:pt x="465" y="101"/>
                    </a:lnTo>
                    <a:lnTo>
                      <a:pt x="446" y="119"/>
                    </a:lnTo>
                    <a:lnTo>
                      <a:pt x="425" y="123"/>
                    </a:lnTo>
                    <a:lnTo>
                      <a:pt x="426" y="144"/>
                    </a:lnTo>
                    <a:lnTo>
                      <a:pt x="446" y="155"/>
                    </a:lnTo>
                    <a:lnTo>
                      <a:pt x="462" y="168"/>
                    </a:lnTo>
                    <a:lnTo>
                      <a:pt x="462" y="180"/>
                    </a:lnTo>
                    <a:lnTo>
                      <a:pt x="446" y="192"/>
                    </a:lnTo>
                    <a:lnTo>
                      <a:pt x="429" y="201"/>
                    </a:lnTo>
                    <a:lnTo>
                      <a:pt x="430" y="218"/>
                    </a:lnTo>
                    <a:lnTo>
                      <a:pt x="446" y="228"/>
                    </a:lnTo>
                    <a:lnTo>
                      <a:pt x="463" y="237"/>
                    </a:lnTo>
                    <a:lnTo>
                      <a:pt x="461" y="254"/>
                    </a:lnTo>
                    <a:lnTo>
                      <a:pt x="446" y="264"/>
                    </a:lnTo>
                    <a:lnTo>
                      <a:pt x="430" y="278"/>
                    </a:lnTo>
                    <a:lnTo>
                      <a:pt x="430" y="293"/>
                    </a:lnTo>
                    <a:lnTo>
                      <a:pt x="446" y="301"/>
                    </a:lnTo>
                    <a:lnTo>
                      <a:pt x="464" y="305"/>
                    </a:lnTo>
                    <a:lnTo>
                      <a:pt x="465" y="319"/>
                    </a:lnTo>
                    <a:lnTo>
                      <a:pt x="446" y="337"/>
                    </a:lnTo>
                    <a:lnTo>
                      <a:pt x="433" y="343"/>
                    </a:lnTo>
                    <a:lnTo>
                      <a:pt x="356" y="420"/>
                    </a:lnTo>
                    <a:lnTo>
                      <a:pt x="110" y="420"/>
                    </a:lnTo>
                    <a:lnTo>
                      <a:pt x="33" y="343"/>
                    </a:lnTo>
                    <a:lnTo>
                      <a:pt x="21" y="337"/>
                    </a:lnTo>
                    <a:lnTo>
                      <a:pt x="3" y="319"/>
                    </a:lnTo>
                    <a:lnTo>
                      <a:pt x="5" y="307"/>
                    </a:lnTo>
                    <a:lnTo>
                      <a:pt x="21" y="301"/>
                    </a:lnTo>
                    <a:lnTo>
                      <a:pt x="36" y="290"/>
                    </a:lnTo>
                    <a:lnTo>
                      <a:pt x="36" y="273"/>
                    </a:lnTo>
                    <a:lnTo>
                      <a:pt x="21" y="264"/>
                    </a:lnTo>
                    <a:lnTo>
                      <a:pt x="3" y="252"/>
                    </a:lnTo>
                    <a:lnTo>
                      <a:pt x="3" y="233"/>
                    </a:lnTo>
                    <a:lnTo>
                      <a:pt x="21" y="228"/>
                    </a:lnTo>
                    <a:lnTo>
                      <a:pt x="37" y="218"/>
                    </a:lnTo>
                    <a:lnTo>
                      <a:pt x="39" y="202"/>
                    </a:lnTo>
                    <a:lnTo>
                      <a:pt x="21" y="192"/>
                    </a:lnTo>
                    <a:lnTo>
                      <a:pt x="0" y="182"/>
                    </a:lnTo>
                    <a:lnTo>
                      <a:pt x="6" y="160"/>
                    </a:lnTo>
                    <a:lnTo>
                      <a:pt x="21" y="155"/>
                    </a:lnTo>
                    <a:lnTo>
                      <a:pt x="40" y="144"/>
                    </a:lnTo>
                    <a:lnTo>
                      <a:pt x="35" y="126"/>
                    </a:lnTo>
                    <a:lnTo>
                      <a:pt x="21" y="119"/>
                    </a:lnTo>
                    <a:lnTo>
                      <a:pt x="3" y="101"/>
                    </a:lnTo>
                    <a:lnTo>
                      <a:pt x="3" y="0"/>
                    </a:lnTo>
                    <a:lnTo>
                      <a:pt x="465" y="0"/>
                    </a:lnTo>
                    <a:close/>
                  </a:path>
                </a:pathLst>
              </a:custGeom>
              <a:solidFill>
                <a:schemeClr val="tx1">
                  <a:lumMod val="50000"/>
                  <a:lumOff val="50000"/>
                </a:schemeClr>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77">
                <a:extLst>
                  <a:ext uri="{FF2B5EF4-FFF2-40B4-BE49-F238E27FC236}">
                    <a16:creationId xmlns:a16="http://schemas.microsoft.com/office/drawing/2014/main" id="{956316F1-BB33-48B3-85A5-F232C06F5795}"/>
                  </a:ext>
                </a:extLst>
              </p:cNvPr>
              <p:cNvSpPr>
                <a:spLocks/>
              </p:cNvSpPr>
              <p:nvPr/>
            </p:nvSpPr>
            <p:spPr bwMode="auto">
              <a:xfrm>
                <a:off x="7157967" y="3463190"/>
                <a:ext cx="797193" cy="189358"/>
              </a:xfrm>
              <a:custGeom>
                <a:avLst/>
                <a:gdLst/>
                <a:ahLst/>
                <a:cxnLst>
                  <a:cxn ang="0">
                    <a:pos x="382" y="13"/>
                  </a:cxn>
                  <a:cxn ang="0">
                    <a:pos x="0" y="99"/>
                  </a:cxn>
                  <a:cxn ang="0">
                    <a:pos x="366" y="35"/>
                  </a:cxn>
                  <a:cxn ang="0">
                    <a:pos x="366" y="25"/>
                  </a:cxn>
                  <a:cxn ang="0">
                    <a:pos x="387" y="21"/>
                  </a:cxn>
                  <a:cxn ang="0">
                    <a:pos x="406" y="3"/>
                  </a:cxn>
                  <a:cxn ang="0">
                    <a:pos x="406" y="0"/>
                  </a:cxn>
                  <a:cxn ang="0">
                    <a:pos x="382" y="13"/>
                  </a:cxn>
                </a:cxnLst>
                <a:rect l="0" t="0" r="r" b="b"/>
                <a:pathLst>
                  <a:path w="406" h="99">
                    <a:moveTo>
                      <a:pt x="382" y="13"/>
                    </a:moveTo>
                    <a:lnTo>
                      <a:pt x="0" y="99"/>
                    </a:lnTo>
                    <a:lnTo>
                      <a:pt x="366" y="35"/>
                    </a:lnTo>
                    <a:lnTo>
                      <a:pt x="366" y="25"/>
                    </a:lnTo>
                    <a:lnTo>
                      <a:pt x="387" y="21"/>
                    </a:lnTo>
                    <a:lnTo>
                      <a:pt x="406" y="3"/>
                    </a:lnTo>
                    <a:lnTo>
                      <a:pt x="406" y="0"/>
                    </a:lnTo>
                    <a:lnTo>
                      <a:pt x="382" y="13"/>
                    </a:lnTo>
                    <a:close/>
                  </a:path>
                </a:pathLst>
              </a:custGeom>
              <a:solidFill>
                <a:schemeClr val="tx1">
                  <a:lumMod val="50000"/>
                  <a:lumOff val="50000"/>
                </a:schemeClr>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78">
                <a:extLst>
                  <a:ext uri="{FF2B5EF4-FFF2-40B4-BE49-F238E27FC236}">
                    <a16:creationId xmlns:a16="http://schemas.microsoft.com/office/drawing/2014/main" id="{38A8D5BF-0F5C-4FF9-9D1A-978E067E8543}"/>
                  </a:ext>
                </a:extLst>
              </p:cNvPr>
              <p:cNvSpPr>
                <a:spLocks/>
              </p:cNvSpPr>
              <p:nvPr/>
            </p:nvSpPr>
            <p:spPr bwMode="auto">
              <a:xfrm>
                <a:off x="7157967" y="3608556"/>
                <a:ext cx="791303" cy="195096"/>
              </a:xfrm>
              <a:custGeom>
                <a:avLst/>
                <a:gdLst/>
                <a:ahLst/>
                <a:cxnLst>
                  <a:cxn ang="0">
                    <a:pos x="382" y="16"/>
                  </a:cxn>
                  <a:cxn ang="0">
                    <a:pos x="0" y="102"/>
                  </a:cxn>
                  <a:cxn ang="0">
                    <a:pos x="371" y="36"/>
                  </a:cxn>
                  <a:cxn ang="0">
                    <a:pos x="370" y="27"/>
                  </a:cxn>
                  <a:cxn ang="0">
                    <a:pos x="387" y="22"/>
                  </a:cxn>
                  <a:cxn ang="0">
                    <a:pos x="403" y="6"/>
                  </a:cxn>
                  <a:cxn ang="0">
                    <a:pos x="403" y="0"/>
                  </a:cxn>
                  <a:cxn ang="0">
                    <a:pos x="382" y="16"/>
                  </a:cxn>
                </a:cxnLst>
                <a:rect l="0" t="0" r="r" b="b"/>
                <a:pathLst>
                  <a:path w="403" h="102">
                    <a:moveTo>
                      <a:pt x="382" y="16"/>
                    </a:moveTo>
                    <a:lnTo>
                      <a:pt x="0" y="102"/>
                    </a:lnTo>
                    <a:lnTo>
                      <a:pt x="371" y="36"/>
                    </a:lnTo>
                    <a:lnTo>
                      <a:pt x="370" y="27"/>
                    </a:lnTo>
                    <a:lnTo>
                      <a:pt x="387" y="22"/>
                    </a:lnTo>
                    <a:lnTo>
                      <a:pt x="403" y="6"/>
                    </a:lnTo>
                    <a:lnTo>
                      <a:pt x="403" y="0"/>
                    </a:lnTo>
                    <a:lnTo>
                      <a:pt x="382" y="16"/>
                    </a:lnTo>
                    <a:close/>
                  </a:path>
                </a:pathLst>
              </a:custGeom>
              <a:solidFill>
                <a:schemeClr val="tx1">
                  <a:lumMod val="50000"/>
                  <a:lumOff val="50000"/>
                </a:schemeClr>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Freeform 79">
                <a:extLst>
                  <a:ext uri="{FF2B5EF4-FFF2-40B4-BE49-F238E27FC236}">
                    <a16:creationId xmlns:a16="http://schemas.microsoft.com/office/drawing/2014/main" id="{49FAB522-08E0-4F69-A499-3742DBF2FF75}"/>
                  </a:ext>
                </a:extLst>
              </p:cNvPr>
              <p:cNvSpPr>
                <a:spLocks/>
              </p:cNvSpPr>
              <p:nvPr/>
            </p:nvSpPr>
            <p:spPr bwMode="auto">
              <a:xfrm>
                <a:off x="7157967" y="3734795"/>
                <a:ext cx="791303" cy="210398"/>
              </a:xfrm>
              <a:custGeom>
                <a:avLst/>
                <a:gdLst/>
                <a:ahLst/>
                <a:cxnLst>
                  <a:cxn ang="0">
                    <a:pos x="382" y="23"/>
                  </a:cxn>
                  <a:cxn ang="0">
                    <a:pos x="0" y="110"/>
                  </a:cxn>
                  <a:cxn ang="0">
                    <a:pos x="371" y="45"/>
                  </a:cxn>
                  <a:cxn ang="0">
                    <a:pos x="371" y="38"/>
                  </a:cxn>
                  <a:cxn ang="0">
                    <a:pos x="387" y="30"/>
                  </a:cxn>
                  <a:cxn ang="0">
                    <a:pos x="402" y="14"/>
                  </a:cxn>
                  <a:cxn ang="0">
                    <a:pos x="403" y="0"/>
                  </a:cxn>
                  <a:cxn ang="0">
                    <a:pos x="382" y="23"/>
                  </a:cxn>
                </a:cxnLst>
                <a:rect l="0" t="0" r="r" b="b"/>
                <a:pathLst>
                  <a:path w="403" h="110">
                    <a:moveTo>
                      <a:pt x="382" y="23"/>
                    </a:moveTo>
                    <a:lnTo>
                      <a:pt x="0" y="110"/>
                    </a:lnTo>
                    <a:lnTo>
                      <a:pt x="371" y="45"/>
                    </a:lnTo>
                    <a:lnTo>
                      <a:pt x="371" y="38"/>
                    </a:lnTo>
                    <a:lnTo>
                      <a:pt x="387" y="30"/>
                    </a:lnTo>
                    <a:lnTo>
                      <a:pt x="402" y="14"/>
                    </a:lnTo>
                    <a:lnTo>
                      <a:pt x="403" y="0"/>
                    </a:lnTo>
                    <a:lnTo>
                      <a:pt x="382" y="23"/>
                    </a:lnTo>
                    <a:close/>
                  </a:path>
                </a:pathLst>
              </a:custGeom>
              <a:solidFill>
                <a:schemeClr val="tx1">
                  <a:lumMod val="50000"/>
                  <a:lumOff val="50000"/>
                </a:schemeClr>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9" name="Group 143">
              <a:extLst>
                <a:ext uri="{FF2B5EF4-FFF2-40B4-BE49-F238E27FC236}">
                  <a16:creationId xmlns:a16="http://schemas.microsoft.com/office/drawing/2014/main" id="{97579D53-3D29-4537-9CEC-C6BB7EACBCE2}"/>
                </a:ext>
              </a:extLst>
            </p:cNvPr>
            <p:cNvGrpSpPr>
              <a:grpSpLocks noChangeAspect="1"/>
            </p:cNvGrpSpPr>
            <p:nvPr/>
          </p:nvGrpSpPr>
          <p:grpSpPr>
            <a:xfrm>
              <a:off x="3429000" y="971550"/>
              <a:ext cx="1946672" cy="1946672"/>
              <a:chOff x="3048000" y="1331912"/>
              <a:chExt cx="2595563" cy="2595563"/>
            </a:xfrm>
            <a:solidFill>
              <a:srgbClr val="FFC000"/>
            </a:solidFill>
          </p:grpSpPr>
          <p:sp>
            <p:nvSpPr>
              <p:cNvPr id="14" name="Freeform 265">
                <a:extLst>
                  <a:ext uri="{FF2B5EF4-FFF2-40B4-BE49-F238E27FC236}">
                    <a16:creationId xmlns:a16="http://schemas.microsoft.com/office/drawing/2014/main" id="{74EC7A19-E21F-46BA-BF13-080AEAB6F374}"/>
                  </a:ext>
                </a:extLst>
              </p:cNvPr>
              <p:cNvSpPr>
                <a:spLocks/>
              </p:cNvSpPr>
              <p:nvPr/>
            </p:nvSpPr>
            <p:spPr bwMode="auto">
              <a:xfrm>
                <a:off x="3048000" y="1331912"/>
                <a:ext cx="1296988" cy="1298575"/>
              </a:xfrm>
              <a:custGeom>
                <a:avLst/>
                <a:gdLst/>
                <a:ahLst/>
                <a:cxnLst>
                  <a:cxn ang="0">
                    <a:pos x="748" y="622"/>
                  </a:cxn>
                  <a:cxn ang="0">
                    <a:pos x="748" y="622"/>
                  </a:cxn>
                  <a:cxn ang="0">
                    <a:pos x="748" y="0"/>
                  </a:cxn>
                  <a:cxn ang="0">
                    <a:pos x="718" y="21"/>
                  </a:cxn>
                  <a:cxn ang="0">
                    <a:pos x="680" y="82"/>
                  </a:cxn>
                  <a:cxn ang="0">
                    <a:pos x="606" y="94"/>
                  </a:cxn>
                  <a:cxn ang="0">
                    <a:pos x="552" y="47"/>
                  </a:cxn>
                  <a:cxn ang="0">
                    <a:pos x="494" y="66"/>
                  </a:cxn>
                  <a:cxn ang="0">
                    <a:pos x="478" y="135"/>
                  </a:cxn>
                  <a:cxn ang="0">
                    <a:pos x="411" y="169"/>
                  </a:cxn>
                  <a:cxn ang="0">
                    <a:pos x="345" y="142"/>
                  </a:cxn>
                  <a:cxn ang="0">
                    <a:pos x="296" y="177"/>
                  </a:cxn>
                  <a:cxn ang="0">
                    <a:pos x="302" y="249"/>
                  </a:cxn>
                  <a:cxn ang="0">
                    <a:pos x="249" y="302"/>
                  </a:cxn>
                  <a:cxn ang="0">
                    <a:pos x="177" y="296"/>
                  </a:cxn>
                  <a:cxn ang="0">
                    <a:pos x="142" y="345"/>
                  </a:cxn>
                  <a:cxn ang="0">
                    <a:pos x="169" y="411"/>
                  </a:cxn>
                  <a:cxn ang="0">
                    <a:pos x="135" y="478"/>
                  </a:cxn>
                  <a:cxn ang="0">
                    <a:pos x="65" y="494"/>
                  </a:cxn>
                  <a:cxn ang="0">
                    <a:pos x="47" y="552"/>
                  </a:cxn>
                  <a:cxn ang="0">
                    <a:pos x="94" y="606"/>
                  </a:cxn>
                  <a:cxn ang="0">
                    <a:pos x="82" y="680"/>
                  </a:cxn>
                  <a:cxn ang="0">
                    <a:pos x="21" y="718"/>
                  </a:cxn>
                  <a:cxn ang="0">
                    <a:pos x="0" y="748"/>
                  </a:cxn>
                  <a:cxn ang="0">
                    <a:pos x="622" y="748"/>
                  </a:cxn>
                  <a:cxn ang="0">
                    <a:pos x="748" y="622"/>
                  </a:cxn>
                </a:cxnLst>
                <a:rect l="0" t="0" r="r" b="b"/>
                <a:pathLst>
                  <a:path w="748" h="748">
                    <a:moveTo>
                      <a:pt x="748" y="622"/>
                    </a:moveTo>
                    <a:cubicBezTo>
                      <a:pt x="748" y="622"/>
                      <a:pt x="748" y="622"/>
                      <a:pt x="748" y="622"/>
                    </a:cubicBezTo>
                    <a:cubicBezTo>
                      <a:pt x="748" y="0"/>
                      <a:pt x="748" y="0"/>
                      <a:pt x="748" y="0"/>
                    </a:cubicBezTo>
                    <a:cubicBezTo>
                      <a:pt x="737" y="0"/>
                      <a:pt x="726" y="7"/>
                      <a:pt x="718" y="21"/>
                    </a:cubicBezTo>
                    <a:cubicBezTo>
                      <a:pt x="680" y="82"/>
                      <a:pt x="680" y="82"/>
                      <a:pt x="680" y="82"/>
                    </a:cubicBezTo>
                    <a:cubicBezTo>
                      <a:pt x="664" y="109"/>
                      <a:pt x="630" y="115"/>
                      <a:pt x="606" y="94"/>
                    </a:cubicBezTo>
                    <a:cubicBezTo>
                      <a:pt x="552" y="47"/>
                      <a:pt x="552" y="47"/>
                      <a:pt x="552" y="47"/>
                    </a:cubicBezTo>
                    <a:cubicBezTo>
                      <a:pt x="527" y="26"/>
                      <a:pt x="502" y="34"/>
                      <a:pt x="494" y="66"/>
                    </a:cubicBezTo>
                    <a:cubicBezTo>
                      <a:pt x="478" y="135"/>
                      <a:pt x="478" y="135"/>
                      <a:pt x="478" y="135"/>
                    </a:cubicBezTo>
                    <a:cubicBezTo>
                      <a:pt x="471" y="167"/>
                      <a:pt x="440" y="182"/>
                      <a:pt x="411" y="169"/>
                    </a:cubicBezTo>
                    <a:cubicBezTo>
                      <a:pt x="345" y="142"/>
                      <a:pt x="345" y="142"/>
                      <a:pt x="345" y="142"/>
                    </a:cubicBezTo>
                    <a:cubicBezTo>
                      <a:pt x="315" y="129"/>
                      <a:pt x="293" y="145"/>
                      <a:pt x="296" y="177"/>
                    </a:cubicBezTo>
                    <a:cubicBezTo>
                      <a:pt x="302" y="249"/>
                      <a:pt x="302" y="249"/>
                      <a:pt x="302" y="249"/>
                    </a:cubicBezTo>
                    <a:cubicBezTo>
                      <a:pt x="305" y="281"/>
                      <a:pt x="281" y="305"/>
                      <a:pt x="249" y="302"/>
                    </a:cubicBezTo>
                    <a:cubicBezTo>
                      <a:pt x="177" y="296"/>
                      <a:pt x="177" y="296"/>
                      <a:pt x="177" y="296"/>
                    </a:cubicBezTo>
                    <a:cubicBezTo>
                      <a:pt x="145" y="293"/>
                      <a:pt x="129" y="315"/>
                      <a:pt x="142" y="345"/>
                    </a:cubicBezTo>
                    <a:cubicBezTo>
                      <a:pt x="169" y="411"/>
                      <a:pt x="169" y="411"/>
                      <a:pt x="169" y="411"/>
                    </a:cubicBezTo>
                    <a:cubicBezTo>
                      <a:pt x="182" y="441"/>
                      <a:pt x="166" y="471"/>
                      <a:pt x="135" y="478"/>
                    </a:cubicBezTo>
                    <a:cubicBezTo>
                      <a:pt x="65" y="494"/>
                      <a:pt x="65" y="494"/>
                      <a:pt x="65" y="494"/>
                    </a:cubicBezTo>
                    <a:cubicBezTo>
                      <a:pt x="34" y="502"/>
                      <a:pt x="26" y="528"/>
                      <a:pt x="47" y="552"/>
                    </a:cubicBezTo>
                    <a:cubicBezTo>
                      <a:pt x="94" y="606"/>
                      <a:pt x="94" y="606"/>
                      <a:pt x="94" y="606"/>
                    </a:cubicBezTo>
                    <a:cubicBezTo>
                      <a:pt x="115" y="630"/>
                      <a:pt x="109" y="664"/>
                      <a:pt x="82" y="680"/>
                    </a:cubicBezTo>
                    <a:cubicBezTo>
                      <a:pt x="21" y="718"/>
                      <a:pt x="21" y="718"/>
                      <a:pt x="21" y="718"/>
                    </a:cubicBezTo>
                    <a:cubicBezTo>
                      <a:pt x="7" y="726"/>
                      <a:pt x="0" y="737"/>
                      <a:pt x="0" y="748"/>
                    </a:cubicBezTo>
                    <a:cubicBezTo>
                      <a:pt x="622" y="748"/>
                      <a:pt x="622" y="748"/>
                      <a:pt x="622" y="748"/>
                    </a:cubicBezTo>
                    <a:cubicBezTo>
                      <a:pt x="622" y="678"/>
                      <a:pt x="678" y="622"/>
                      <a:pt x="748" y="622"/>
                    </a:cubicBezTo>
                  </a:path>
                </a:pathLst>
              </a:custGeom>
              <a:solidFill>
                <a:srgbClr val="C1B5A6"/>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266">
                <a:extLst>
                  <a:ext uri="{FF2B5EF4-FFF2-40B4-BE49-F238E27FC236}">
                    <a16:creationId xmlns:a16="http://schemas.microsoft.com/office/drawing/2014/main" id="{5AF3DFD7-BA55-4E07-B73C-25501E30029A}"/>
                  </a:ext>
                </a:extLst>
              </p:cNvPr>
              <p:cNvSpPr>
                <a:spLocks/>
              </p:cNvSpPr>
              <p:nvPr/>
            </p:nvSpPr>
            <p:spPr bwMode="auto">
              <a:xfrm>
                <a:off x="3048000" y="2630487"/>
                <a:ext cx="1296988" cy="1296988"/>
              </a:xfrm>
              <a:custGeom>
                <a:avLst/>
                <a:gdLst/>
                <a:ahLst/>
                <a:cxnLst>
                  <a:cxn ang="0">
                    <a:pos x="748" y="126"/>
                  </a:cxn>
                  <a:cxn ang="0">
                    <a:pos x="748" y="126"/>
                  </a:cxn>
                  <a:cxn ang="0">
                    <a:pos x="622" y="0"/>
                  </a:cxn>
                  <a:cxn ang="0">
                    <a:pos x="622" y="0"/>
                  </a:cxn>
                  <a:cxn ang="0">
                    <a:pos x="0" y="0"/>
                  </a:cxn>
                  <a:cxn ang="0">
                    <a:pos x="21" y="30"/>
                  </a:cxn>
                  <a:cxn ang="0">
                    <a:pos x="82" y="67"/>
                  </a:cxn>
                  <a:cxn ang="0">
                    <a:pos x="94" y="141"/>
                  </a:cxn>
                  <a:cxn ang="0">
                    <a:pos x="47" y="196"/>
                  </a:cxn>
                  <a:cxn ang="0">
                    <a:pos x="65" y="253"/>
                  </a:cxn>
                  <a:cxn ang="0">
                    <a:pos x="135" y="270"/>
                  </a:cxn>
                  <a:cxn ang="0">
                    <a:pos x="169" y="337"/>
                  </a:cxn>
                  <a:cxn ang="0">
                    <a:pos x="142" y="403"/>
                  </a:cxn>
                  <a:cxn ang="0">
                    <a:pos x="177" y="452"/>
                  </a:cxn>
                  <a:cxn ang="0">
                    <a:pos x="249" y="446"/>
                  </a:cxn>
                  <a:cxn ang="0">
                    <a:pos x="302" y="499"/>
                  </a:cxn>
                  <a:cxn ang="0">
                    <a:pos x="296" y="570"/>
                  </a:cxn>
                  <a:cxn ang="0">
                    <a:pos x="345" y="606"/>
                  </a:cxn>
                  <a:cxn ang="0">
                    <a:pos x="411" y="578"/>
                  </a:cxn>
                  <a:cxn ang="0">
                    <a:pos x="478" y="612"/>
                  </a:cxn>
                  <a:cxn ang="0">
                    <a:pos x="494" y="682"/>
                  </a:cxn>
                  <a:cxn ang="0">
                    <a:pos x="552" y="701"/>
                  </a:cxn>
                  <a:cxn ang="0">
                    <a:pos x="606" y="654"/>
                  </a:cxn>
                  <a:cxn ang="0">
                    <a:pos x="680" y="666"/>
                  </a:cxn>
                  <a:cxn ang="0">
                    <a:pos x="718" y="727"/>
                  </a:cxn>
                  <a:cxn ang="0">
                    <a:pos x="748" y="748"/>
                  </a:cxn>
                  <a:cxn ang="0">
                    <a:pos x="748" y="126"/>
                  </a:cxn>
                </a:cxnLst>
                <a:rect l="0" t="0" r="r" b="b"/>
                <a:pathLst>
                  <a:path w="748" h="748">
                    <a:moveTo>
                      <a:pt x="748" y="126"/>
                    </a:moveTo>
                    <a:cubicBezTo>
                      <a:pt x="748" y="126"/>
                      <a:pt x="748" y="126"/>
                      <a:pt x="748" y="126"/>
                    </a:cubicBezTo>
                    <a:cubicBezTo>
                      <a:pt x="678" y="126"/>
                      <a:pt x="622" y="69"/>
                      <a:pt x="622" y="0"/>
                    </a:cubicBezTo>
                    <a:cubicBezTo>
                      <a:pt x="622" y="0"/>
                      <a:pt x="622" y="0"/>
                      <a:pt x="622" y="0"/>
                    </a:cubicBezTo>
                    <a:cubicBezTo>
                      <a:pt x="0" y="0"/>
                      <a:pt x="0" y="0"/>
                      <a:pt x="0" y="0"/>
                    </a:cubicBezTo>
                    <a:cubicBezTo>
                      <a:pt x="0" y="11"/>
                      <a:pt x="7" y="22"/>
                      <a:pt x="21" y="30"/>
                    </a:cubicBezTo>
                    <a:cubicBezTo>
                      <a:pt x="82" y="67"/>
                      <a:pt x="82" y="67"/>
                      <a:pt x="82" y="67"/>
                    </a:cubicBezTo>
                    <a:cubicBezTo>
                      <a:pt x="109" y="84"/>
                      <a:pt x="115" y="117"/>
                      <a:pt x="94" y="141"/>
                    </a:cubicBezTo>
                    <a:cubicBezTo>
                      <a:pt x="47" y="196"/>
                      <a:pt x="47" y="196"/>
                      <a:pt x="47" y="196"/>
                    </a:cubicBezTo>
                    <a:cubicBezTo>
                      <a:pt x="26" y="220"/>
                      <a:pt x="34" y="246"/>
                      <a:pt x="65" y="253"/>
                    </a:cubicBezTo>
                    <a:cubicBezTo>
                      <a:pt x="135" y="270"/>
                      <a:pt x="135" y="270"/>
                      <a:pt x="135" y="270"/>
                    </a:cubicBezTo>
                    <a:cubicBezTo>
                      <a:pt x="166" y="277"/>
                      <a:pt x="182" y="307"/>
                      <a:pt x="169" y="337"/>
                    </a:cubicBezTo>
                    <a:cubicBezTo>
                      <a:pt x="142" y="403"/>
                      <a:pt x="142" y="403"/>
                      <a:pt x="142" y="403"/>
                    </a:cubicBezTo>
                    <a:cubicBezTo>
                      <a:pt x="129" y="432"/>
                      <a:pt x="145" y="454"/>
                      <a:pt x="177" y="452"/>
                    </a:cubicBezTo>
                    <a:cubicBezTo>
                      <a:pt x="249" y="446"/>
                      <a:pt x="249" y="446"/>
                      <a:pt x="249" y="446"/>
                    </a:cubicBezTo>
                    <a:cubicBezTo>
                      <a:pt x="281" y="443"/>
                      <a:pt x="305" y="467"/>
                      <a:pt x="302" y="499"/>
                    </a:cubicBezTo>
                    <a:cubicBezTo>
                      <a:pt x="296" y="570"/>
                      <a:pt x="296" y="570"/>
                      <a:pt x="296" y="570"/>
                    </a:cubicBezTo>
                    <a:cubicBezTo>
                      <a:pt x="293" y="602"/>
                      <a:pt x="315" y="618"/>
                      <a:pt x="345" y="606"/>
                    </a:cubicBezTo>
                    <a:cubicBezTo>
                      <a:pt x="411" y="578"/>
                      <a:pt x="411" y="578"/>
                      <a:pt x="411" y="578"/>
                    </a:cubicBezTo>
                    <a:cubicBezTo>
                      <a:pt x="440" y="566"/>
                      <a:pt x="471" y="581"/>
                      <a:pt x="478" y="612"/>
                    </a:cubicBezTo>
                    <a:cubicBezTo>
                      <a:pt x="494" y="682"/>
                      <a:pt x="494" y="682"/>
                      <a:pt x="494" y="682"/>
                    </a:cubicBezTo>
                    <a:cubicBezTo>
                      <a:pt x="502" y="713"/>
                      <a:pt x="527" y="722"/>
                      <a:pt x="552" y="701"/>
                    </a:cubicBezTo>
                    <a:cubicBezTo>
                      <a:pt x="606" y="654"/>
                      <a:pt x="606" y="654"/>
                      <a:pt x="606" y="654"/>
                    </a:cubicBezTo>
                    <a:cubicBezTo>
                      <a:pt x="630" y="633"/>
                      <a:pt x="664" y="638"/>
                      <a:pt x="680" y="666"/>
                    </a:cubicBezTo>
                    <a:cubicBezTo>
                      <a:pt x="718" y="727"/>
                      <a:pt x="718" y="727"/>
                      <a:pt x="718" y="727"/>
                    </a:cubicBezTo>
                    <a:cubicBezTo>
                      <a:pt x="726" y="741"/>
                      <a:pt x="737" y="748"/>
                      <a:pt x="748" y="748"/>
                    </a:cubicBezTo>
                    <a:cubicBezTo>
                      <a:pt x="748" y="126"/>
                      <a:pt x="748" y="126"/>
                      <a:pt x="748" y="126"/>
                    </a:cubicBezTo>
                  </a:path>
                </a:pathLst>
              </a:custGeom>
              <a:solidFill>
                <a:srgbClr val="3D3939"/>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267">
                <a:extLst>
                  <a:ext uri="{FF2B5EF4-FFF2-40B4-BE49-F238E27FC236}">
                    <a16:creationId xmlns:a16="http://schemas.microsoft.com/office/drawing/2014/main" id="{7E2632C5-1D0D-4915-8232-C7B3F6F58091}"/>
                  </a:ext>
                </a:extLst>
              </p:cNvPr>
              <p:cNvSpPr>
                <a:spLocks/>
              </p:cNvSpPr>
              <p:nvPr/>
            </p:nvSpPr>
            <p:spPr bwMode="auto">
              <a:xfrm>
                <a:off x="4344988" y="1331912"/>
                <a:ext cx="1298575" cy="1298575"/>
              </a:xfrm>
              <a:custGeom>
                <a:avLst/>
                <a:gdLst/>
                <a:ahLst/>
                <a:cxnLst>
                  <a:cxn ang="0">
                    <a:pos x="727" y="718"/>
                  </a:cxn>
                  <a:cxn ang="0">
                    <a:pos x="666" y="680"/>
                  </a:cxn>
                  <a:cxn ang="0">
                    <a:pos x="654" y="606"/>
                  </a:cxn>
                  <a:cxn ang="0">
                    <a:pos x="701" y="552"/>
                  </a:cxn>
                  <a:cxn ang="0">
                    <a:pos x="682" y="494"/>
                  </a:cxn>
                  <a:cxn ang="0">
                    <a:pos x="612" y="478"/>
                  </a:cxn>
                  <a:cxn ang="0">
                    <a:pos x="578" y="411"/>
                  </a:cxn>
                  <a:cxn ang="0">
                    <a:pos x="606" y="345"/>
                  </a:cxn>
                  <a:cxn ang="0">
                    <a:pos x="570" y="296"/>
                  </a:cxn>
                  <a:cxn ang="0">
                    <a:pos x="499" y="302"/>
                  </a:cxn>
                  <a:cxn ang="0">
                    <a:pos x="446" y="249"/>
                  </a:cxn>
                  <a:cxn ang="0">
                    <a:pos x="452" y="177"/>
                  </a:cxn>
                  <a:cxn ang="0">
                    <a:pos x="403" y="142"/>
                  </a:cxn>
                  <a:cxn ang="0">
                    <a:pos x="337" y="169"/>
                  </a:cxn>
                  <a:cxn ang="0">
                    <a:pos x="270" y="135"/>
                  </a:cxn>
                  <a:cxn ang="0">
                    <a:pos x="253" y="66"/>
                  </a:cxn>
                  <a:cxn ang="0">
                    <a:pos x="196" y="47"/>
                  </a:cxn>
                  <a:cxn ang="0">
                    <a:pos x="141" y="94"/>
                  </a:cxn>
                  <a:cxn ang="0">
                    <a:pos x="67" y="82"/>
                  </a:cxn>
                  <a:cxn ang="0">
                    <a:pos x="30" y="21"/>
                  </a:cxn>
                  <a:cxn ang="0">
                    <a:pos x="0" y="0"/>
                  </a:cxn>
                  <a:cxn ang="0">
                    <a:pos x="0" y="622"/>
                  </a:cxn>
                  <a:cxn ang="0">
                    <a:pos x="126" y="748"/>
                  </a:cxn>
                  <a:cxn ang="0">
                    <a:pos x="748" y="748"/>
                  </a:cxn>
                  <a:cxn ang="0">
                    <a:pos x="727" y="718"/>
                  </a:cxn>
                </a:cxnLst>
                <a:rect l="0" t="0" r="r" b="b"/>
                <a:pathLst>
                  <a:path w="748" h="748">
                    <a:moveTo>
                      <a:pt x="727" y="718"/>
                    </a:moveTo>
                    <a:cubicBezTo>
                      <a:pt x="666" y="680"/>
                      <a:pt x="666" y="680"/>
                      <a:pt x="666" y="680"/>
                    </a:cubicBezTo>
                    <a:cubicBezTo>
                      <a:pt x="638" y="664"/>
                      <a:pt x="633" y="630"/>
                      <a:pt x="654" y="606"/>
                    </a:cubicBezTo>
                    <a:cubicBezTo>
                      <a:pt x="701" y="552"/>
                      <a:pt x="701" y="552"/>
                      <a:pt x="701" y="552"/>
                    </a:cubicBezTo>
                    <a:cubicBezTo>
                      <a:pt x="722" y="528"/>
                      <a:pt x="713" y="502"/>
                      <a:pt x="682" y="494"/>
                    </a:cubicBezTo>
                    <a:cubicBezTo>
                      <a:pt x="612" y="478"/>
                      <a:pt x="612" y="478"/>
                      <a:pt x="612" y="478"/>
                    </a:cubicBezTo>
                    <a:cubicBezTo>
                      <a:pt x="581" y="471"/>
                      <a:pt x="566" y="441"/>
                      <a:pt x="578" y="411"/>
                    </a:cubicBezTo>
                    <a:cubicBezTo>
                      <a:pt x="606" y="345"/>
                      <a:pt x="606" y="345"/>
                      <a:pt x="606" y="345"/>
                    </a:cubicBezTo>
                    <a:cubicBezTo>
                      <a:pt x="618" y="315"/>
                      <a:pt x="602" y="293"/>
                      <a:pt x="570" y="296"/>
                    </a:cubicBezTo>
                    <a:cubicBezTo>
                      <a:pt x="499" y="302"/>
                      <a:pt x="499" y="302"/>
                      <a:pt x="499" y="302"/>
                    </a:cubicBezTo>
                    <a:cubicBezTo>
                      <a:pt x="467" y="305"/>
                      <a:pt x="443" y="281"/>
                      <a:pt x="446" y="249"/>
                    </a:cubicBezTo>
                    <a:cubicBezTo>
                      <a:pt x="452" y="177"/>
                      <a:pt x="452" y="177"/>
                      <a:pt x="452" y="177"/>
                    </a:cubicBezTo>
                    <a:cubicBezTo>
                      <a:pt x="454" y="145"/>
                      <a:pt x="432" y="129"/>
                      <a:pt x="403" y="142"/>
                    </a:cubicBezTo>
                    <a:cubicBezTo>
                      <a:pt x="337" y="169"/>
                      <a:pt x="337" y="169"/>
                      <a:pt x="337" y="169"/>
                    </a:cubicBezTo>
                    <a:cubicBezTo>
                      <a:pt x="307" y="182"/>
                      <a:pt x="277" y="167"/>
                      <a:pt x="270" y="135"/>
                    </a:cubicBezTo>
                    <a:cubicBezTo>
                      <a:pt x="253" y="66"/>
                      <a:pt x="253" y="66"/>
                      <a:pt x="253" y="66"/>
                    </a:cubicBezTo>
                    <a:cubicBezTo>
                      <a:pt x="246" y="34"/>
                      <a:pt x="220" y="26"/>
                      <a:pt x="196" y="47"/>
                    </a:cubicBezTo>
                    <a:cubicBezTo>
                      <a:pt x="141" y="94"/>
                      <a:pt x="141" y="94"/>
                      <a:pt x="141" y="94"/>
                    </a:cubicBezTo>
                    <a:cubicBezTo>
                      <a:pt x="117" y="115"/>
                      <a:pt x="84" y="109"/>
                      <a:pt x="67" y="82"/>
                    </a:cubicBezTo>
                    <a:cubicBezTo>
                      <a:pt x="30" y="21"/>
                      <a:pt x="30" y="21"/>
                      <a:pt x="30" y="21"/>
                    </a:cubicBezTo>
                    <a:cubicBezTo>
                      <a:pt x="22" y="7"/>
                      <a:pt x="11" y="0"/>
                      <a:pt x="0" y="0"/>
                    </a:cubicBezTo>
                    <a:cubicBezTo>
                      <a:pt x="0" y="622"/>
                      <a:pt x="0" y="622"/>
                      <a:pt x="0" y="622"/>
                    </a:cubicBezTo>
                    <a:cubicBezTo>
                      <a:pt x="69" y="622"/>
                      <a:pt x="126" y="678"/>
                      <a:pt x="126" y="748"/>
                    </a:cubicBezTo>
                    <a:cubicBezTo>
                      <a:pt x="748" y="748"/>
                      <a:pt x="748" y="748"/>
                      <a:pt x="748" y="748"/>
                    </a:cubicBezTo>
                    <a:cubicBezTo>
                      <a:pt x="748" y="737"/>
                      <a:pt x="741" y="726"/>
                      <a:pt x="727" y="718"/>
                    </a:cubicBezTo>
                  </a:path>
                </a:pathLst>
              </a:custGeom>
              <a:solidFill>
                <a:srgbClr val="929192"/>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889">
                <a:extLst>
                  <a:ext uri="{FF2B5EF4-FFF2-40B4-BE49-F238E27FC236}">
                    <a16:creationId xmlns:a16="http://schemas.microsoft.com/office/drawing/2014/main" id="{826FA74D-BD96-471F-B233-73BE32D4BFE8}"/>
                  </a:ext>
                </a:extLst>
              </p:cNvPr>
              <p:cNvSpPr>
                <a:spLocks/>
              </p:cNvSpPr>
              <p:nvPr/>
            </p:nvSpPr>
            <p:spPr bwMode="auto">
              <a:xfrm>
                <a:off x="4344988" y="2630487"/>
                <a:ext cx="1298575" cy="1296988"/>
              </a:xfrm>
              <a:custGeom>
                <a:avLst/>
                <a:gdLst/>
                <a:ahLst/>
                <a:cxnLst>
                  <a:cxn ang="0">
                    <a:pos x="612" y="270"/>
                  </a:cxn>
                  <a:cxn ang="0">
                    <a:pos x="682" y="253"/>
                  </a:cxn>
                  <a:cxn ang="0">
                    <a:pos x="701" y="196"/>
                  </a:cxn>
                  <a:cxn ang="0">
                    <a:pos x="654" y="141"/>
                  </a:cxn>
                  <a:cxn ang="0">
                    <a:pos x="666" y="67"/>
                  </a:cxn>
                  <a:cxn ang="0">
                    <a:pos x="727" y="30"/>
                  </a:cxn>
                  <a:cxn ang="0">
                    <a:pos x="748" y="0"/>
                  </a:cxn>
                  <a:cxn ang="0">
                    <a:pos x="126" y="0"/>
                  </a:cxn>
                  <a:cxn ang="0">
                    <a:pos x="126" y="0"/>
                  </a:cxn>
                  <a:cxn ang="0">
                    <a:pos x="0" y="126"/>
                  </a:cxn>
                  <a:cxn ang="0">
                    <a:pos x="0" y="748"/>
                  </a:cxn>
                  <a:cxn ang="0">
                    <a:pos x="30" y="727"/>
                  </a:cxn>
                  <a:cxn ang="0">
                    <a:pos x="67" y="666"/>
                  </a:cxn>
                  <a:cxn ang="0">
                    <a:pos x="141" y="654"/>
                  </a:cxn>
                  <a:cxn ang="0">
                    <a:pos x="196" y="701"/>
                  </a:cxn>
                  <a:cxn ang="0">
                    <a:pos x="253" y="682"/>
                  </a:cxn>
                  <a:cxn ang="0">
                    <a:pos x="270" y="612"/>
                  </a:cxn>
                  <a:cxn ang="0">
                    <a:pos x="337" y="578"/>
                  </a:cxn>
                  <a:cxn ang="0">
                    <a:pos x="403" y="606"/>
                  </a:cxn>
                  <a:cxn ang="0">
                    <a:pos x="452" y="570"/>
                  </a:cxn>
                  <a:cxn ang="0">
                    <a:pos x="446" y="499"/>
                  </a:cxn>
                  <a:cxn ang="0">
                    <a:pos x="499" y="446"/>
                  </a:cxn>
                  <a:cxn ang="0">
                    <a:pos x="570" y="452"/>
                  </a:cxn>
                  <a:cxn ang="0">
                    <a:pos x="606" y="403"/>
                  </a:cxn>
                  <a:cxn ang="0">
                    <a:pos x="578" y="337"/>
                  </a:cxn>
                  <a:cxn ang="0">
                    <a:pos x="612" y="270"/>
                  </a:cxn>
                </a:cxnLst>
                <a:rect l="0" t="0" r="r" b="b"/>
                <a:pathLst>
                  <a:path w="748" h="748">
                    <a:moveTo>
                      <a:pt x="612" y="270"/>
                    </a:moveTo>
                    <a:cubicBezTo>
                      <a:pt x="682" y="253"/>
                      <a:pt x="682" y="253"/>
                      <a:pt x="682" y="253"/>
                    </a:cubicBezTo>
                    <a:cubicBezTo>
                      <a:pt x="713" y="246"/>
                      <a:pt x="722" y="220"/>
                      <a:pt x="701" y="196"/>
                    </a:cubicBezTo>
                    <a:cubicBezTo>
                      <a:pt x="654" y="141"/>
                      <a:pt x="654" y="141"/>
                      <a:pt x="654" y="141"/>
                    </a:cubicBezTo>
                    <a:cubicBezTo>
                      <a:pt x="633" y="117"/>
                      <a:pt x="638" y="84"/>
                      <a:pt x="666" y="67"/>
                    </a:cubicBezTo>
                    <a:cubicBezTo>
                      <a:pt x="727" y="30"/>
                      <a:pt x="727" y="30"/>
                      <a:pt x="727" y="30"/>
                    </a:cubicBezTo>
                    <a:cubicBezTo>
                      <a:pt x="741" y="22"/>
                      <a:pt x="748" y="11"/>
                      <a:pt x="748" y="0"/>
                    </a:cubicBezTo>
                    <a:cubicBezTo>
                      <a:pt x="126" y="0"/>
                      <a:pt x="126" y="0"/>
                      <a:pt x="126" y="0"/>
                    </a:cubicBezTo>
                    <a:cubicBezTo>
                      <a:pt x="126" y="0"/>
                      <a:pt x="126" y="0"/>
                      <a:pt x="126" y="0"/>
                    </a:cubicBezTo>
                    <a:cubicBezTo>
                      <a:pt x="126" y="69"/>
                      <a:pt x="69" y="126"/>
                      <a:pt x="0" y="126"/>
                    </a:cubicBezTo>
                    <a:cubicBezTo>
                      <a:pt x="0" y="748"/>
                      <a:pt x="0" y="748"/>
                      <a:pt x="0" y="748"/>
                    </a:cubicBezTo>
                    <a:cubicBezTo>
                      <a:pt x="11" y="748"/>
                      <a:pt x="22" y="741"/>
                      <a:pt x="30" y="727"/>
                    </a:cubicBezTo>
                    <a:cubicBezTo>
                      <a:pt x="67" y="666"/>
                      <a:pt x="67" y="666"/>
                      <a:pt x="67" y="666"/>
                    </a:cubicBezTo>
                    <a:cubicBezTo>
                      <a:pt x="84" y="638"/>
                      <a:pt x="117" y="633"/>
                      <a:pt x="141" y="654"/>
                    </a:cubicBezTo>
                    <a:cubicBezTo>
                      <a:pt x="196" y="701"/>
                      <a:pt x="196" y="701"/>
                      <a:pt x="196" y="701"/>
                    </a:cubicBezTo>
                    <a:cubicBezTo>
                      <a:pt x="220" y="722"/>
                      <a:pt x="246" y="713"/>
                      <a:pt x="253" y="682"/>
                    </a:cubicBezTo>
                    <a:cubicBezTo>
                      <a:pt x="270" y="612"/>
                      <a:pt x="270" y="612"/>
                      <a:pt x="270" y="612"/>
                    </a:cubicBezTo>
                    <a:cubicBezTo>
                      <a:pt x="277" y="581"/>
                      <a:pt x="307" y="566"/>
                      <a:pt x="337" y="578"/>
                    </a:cubicBezTo>
                    <a:cubicBezTo>
                      <a:pt x="403" y="606"/>
                      <a:pt x="403" y="606"/>
                      <a:pt x="403" y="606"/>
                    </a:cubicBezTo>
                    <a:cubicBezTo>
                      <a:pt x="432" y="618"/>
                      <a:pt x="454" y="602"/>
                      <a:pt x="452" y="570"/>
                    </a:cubicBezTo>
                    <a:cubicBezTo>
                      <a:pt x="446" y="499"/>
                      <a:pt x="446" y="499"/>
                      <a:pt x="446" y="499"/>
                    </a:cubicBezTo>
                    <a:cubicBezTo>
                      <a:pt x="443" y="467"/>
                      <a:pt x="467" y="443"/>
                      <a:pt x="499" y="446"/>
                    </a:cubicBezTo>
                    <a:cubicBezTo>
                      <a:pt x="570" y="452"/>
                      <a:pt x="570" y="452"/>
                      <a:pt x="570" y="452"/>
                    </a:cubicBezTo>
                    <a:cubicBezTo>
                      <a:pt x="602" y="454"/>
                      <a:pt x="618" y="432"/>
                      <a:pt x="606" y="403"/>
                    </a:cubicBezTo>
                    <a:cubicBezTo>
                      <a:pt x="578" y="337"/>
                      <a:pt x="578" y="337"/>
                      <a:pt x="578" y="337"/>
                    </a:cubicBezTo>
                    <a:cubicBezTo>
                      <a:pt x="566" y="307"/>
                      <a:pt x="581" y="277"/>
                      <a:pt x="612" y="270"/>
                    </a:cubicBezTo>
                  </a:path>
                </a:pathLst>
              </a:custGeom>
              <a:solidFill>
                <a:srgbClr val="C1B5A6"/>
              </a:solidFill>
              <a:ln w="9525">
                <a:solidFill>
                  <a:schemeClr val="bg1"/>
                </a:solid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0" name="Group 9">
              <a:extLst>
                <a:ext uri="{FF2B5EF4-FFF2-40B4-BE49-F238E27FC236}">
                  <a16:creationId xmlns:a16="http://schemas.microsoft.com/office/drawing/2014/main" id="{5A17A23A-1C61-4093-8C52-12ADC8D12A6C}"/>
                </a:ext>
              </a:extLst>
            </p:cNvPr>
            <p:cNvGrpSpPr/>
            <p:nvPr/>
          </p:nvGrpSpPr>
          <p:grpSpPr>
            <a:xfrm>
              <a:off x="4610100" y="1343616"/>
              <a:ext cx="373673" cy="421470"/>
              <a:chOff x="5513440" y="1766202"/>
              <a:chExt cx="429274" cy="484183"/>
            </a:xfrm>
            <a:solidFill>
              <a:schemeClr val="bg1"/>
            </a:solidFill>
          </p:grpSpPr>
          <p:sp>
            <p:nvSpPr>
              <p:cNvPr id="11" name="Freeform 147">
                <a:extLst>
                  <a:ext uri="{FF2B5EF4-FFF2-40B4-BE49-F238E27FC236}">
                    <a16:creationId xmlns:a16="http://schemas.microsoft.com/office/drawing/2014/main" id="{0E54868E-D8CF-4835-B40A-68BFB4B43D25}"/>
                  </a:ext>
                </a:extLst>
              </p:cNvPr>
              <p:cNvSpPr>
                <a:spLocks/>
              </p:cNvSpPr>
              <p:nvPr/>
            </p:nvSpPr>
            <p:spPr bwMode="auto">
              <a:xfrm>
                <a:off x="5513440" y="1766202"/>
                <a:ext cx="429274" cy="87353"/>
              </a:xfrm>
              <a:custGeom>
                <a:avLst/>
                <a:gdLst>
                  <a:gd name="T0" fmla="*/ 68 w 129"/>
                  <a:gd name="T1" fmla="*/ 8 h 26"/>
                  <a:gd name="T2" fmla="*/ 68 w 129"/>
                  <a:gd name="T3" fmla="*/ 4 h 26"/>
                  <a:gd name="T4" fmla="*/ 64 w 129"/>
                  <a:gd name="T5" fmla="*/ 0 h 26"/>
                  <a:gd name="T6" fmla="*/ 61 w 129"/>
                  <a:gd name="T7" fmla="*/ 4 h 26"/>
                  <a:gd name="T8" fmla="*/ 61 w 129"/>
                  <a:gd name="T9" fmla="*/ 8 h 26"/>
                  <a:gd name="T10" fmla="*/ 0 w 129"/>
                  <a:gd name="T11" fmla="*/ 8 h 26"/>
                  <a:gd name="T12" fmla="*/ 0 w 129"/>
                  <a:gd name="T13" fmla="*/ 26 h 26"/>
                  <a:gd name="T14" fmla="*/ 129 w 129"/>
                  <a:gd name="T15" fmla="*/ 26 h 26"/>
                  <a:gd name="T16" fmla="*/ 129 w 129"/>
                  <a:gd name="T17" fmla="*/ 8 h 26"/>
                  <a:gd name="T18" fmla="*/ 68 w 129"/>
                  <a:gd name="T19"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26">
                    <a:moveTo>
                      <a:pt x="68" y="8"/>
                    </a:moveTo>
                    <a:cubicBezTo>
                      <a:pt x="68" y="4"/>
                      <a:pt x="68" y="4"/>
                      <a:pt x="68" y="4"/>
                    </a:cubicBezTo>
                    <a:cubicBezTo>
                      <a:pt x="68" y="2"/>
                      <a:pt x="66" y="0"/>
                      <a:pt x="64" y="0"/>
                    </a:cubicBezTo>
                    <a:cubicBezTo>
                      <a:pt x="63" y="0"/>
                      <a:pt x="61" y="2"/>
                      <a:pt x="61" y="4"/>
                    </a:cubicBezTo>
                    <a:cubicBezTo>
                      <a:pt x="61" y="8"/>
                      <a:pt x="61" y="8"/>
                      <a:pt x="61" y="8"/>
                    </a:cubicBezTo>
                    <a:cubicBezTo>
                      <a:pt x="0" y="8"/>
                      <a:pt x="0" y="8"/>
                      <a:pt x="0" y="8"/>
                    </a:cubicBezTo>
                    <a:cubicBezTo>
                      <a:pt x="0" y="26"/>
                      <a:pt x="0" y="26"/>
                      <a:pt x="0" y="26"/>
                    </a:cubicBezTo>
                    <a:cubicBezTo>
                      <a:pt x="129" y="26"/>
                      <a:pt x="129" y="26"/>
                      <a:pt x="129" y="26"/>
                    </a:cubicBezTo>
                    <a:cubicBezTo>
                      <a:pt x="129" y="8"/>
                      <a:pt x="129" y="8"/>
                      <a:pt x="129" y="8"/>
                    </a:cubicBezTo>
                    <a:lnTo>
                      <a:pt x="6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 name="Freeform 148">
                <a:extLst>
                  <a:ext uri="{FF2B5EF4-FFF2-40B4-BE49-F238E27FC236}">
                    <a16:creationId xmlns:a16="http://schemas.microsoft.com/office/drawing/2014/main" id="{84C194D3-BD49-43F8-AA55-3B446D2B1EDB}"/>
                  </a:ext>
                </a:extLst>
              </p:cNvPr>
              <p:cNvSpPr>
                <a:spLocks noEditPoints="1"/>
              </p:cNvSpPr>
              <p:nvPr/>
            </p:nvSpPr>
            <p:spPr bwMode="auto">
              <a:xfrm>
                <a:off x="5550876" y="1873521"/>
                <a:ext cx="356897" cy="376864"/>
              </a:xfrm>
              <a:custGeom>
                <a:avLst/>
                <a:gdLst>
                  <a:gd name="T0" fmla="*/ 143 w 143"/>
                  <a:gd name="T1" fmla="*/ 95 h 151"/>
                  <a:gd name="T2" fmla="*/ 143 w 143"/>
                  <a:gd name="T3" fmla="*/ 0 h 151"/>
                  <a:gd name="T4" fmla="*/ 0 w 143"/>
                  <a:gd name="T5" fmla="*/ 0 h 151"/>
                  <a:gd name="T6" fmla="*/ 0 w 143"/>
                  <a:gd name="T7" fmla="*/ 95 h 151"/>
                  <a:gd name="T8" fmla="*/ 63 w 143"/>
                  <a:gd name="T9" fmla="*/ 95 h 151"/>
                  <a:gd name="T10" fmla="*/ 63 w 143"/>
                  <a:gd name="T11" fmla="*/ 125 h 151"/>
                  <a:gd name="T12" fmla="*/ 45 w 143"/>
                  <a:gd name="T13" fmla="*/ 125 h 151"/>
                  <a:gd name="T14" fmla="*/ 45 w 143"/>
                  <a:gd name="T15" fmla="*/ 121 h 151"/>
                  <a:gd name="T16" fmla="*/ 37 w 143"/>
                  <a:gd name="T17" fmla="*/ 121 h 151"/>
                  <a:gd name="T18" fmla="*/ 25 w 143"/>
                  <a:gd name="T19" fmla="*/ 151 h 151"/>
                  <a:gd name="T20" fmla="*/ 33 w 143"/>
                  <a:gd name="T21" fmla="*/ 151 h 151"/>
                  <a:gd name="T22" fmla="*/ 40 w 143"/>
                  <a:gd name="T23" fmla="*/ 137 h 151"/>
                  <a:gd name="T24" fmla="*/ 104 w 143"/>
                  <a:gd name="T25" fmla="*/ 137 h 151"/>
                  <a:gd name="T26" fmla="*/ 109 w 143"/>
                  <a:gd name="T27" fmla="*/ 151 h 151"/>
                  <a:gd name="T28" fmla="*/ 119 w 143"/>
                  <a:gd name="T29" fmla="*/ 151 h 151"/>
                  <a:gd name="T30" fmla="*/ 107 w 143"/>
                  <a:gd name="T31" fmla="*/ 121 h 151"/>
                  <a:gd name="T32" fmla="*/ 97 w 143"/>
                  <a:gd name="T33" fmla="*/ 121 h 151"/>
                  <a:gd name="T34" fmla="*/ 97 w 143"/>
                  <a:gd name="T35" fmla="*/ 125 h 151"/>
                  <a:gd name="T36" fmla="*/ 80 w 143"/>
                  <a:gd name="T37" fmla="*/ 125 h 151"/>
                  <a:gd name="T38" fmla="*/ 80 w 143"/>
                  <a:gd name="T39" fmla="*/ 95 h 151"/>
                  <a:gd name="T40" fmla="*/ 143 w 143"/>
                  <a:gd name="T41" fmla="*/ 95 h 151"/>
                  <a:gd name="T42" fmla="*/ 92 w 143"/>
                  <a:gd name="T43" fmla="*/ 28 h 151"/>
                  <a:gd name="T44" fmla="*/ 133 w 143"/>
                  <a:gd name="T45" fmla="*/ 28 h 151"/>
                  <a:gd name="T46" fmla="*/ 133 w 143"/>
                  <a:gd name="T47" fmla="*/ 37 h 151"/>
                  <a:gd name="T48" fmla="*/ 92 w 143"/>
                  <a:gd name="T49" fmla="*/ 37 h 151"/>
                  <a:gd name="T50" fmla="*/ 92 w 143"/>
                  <a:gd name="T51" fmla="*/ 28 h 151"/>
                  <a:gd name="T52" fmla="*/ 92 w 143"/>
                  <a:gd name="T53" fmla="*/ 46 h 151"/>
                  <a:gd name="T54" fmla="*/ 133 w 143"/>
                  <a:gd name="T55" fmla="*/ 46 h 151"/>
                  <a:gd name="T56" fmla="*/ 133 w 143"/>
                  <a:gd name="T57" fmla="*/ 56 h 151"/>
                  <a:gd name="T58" fmla="*/ 92 w 143"/>
                  <a:gd name="T59" fmla="*/ 56 h 151"/>
                  <a:gd name="T60" fmla="*/ 92 w 143"/>
                  <a:gd name="T61" fmla="*/ 46 h 151"/>
                  <a:gd name="T62" fmla="*/ 92 w 143"/>
                  <a:gd name="T63" fmla="*/ 63 h 151"/>
                  <a:gd name="T64" fmla="*/ 133 w 143"/>
                  <a:gd name="T65" fmla="*/ 63 h 151"/>
                  <a:gd name="T66" fmla="*/ 133 w 143"/>
                  <a:gd name="T67" fmla="*/ 74 h 151"/>
                  <a:gd name="T68" fmla="*/ 92 w 143"/>
                  <a:gd name="T69" fmla="*/ 74 h 151"/>
                  <a:gd name="T70" fmla="*/ 92 w 143"/>
                  <a:gd name="T71" fmla="*/ 63 h 151"/>
                  <a:gd name="T72" fmla="*/ 8 w 143"/>
                  <a:gd name="T73" fmla="*/ 75 h 151"/>
                  <a:gd name="T74" fmla="*/ 8 w 143"/>
                  <a:gd name="T75" fmla="*/ 24 h 151"/>
                  <a:gd name="T76" fmla="*/ 83 w 143"/>
                  <a:gd name="T77" fmla="*/ 24 h 151"/>
                  <a:gd name="T78" fmla="*/ 83 w 143"/>
                  <a:gd name="T79" fmla="*/ 75 h 151"/>
                  <a:gd name="T80" fmla="*/ 8 w 143"/>
                  <a:gd name="T81"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3" h="151">
                    <a:moveTo>
                      <a:pt x="143" y="95"/>
                    </a:moveTo>
                    <a:lnTo>
                      <a:pt x="143" y="0"/>
                    </a:lnTo>
                    <a:lnTo>
                      <a:pt x="0" y="0"/>
                    </a:lnTo>
                    <a:lnTo>
                      <a:pt x="0" y="95"/>
                    </a:lnTo>
                    <a:lnTo>
                      <a:pt x="63" y="95"/>
                    </a:lnTo>
                    <a:lnTo>
                      <a:pt x="63" y="125"/>
                    </a:lnTo>
                    <a:lnTo>
                      <a:pt x="45" y="125"/>
                    </a:lnTo>
                    <a:lnTo>
                      <a:pt x="45" y="121"/>
                    </a:lnTo>
                    <a:lnTo>
                      <a:pt x="37" y="121"/>
                    </a:lnTo>
                    <a:lnTo>
                      <a:pt x="25" y="151"/>
                    </a:lnTo>
                    <a:lnTo>
                      <a:pt x="33" y="151"/>
                    </a:lnTo>
                    <a:lnTo>
                      <a:pt x="40" y="137"/>
                    </a:lnTo>
                    <a:lnTo>
                      <a:pt x="104" y="137"/>
                    </a:lnTo>
                    <a:lnTo>
                      <a:pt x="109" y="151"/>
                    </a:lnTo>
                    <a:lnTo>
                      <a:pt x="119" y="151"/>
                    </a:lnTo>
                    <a:lnTo>
                      <a:pt x="107" y="121"/>
                    </a:lnTo>
                    <a:lnTo>
                      <a:pt x="97" y="121"/>
                    </a:lnTo>
                    <a:lnTo>
                      <a:pt x="97" y="125"/>
                    </a:lnTo>
                    <a:lnTo>
                      <a:pt x="80" y="125"/>
                    </a:lnTo>
                    <a:lnTo>
                      <a:pt x="80" y="95"/>
                    </a:lnTo>
                    <a:lnTo>
                      <a:pt x="143" y="95"/>
                    </a:lnTo>
                    <a:close/>
                    <a:moveTo>
                      <a:pt x="92" y="28"/>
                    </a:moveTo>
                    <a:lnTo>
                      <a:pt x="133" y="28"/>
                    </a:lnTo>
                    <a:lnTo>
                      <a:pt x="133" y="37"/>
                    </a:lnTo>
                    <a:lnTo>
                      <a:pt x="92" y="37"/>
                    </a:lnTo>
                    <a:lnTo>
                      <a:pt x="92" y="28"/>
                    </a:lnTo>
                    <a:close/>
                    <a:moveTo>
                      <a:pt x="92" y="46"/>
                    </a:moveTo>
                    <a:lnTo>
                      <a:pt x="133" y="46"/>
                    </a:lnTo>
                    <a:lnTo>
                      <a:pt x="133" y="56"/>
                    </a:lnTo>
                    <a:lnTo>
                      <a:pt x="92" y="56"/>
                    </a:lnTo>
                    <a:lnTo>
                      <a:pt x="92" y="46"/>
                    </a:lnTo>
                    <a:close/>
                    <a:moveTo>
                      <a:pt x="92" y="63"/>
                    </a:moveTo>
                    <a:lnTo>
                      <a:pt x="133" y="63"/>
                    </a:lnTo>
                    <a:lnTo>
                      <a:pt x="133" y="74"/>
                    </a:lnTo>
                    <a:lnTo>
                      <a:pt x="92" y="74"/>
                    </a:lnTo>
                    <a:lnTo>
                      <a:pt x="92" y="63"/>
                    </a:lnTo>
                    <a:close/>
                    <a:moveTo>
                      <a:pt x="8" y="75"/>
                    </a:moveTo>
                    <a:lnTo>
                      <a:pt x="8" y="24"/>
                    </a:lnTo>
                    <a:lnTo>
                      <a:pt x="83" y="24"/>
                    </a:lnTo>
                    <a:lnTo>
                      <a:pt x="83" y="75"/>
                    </a:lnTo>
                    <a:lnTo>
                      <a:pt x="8"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 name="Freeform 149">
                <a:extLst>
                  <a:ext uri="{FF2B5EF4-FFF2-40B4-BE49-F238E27FC236}">
                    <a16:creationId xmlns:a16="http://schemas.microsoft.com/office/drawing/2014/main" id="{97CD0996-2AFB-4C94-A125-4237B74DD4AA}"/>
                  </a:ext>
                </a:extLst>
              </p:cNvPr>
              <p:cNvSpPr>
                <a:spLocks/>
              </p:cNvSpPr>
              <p:nvPr/>
            </p:nvSpPr>
            <p:spPr bwMode="auto">
              <a:xfrm>
                <a:off x="5578330" y="1945898"/>
                <a:ext cx="174705" cy="102328"/>
              </a:xfrm>
              <a:custGeom>
                <a:avLst/>
                <a:gdLst>
                  <a:gd name="T0" fmla="*/ 58 w 70"/>
                  <a:gd name="T1" fmla="*/ 12 h 41"/>
                  <a:gd name="T2" fmla="*/ 54 w 70"/>
                  <a:gd name="T3" fmla="*/ 20 h 41"/>
                  <a:gd name="T4" fmla="*/ 48 w 70"/>
                  <a:gd name="T5" fmla="*/ 16 h 41"/>
                  <a:gd name="T6" fmla="*/ 48 w 70"/>
                  <a:gd name="T7" fmla="*/ 16 h 41"/>
                  <a:gd name="T8" fmla="*/ 34 w 70"/>
                  <a:gd name="T9" fmla="*/ 8 h 41"/>
                  <a:gd name="T10" fmla="*/ 32 w 70"/>
                  <a:gd name="T11" fmla="*/ 12 h 41"/>
                  <a:gd name="T12" fmla="*/ 28 w 70"/>
                  <a:gd name="T13" fmla="*/ 20 h 41"/>
                  <a:gd name="T14" fmla="*/ 16 w 70"/>
                  <a:gd name="T15" fmla="*/ 12 h 41"/>
                  <a:gd name="T16" fmla="*/ 12 w 70"/>
                  <a:gd name="T17" fmla="*/ 17 h 41"/>
                  <a:gd name="T18" fmla="*/ 12 w 70"/>
                  <a:gd name="T19" fmla="*/ 17 h 41"/>
                  <a:gd name="T20" fmla="*/ 0 w 70"/>
                  <a:gd name="T21" fmla="*/ 37 h 41"/>
                  <a:gd name="T22" fmla="*/ 5 w 70"/>
                  <a:gd name="T23" fmla="*/ 41 h 41"/>
                  <a:gd name="T24" fmla="*/ 17 w 70"/>
                  <a:gd name="T25" fmla="*/ 21 h 41"/>
                  <a:gd name="T26" fmla="*/ 24 w 70"/>
                  <a:gd name="T27" fmla="*/ 25 h 41"/>
                  <a:gd name="T28" fmla="*/ 24 w 70"/>
                  <a:gd name="T29" fmla="*/ 25 h 41"/>
                  <a:gd name="T30" fmla="*/ 30 w 70"/>
                  <a:gd name="T31" fmla="*/ 29 h 41"/>
                  <a:gd name="T32" fmla="*/ 37 w 70"/>
                  <a:gd name="T33" fmla="*/ 17 h 41"/>
                  <a:gd name="T34" fmla="*/ 42 w 70"/>
                  <a:gd name="T35" fmla="*/ 21 h 41"/>
                  <a:gd name="T36" fmla="*/ 42 w 70"/>
                  <a:gd name="T37" fmla="*/ 21 h 41"/>
                  <a:gd name="T38" fmla="*/ 56 w 70"/>
                  <a:gd name="T39" fmla="*/ 28 h 41"/>
                  <a:gd name="T40" fmla="*/ 57 w 70"/>
                  <a:gd name="T41" fmla="*/ 28 h 41"/>
                  <a:gd name="T42" fmla="*/ 57 w 70"/>
                  <a:gd name="T43" fmla="*/ 28 h 41"/>
                  <a:gd name="T44" fmla="*/ 64 w 70"/>
                  <a:gd name="T45" fmla="*/ 17 h 41"/>
                  <a:gd name="T46" fmla="*/ 64 w 70"/>
                  <a:gd name="T47" fmla="*/ 17 h 41"/>
                  <a:gd name="T48" fmla="*/ 70 w 70"/>
                  <a:gd name="T49" fmla="*/ 4 h 41"/>
                  <a:gd name="T50" fmla="*/ 65 w 70"/>
                  <a:gd name="T51" fmla="*/ 0 h 41"/>
                  <a:gd name="T52" fmla="*/ 58 w 70"/>
                  <a:gd name="T53"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41">
                    <a:moveTo>
                      <a:pt x="58" y="12"/>
                    </a:moveTo>
                    <a:lnTo>
                      <a:pt x="54" y="20"/>
                    </a:lnTo>
                    <a:lnTo>
                      <a:pt x="48" y="16"/>
                    </a:lnTo>
                    <a:lnTo>
                      <a:pt x="48" y="16"/>
                    </a:lnTo>
                    <a:lnTo>
                      <a:pt x="34" y="8"/>
                    </a:lnTo>
                    <a:lnTo>
                      <a:pt x="32" y="12"/>
                    </a:lnTo>
                    <a:lnTo>
                      <a:pt x="28" y="20"/>
                    </a:lnTo>
                    <a:lnTo>
                      <a:pt x="16" y="12"/>
                    </a:lnTo>
                    <a:lnTo>
                      <a:pt x="12" y="17"/>
                    </a:lnTo>
                    <a:lnTo>
                      <a:pt x="12" y="17"/>
                    </a:lnTo>
                    <a:lnTo>
                      <a:pt x="0" y="37"/>
                    </a:lnTo>
                    <a:lnTo>
                      <a:pt x="5" y="41"/>
                    </a:lnTo>
                    <a:lnTo>
                      <a:pt x="17" y="21"/>
                    </a:lnTo>
                    <a:lnTo>
                      <a:pt x="24" y="25"/>
                    </a:lnTo>
                    <a:lnTo>
                      <a:pt x="24" y="25"/>
                    </a:lnTo>
                    <a:lnTo>
                      <a:pt x="30" y="29"/>
                    </a:lnTo>
                    <a:lnTo>
                      <a:pt x="37" y="17"/>
                    </a:lnTo>
                    <a:lnTo>
                      <a:pt x="42" y="21"/>
                    </a:lnTo>
                    <a:lnTo>
                      <a:pt x="42" y="21"/>
                    </a:lnTo>
                    <a:lnTo>
                      <a:pt x="56" y="28"/>
                    </a:lnTo>
                    <a:lnTo>
                      <a:pt x="57" y="28"/>
                    </a:lnTo>
                    <a:lnTo>
                      <a:pt x="57" y="28"/>
                    </a:lnTo>
                    <a:lnTo>
                      <a:pt x="64" y="17"/>
                    </a:lnTo>
                    <a:lnTo>
                      <a:pt x="64" y="17"/>
                    </a:lnTo>
                    <a:lnTo>
                      <a:pt x="70" y="4"/>
                    </a:lnTo>
                    <a:lnTo>
                      <a:pt x="65" y="0"/>
                    </a:lnTo>
                    <a:lnTo>
                      <a:pt x="58"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grpSp>
        <p:nvGrpSpPr>
          <p:cNvPr id="30" name="Group 60">
            <a:extLst>
              <a:ext uri="{FF2B5EF4-FFF2-40B4-BE49-F238E27FC236}">
                <a16:creationId xmlns:a16="http://schemas.microsoft.com/office/drawing/2014/main" id="{6148672B-4C3D-498F-9315-4ECF1E1D5F23}"/>
              </a:ext>
            </a:extLst>
          </p:cNvPr>
          <p:cNvGrpSpPr/>
          <p:nvPr/>
        </p:nvGrpSpPr>
        <p:grpSpPr>
          <a:xfrm>
            <a:off x="2323636" y="3502875"/>
            <a:ext cx="373380" cy="365760"/>
            <a:chOff x="4381500" y="2925763"/>
            <a:chExt cx="363538" cy="293688"/>
          </a:xfrm>
          <a:solidFill>
            <a:schemeClr val="bg1"/>
          </a:solidFill>
        </p:grpSpPr>
        <p:sp>
          <p:nvSpPr>
            <p:cNvPr id="31" name="Freeform 818">
              <a:extLst>
                <a:ext uri="{FF2B5EF4-FFF2-40B4-BE49-F238E27FC236}">
                  <a16:creationId xmlns:a16="http://schemas.microsoft.com/office/drawing/2014/main" id="{11B90D0E-389E-46A5-A81C-84DA8E58E3A6}"/>
                </a:ext>
              </a:extLst>
            </p:cNvPr>
            <p:cNvSpPr>
              <a:spLocks/>
            </p:cNvSpPr>
            <p:nvPr/>
          </p:nvSpPr>
          <p:spPr bwMode="auto">
            <a:xfrm>
              <a:off x="4570413" y="3076575"/>
              <a:ext cx="82550" cy="142875"/>
            </a:xfrm>
            <a:custGeom>
              <a:avLst/>
              <a:gdLst/>
              <a:ahLst/>
              <a:cxnLst>
                <a:cxn ang="0">
                  <a:pos x="18" y="0"/>
                </a:cxn>
                <a:cxn ang="0">
                  <a:pos x="5" y="0"/>
                </a:cxn>
                <a:cxn ang="0">
                  <a:pos x="0" y="4"/>
                </a:cxn>
                <a:cxn ang="0">
                  <a:pos x="0" y="36"/>
                </a:cxn>
                <a:cxn ang="0">
                  <a:pos x="5" y="40"/>
                </a:cxn>
                <a:cxn ang="0">
                  <a:pos x="18" y="40"/>
                </a:cxn>
                <a:cxn ang="0">
                  <a:pos x="23" y="36"/>
                </a:cxn>
                <a:cxn ang="0">
                  <a:pos x="23" y="4"/>
                </a:cxn>
                <a:cxn ang="0">
                  <a:pos x="18" y="0"/>
                </a:cxn>
              </a:cxnLst>
              <a:rect l="0" t="0" r="r" b="b"/>
              <a:pathLst>
                <a:path w="23" h="40">
                  <a:moveTo>
                    <a:pt x="18" y="0"/>
                  </a:moveTo>
                  <a:cubicBezTo>
                    <a:pt x="5" y="0"/>
                    <a:pt x="5" y="0"/>
                    <a:pt x="5" y="0"/>
                  </a:cubicBezTo>
                  <a:cubicBezTo>
                    <a:pt x="2" y="0"/>
                    <a:pt x="0" y="2"/>
                    <a:pt x="0" y="4"/>
                  </a:cubicBezTo>
                  <a:cubicBezTo>
                    <a:pt x="0" y="36"/>
                    <a:pt x="0" y="36"/>
                    <a:pt x="0" y="36"/>
                  </a:cubicBezTo>
                  <a:cubicBezTo>
                    <a:pt x="0" y="38"/>
                    <a:pt x="2" y="40"/>
                    <a:pt x="5" y="40"/>
                  </a:cubicBezTo>
                  <a:cubicBezTo>
                    <a:pt x="18" y="40"/>
                    <a:pt x="18" y="40"/>
                    <a:pt x="18" y="40"/>
                  </a:cubicBezTo>
                  <a:cubicBezTo>
                    <a:pt x="21" y="40"/>
                    <a:pt x="23" y="38"/>
                    <a:pt x="23" y="36"/>
                  </a:cubicBezTo>
                  <a:cubicBezTo>
                    <a:pt x="23" y="4"/>
                    <a:pt x="23" y="4"/>
                    <a:pt x="23" y="4"/>
                  </a:cubicBezTo>
                  <a:cubicBezTo>
                    <a:pt x="23" y="2"/>
                    <a:pt x="21" y="0"/>
                    <a:pt x="18"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2" name="Freeform 819">
              <a:extLst>
                <a:ext uri="{FF2B5EF4-FFF2-40B4-BE49-F238E27FC236}">
                  <a16:creationId xmlns:a16="http://schemas.microsoft.com/office/drawing/2014/main" id="{561914FE-B30E-4F2D-BB20-8E8033A1D6DD}"/>
                </a:ext>
              </a:extLst>
            </p:cNvPr>
            <p:cNvSpPr>
              <a:spLocks/>
            </p:cNvSpPr>
            <p:nvPr/>
          </p:nvSpPr>
          <p:spPr bwMode="auto">
            <a:xfrm>
              <a:off x="4667250" y="2925763"/>
              <a:ext cx="77788" cy="293688"/>
            </a:xfrm>
            <a:custGeom>
              <a:avLst/>
              <a:gdLst/>
              <a:ahLst/>
              <a:cxnLst>
                <a:cxn ang="0">
                  <a:pos x="5" y="82"/>
                </a:cxn>
                <a:cxn ang="0">
                  <a:pos x="18" y="82"/>
                </a:cxn>
                <a:cxn ang="0">
                  <a:pos x="22" y="78"/>
                </a:cxn>
                <a:cxn ang="0">
                  <a:pos x="22" y="4"/>
                </a:cxn>
                <a:cxn ang="0">
                  <a:pos x="18" y="0"/>
                </a:cxn>
                <a:cxn ang="0">
                  <a:pos x="5" y="0"/>
                </a:cxn>
                <a:cxn ang="0">
                  <a:pos x="0" y="4"/>
                </a:cxn>
                <a:cxn ang="0">
                  <a:pos x="0" y="46"/>
                </a:cxn>
                <a:cxn ang="0">
                  <a:pos x="0" y="78"/>
                </a:cxn>
                <a:cxn ang="0">
                  <a:pos x="5" y="82"/>
                </a:cxn>
              </a:cxnLst>
              <a:rect l="0" t="0" r="r" b="b"/>
              <a:pathLst>
                <a:path w="22" h="82">
                  <a:moveTo>
                    <a:pt x="5" y="82"/>
                  </a:moveTo>
                  <a:cubicBezTo>
                    <a:pt x="18" y="82"/>
                    <a:pt x="18" y="82"/>
                    <a:pt x="18" y="82"/>
                  </a:cubicBezTo>
                  <a:cubicBezTo>
                    <a:pt x="20" y="82"/>
                    <a:pt x="22" y="80"/>
                    <a:pt x="22" y="78"/>
                  </a:cubicBezTo>
                  <a:cubicBezTo>
                    <a:pt x="22" y="4"/>
                    <a:pt x="22" y="4"/>
                    <a:pt x="22" y="4"/>
                  </a:cubicBezTo>
                  <a:cubicBezTo>
                    <a:pt x="22" y="2"/>
                    <a:pt x="20" y="0"/>
                    <a:pt x="18" y="0"/>
                  </a:cubicBezTo>
                  <a:cubicBezTo>
                    <a:pt x="5" y="0"/>
                    <a:pt x="5" y="0"/>
                    <a:pt x="5" y="0"/>
                  </a:cubicBezTo>
                  <a:cubicBezTo>
                    <a:pt x="2" y="0"/>
                    <a:pt x="0" y="2"/>
                    <a:pt x="0" y="4"/>
                  </a:cubicBezTo>
                  <a:cubicBezTo>
                    <a:pt x="0" y="46"/>
                    <a:pt x="0" y="46"/>
                    <a:pt x="0" y="46"/>
                  </a:cubicBezTo>
                  <a:cubicBezTo>
                    <a:pt x="0" y="78"/>
                    <a:pt x="0" y="78"/>
                    <a:pt x="0" y="78"/>
                  </a:cubicBezTo>
                  <a:cubicBezTo>
                    <a:pt x="0" y="80"/>
                    <a:pt x="2" y="82"/>
                    <a:pt x="5" y="82"/>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3" name="Freeform 820">
              <a:extLst>
                <a:ext uri="{FF2B5EF4-FFF2-40B4-BE49-F238E27FC236}">
                  <a16:creationId xmlns:a16="http://schemas.microsoft.com/office/drawing/2014/main" id="{91405011-D844-40A8-9012-18EE53B234F0}"/>
                </a:ext>
              </a:extLst>
            </p:cNvPr>
            <p:cNvSpPr>
              <a:spLocks/>
            </p:cNvSpPr>
            <p:nvPr/>
          </p:nvSpPr>
          <p:spPr bwMode="auto">
            <a:xfrm>
              <a:off x="4478338" y="3008313"/>
              <a:ext cx="77788" cy="211138"/>
            </a:xfrm>
            <a:custGeom>
              <a:avLst/>
              <a:gdLst/>
              <a:ahLst/>
              <a:cxnLst>
                <a:cxn ang="0">
                  <a:pos x="18" y="0"/>
                </a:cxn>
                <a:cxn ang="0">
                  <a:pos x="4" y="0"/>
                </a:cxn>
                <a:cxn ang="0">
                  <a:pos x="0" y="5"/>
                </a:cxn>
                <a:cxn ang="0">
                  <a:pos x="0" y="42"/>
                </a:cxn>
                <a:cxn ang="0">
                  <a:pos x="0" y="55"/>
                </a:cxn>
                <a:cxn ang="0">
                  <a:pos x="4" y="59"/>
                </a:cxn>
                <a:cxn ang="0">
                  <a:pos x="18" y="59"/>
                </a:cxn>
                <a:cxn ang="0">
                  <a:pos x="22" y="55"/>
                </a:cxn>
                <a:cxn ang="0">
                  <a:pos x="22" y="23"/>
                </a:cxn>
                <a:cxn ang="0">
                  <a:pos x="22" y="5"/>
                </a:cxn>
                <a:cxn ang="0">
                  <a:pos x="18" y="0"/>
                </a:cxn>
              </a:cxnLst>
              <a:rect l="0" t="0" r="r" b="b"/>
              <a:pathLst>
                <a:path w="22" h="59">
                  <a:moveTo>
                    <a:pt x="18" y="0"/>
                  </a:moveTo>
                  <a:cubicBezTo>
                    <a:pt x="4" y="0"/>
                    <a:pt x="4" y="0"/>
                    <a:pt x="4" y="0"/>
                  </a:cubicBezTo>
                  <a:cubicBezTo>
                    <a:pt x="2" y="0"/>
                    <a:pt x="0" y="2"/>
                    <a:pt x="0" y="5"/>
                  </a:cubicBezTo>
                  <a:cubicBezTo>
                    <a:pt x="0" y="42"/>
                    <a:pt x="0" y="42"/>
                    <a:pt x="0" y="42"/>
                  </a:cubicBezTo>
                  <a:cubicBezTo>
                    <a:pt x="0" y="55"/>
                    <a:pt x="0" y="55"/>
                    <a:pt x="0" y="55"/>
                  </a:cubicBezTo>
                  <a:cubicBezTo>
                    <a:pt x="0" y="57"/>
                    <a:pt x="2" y="59"/>
                    <a:pt x="4" y="59"/>
                  </a:cubicBezTo>
                  <a:cubicBezTo>
                    <a:pt x="18" y="59"/>
                    <a:pt x="18" y="59"/>
                    <a:pt x="18" y="59"/>
                  </a:cubicBezTo>
                  <a:cubicBezTo>
                    <a:pt x="20" y="59"/>
                    <a:pt x="22" y="57"/>
                    <a:pt x="22" y="55"/>
                  </a:cubicBezTo>
                  <a:cubicBezTo>
                    <a:pt x="22" y="23"/>
                    <a:pt x="22" y="23"/>
                    <a:pt x="22" y="23"/>
                  </a:cubicBezTo>
                  <a:cubicBezTo>
                    <a:pt x="22" y="5"/>
                    <a:pt x="22" y="5"/>
                    <a:pt x="22" y="5"/>
                  </a:cubicBezTo>
                  <a:cubicBezTo>
                    <a:pt x="22" y="2"/>
                    <a:pt x="20" y="0"/>
                    <a:pt x="18"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34" name="Freeform 821">
              <a:extLst>
                <a:ext uri="{FF2B5EF4-FFF2-40B4-BE49-F238E27FC236}">
                  <a16:creationId xmlns:a16="http://schemas.microsoft.com/office/drawing/2014/main" id="{F2F35A3A-A633-46ED-8D2A-E7D5881D1414}"/>
                </a:ext>
              </a:extLst>
            </p:cNvPr>
            <p:cNvSpPr>
              <a:spLocks/>
            </p:cNvSpPr>
            <p:nvPr/>
          </p:nvSpPr>
          <p:spPr bwMode="auto">
            <a:xfrm>
              <a:off x="4381500" y="3144838"/>
              <a:ext cx="82550" cy="74613"/>
            </a:xfrm>
            <a:custGeom>
              <a:avLst/>
              <a:gdLst/>
              <a:ahLst/>
              <a:cxnLst>
                <a:cxn ang="0">
                  <a:pos x="18" y="0"/>
                </a:cxn>
                <a:cxn ang="0">
                  <a:pos x="5" y="0"/>
                </a:cxn>
                <a:cxn ang="0">
                  <a:pos x="0" y="4"/>
                </a:cxn>
                <a:cxn ang="0">
                  <a:pos x="0" y="17"/>
                </a:cxn>
                <a:cxn ang="0">
                  <a:pos x="5" y="21"/>
                </a:cxn>
                <a:cxn ang="0">
                  <a:pos x="18" y="21"/>
                </a:cxn>
                <a:cxn ang="0">
                  <a:pos x="23" y="17"/>
                </a:cxn>
                <a:cxn ang="0">
                  <a:pos x="23" y="4"/>
                </a:cxn>
                <a:cxn ang="0">
                  <a:pos x="18" y="0"/>
                </a:cxn>
              </a:cxnLst>
              <a:rect l="0" t="0" r="r" b="b"/>
              <a:pathLst>
                <a:path w="23" h="21">
                  <a:moveTo>
                    <a:pt x="18" y="0"/>
                  </a:moveTo>
                  <a:cubicBezTo>
                    <a:pt x="5" y="0"/>
                    <a:pt x="5" y="0"/>
                    <a:pt x="5" y="0"/>
                  </a:cubicBezTo>
                  <a:cubicBezTo>
                    <a:pt x="2" y="0"/>
                    <a:pt x="0" y="2"/>
                    <a:pt x="0" y="4"/>
                  </a:cubicBezTo>
                  <a:cubicBezTo>
                    <a:pt x="0" y="17"/>
                    <a:pt x="0" y="17"/>
                    <a:pt x="0" y="17"/>
                  </a:cubicBezTo>
                  <a:cubicBezTo>
                    <a:pt x="0" y="19"/>
                    <a:pt x="2" y="21"/>
                    <a:pt x="5" y="21"/>
                  </a:cubicBezTo>
                  <a:cubicBezTo>
                    <a:pt x="18" y="21"/>
                    <a:pt x="18" y="21"/>
                    <a:pt x="18" y="21"/>
                  </a:cubicBezTo>
                  <a:cubicBezTo>
                    <a:pt x="21" y="21"/>
                    <a:pt x="23" y="19"/>
                    <a:pt x="23" y="17"/>
                  </a:cubicBezTo>
                  <a:cubicBezTo>
                    <a:pt x="23" y="4"/>
                    <a:pt x="23" y="4"/>
                    <a:pt x="23" y="4"/>
                  </a:cubicBezTo>
                  <a:cubicBezTo>
                    <a:pt x="23" y="2"/>
                    <a:pt x="21" y="0"/>
                    <a:pt x="18" y="0"/>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35" name="Rectangle 34">
            <a:extLst>
              <a:ext uri="{FF2B5EF4-FFF2-40B4-BE49-F238E27FC236}">
                <a16:creationId xmlns:a16="http://schemas.microsoft.com/office/drawing/2014/main" id="{FEE02114-4EA5-4D0B-B6C4-D59FA8FE3338}"/>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Slide Number Placeholder 4">
            <a:extLst>
              <a:ext uri="{FF2B5EF4-FFF2-40B4-BE49-F238E27FC236}">
                <a16:creationId xmlns:a16="http://schemas.microsoft.com/office/drawing/2014/main" id="{46BE19A9-FB2B-457B-A9EC-182F22CA8E48}"/>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46</a:t>
            </a:fld>
            <a:endParaRPr lang="en-US" sz="1400">
              <a:solidFill>
                <a:schemeClr val="bg1"/>
              </a:solidFill>
            </a:endParaRPr>
          </a:p>
        </p:txBody>
      </p:sp>
    </p:spTree>
    <p:extLst>
      <p:ext uri="{BB962C8B-B14F-4D97-AF65-F5344CB8AC3E}">
        <p14:creationId xmlns:p14="http://schemas.microsoft.com/office/powerpoint/2010/main" val="246397796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F84D7AD-D1B1-4C7C-961A-84D45A94DFA2}"/>
                  </a:ext>
                </a:extLst>
              </p:cNvPr>
              <p:cNvSpPr txBox="1"/>
              <p:nvPr/>
            </p:nvSpPr>
            <p:spPr>
              <a:xfrm>
                <a:off x="920545" y="1235050"/>
                <a:ext cx="11106650" cy="3922869"/>
              </a:xfrm>
              <a:prstGeom prst="rect">
                <a:avLst/>
              </a:prstGeom>
              <a:noFill/>
            </p:spPr>
            <p:txBody>
              <a:bodyPr wrap="square">
                <a:spAutoFit/>
              </a:bodyPr>
              <a:lstStyle/>
              <a:p>
                <a:pPr>
                  <a:lnSpc>
                    <a:spcPct val="150000"/>
                  </a:lnSpc>
                </a:pPr>
                <a:r>
                  <a:rPr lang="vi-VN" sz="2400" b="1">
                    <a:latin typeface="Calibri" panose="020F0502020204030204" pitchFamily="34" charset="0"/>
                    <a:ea typeface="Cambria Math" panose="02040503050406030204" pitchFamily="18" charset="0"/>
                    <a:cs typeface="Calibri" panose="020F0502020204030204" pitchFamily="34" charset="0"/>
                  </a:rPr>
                  <a:t>Ý tưởng thuật toán: </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Ta cần tìm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argmin</m:t>
                        </m:r>
                      </m:e>
                      <m:sub>
                        <m:r>
                          <a:rPr lang="vi-VN" sz="2400" b="1" i="0" smtClean="0">
                            <a:latin typeface="Cambria Math" panose="02040503050406030204" pitchFamily="18" charset="0"/>
                            <a:ea typeface="Cambria Math" panose="02040503050406030204" pitchFamily="18" charset="0"/>
                            <a:cs typeface="Calibri" panose="020F0502020204030204" pitchFamily="34" charset="0"/>
                          </a:rPr>
                          <m:t>𝐯</m:t>
                        </m:r>
                      </m:sub>
                    </m:sSub>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𝐜</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𝐯</m:t>
                    </m:r>
                  </m:oMath>
                </a14:m>
                <a:r>
                  <a:rPr lang="vi-VN" sz="2400" b="1">
                    <a:latin typeface="Calibri" panose="020F0502020204030204" pitchFamily="34" charset="0"/>
                    <a:ea typeface="Cambria Math" panose="02040503050406030204" pitchFamily="18" charset="0"/>
                    <a:cs typeface="Calibri" panose="020F0502020204030204" pitchFamily="34" charset="0"/>
                  </a:rPr>
                  <a:t> </a:t>
                </a:r>
                <a:r>
                  <a:rPr lang="vi-VN" sz="2400">
                    <a:latin typeface="Calibri" panose="020F0502020204030204" pitchFamily="34" charset="0"/>
                    <a:ea typeface="Cambria Math" panose="02040503050406030204" pitchFamily="18" charset="0"/>
                    <a:cs typeface="Calibri" panose="020F0502020204030204" pitchFamily="34" charset="0"/>
                  </a:rPr>
                  <a:t>thỏa mãn </a:t>
                </a:r>
                <a14:m>
                  <m:oMath xmlns:m="http://schemas.openxmlformats.org/officeDocument/2006/math">
                    <m:r>
                      <a:rPr lang="vi-VN" sz="2400" b="1" i="0" smtClean="0">
                        <a:latin typeface="Cambria Math" panose="02040503050406030204" pitchFamily="18" charset="0"/>
                        <a:ea typeface="Cambria Math" panose="02040503050406030204" pitchFamily="18" charset="0"/>
                        <a:cs typeface="Calibri" panose="020F0502020204030204" pitchFamily="34" charset="0"/>
                      </a:rPr>
                      <m:t>𝐀𝐯</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𝐛</m:t>
                    </m:r>
                  </m:oMath>
                </a14:m>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Định nghĩa </a:t>
                </a:r>
                <a14:m>
                  <m:oMath xmlns:m="http://schemas.openxmlformats.org/officeDocument/2006/math">
                    <m:r>
                      <a:rPr lang="vi-VN" sz="2400" b="1" i="0" smtClean="0">
                        <a:latin typeface="Cambria Math" panose="02040503050406030204" pitchFamily="18" charset="0"/>
                        <a:ea typeface="Cambria Math" panose="02040503050406030204" pitchFamily="18" charset="0"/>
                        <a:cs typeface="Calibri" panose="020F0502020204030204" pitchFamily="34" charset="0"/>
                      </a:rPr>
                      <m:t>𝐯</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𝐷</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𝑒</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𝑒</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 </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𝑒</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sub>
                        </m:sSub>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ℝ</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sup>
                    </m:sSup>
                  </m:oMath>
                </a14:m>
                <a:r>
                  <a:rPr lang="vi-VN" sz="2400" b="0">
                    <a:latin typeface="Calibri" panose="020F0502020204030204" pitchFamily="34" charset="0"/>
                    <a:ea typeface="Cambria Math" panose="02040503050406030204" pitchFamily="18" charset="0"/>
                    <a:cs typeface="Calibri" panose="020F0502020204030204" pitchFamily="34" charset="0"/>
                  </a:rPr>
                  <a:t>, trong đó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𝑒</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𝑖</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𝑖</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acc>
                              <m:acc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e>
                            </m:acc>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𝑖</m:t>
                            </m:r>
                          </m:sub>
                        </m:sSub>
                      </m:e>
                    </m:d>
                  </m:oMath>
                </a14:m>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Vì chúng ta cần tối thiểu hóa các sai số tuyệt đối nên định nghĩa</a:t>
                </a:r>
                <a14:m>
                  <m:oMath xmlns:m="http://schemas.openxmlformats.org/officeDocument/2006/math">
                    <m:r>
                      <a:rPr lang="vi-VN" sz="2400" b="0" i="0" smtClean="0">
                        <a:latin typeface="Cambria Math" panose="02040503050406030204" pitchFamily="18" charset="0"/>
                        <a:ea typeface="Cambria Math" panose="02040503050406030204" pitchFamily="18" charset="0"/>
                        <a:cs typeface="Calibri" panose="020F0502020204030204" pitchFamily="34" charset="0"/>
                      </a:rPr>
                      <m:t> </m:t>
                    </m:r>
                    <m:r>
                      <a:rPr lang="vi-VN" sz="2400" b="1" i="0" smtClean="0">
                        <a:latin typeface="Cambria Math" panose="02040503050406030204" pitchFamily="18" charset="0"/>
                        <a:ea typeface="Cambria Math" panose="02040503050406030204" pitchFamily="18" charset="0"/>
                        <a:cs typeface="Calibri" panose="020F0502020204030204" pitchFamily="34" charset="0"/>
                      </a:rPr>
                      <m:t>𝐜</m:t>
                    </m:r>
                    <m:r>
                      <a:rPr lang="vi-VN" sz="2400" b="0" i="1" smtClean="0">
                        <a:latin typeface="Cambria Math" panose="02040503050406030204" pitchFamily="18" charset="0"/>
                        <a:ea typeface="Cambria Math" panose="02040503050406030204" pitchFamily="18" charset="0"/>
                        <a:cs typeface="Calibri" panose="020F0502020204030204" pitchFamily="34" charset="0"/>
                      </a:rPr>
                      <m:t>=(0,…,0,1,…,1)</m:t>
                    </m:r>
                  </m:oMath>
                </a14:m>
                <a:r>
                  <a:rPr lang="vi-VN" sz="2400" b="0">
                    <a:latin typeface="Calibri" panose="020F0502020204030204" pitchFamily="34" charset="0"/>
                    <a:ea typeface="Cambria Math" panose="02040503050406030204" pitchFamily="18" charset="0"/>
                    <a:cs typeface="Calibri" panose="020F0502020204030204" pitchFamily="34" charset="0"/>
                  </a:rPr>
                  <a:t> </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Ở đây chúng ta sẽ tính được</a:t>
                </a:r>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 </a:t>
                </a:r>
              </a:p>
            </p:txBody>
          </p:sp>
        </mc:Choice>
        <mc:Fallback>
          <p:sp>
            <p:nvSpPr>
              <p:cNvPr id="6" name="TextBox 5">
                <a:extLst>
                  <a:ext uri="{FF2B5EF4-FFF2-40B4-BE49-F238E27FC236}">
                    <a16:creationId xmlns:a16="http://schemas.microsoft.com/office/drawing/2014/main" id="{5F84D7AD-D1B1-4C7C-961A-84D45A94DFA2}"/>
                  </a:ext>
                </a:extLst>
              </p:cNvPr>
              <p:cNvSpPr txBox="1">
                <a:spLocks noRot="1" noChangeAspect="1" noMove="1" noResize="1" noEditPoints="1" noAdjustHandles="1" noChangeArrowheads="1" noChangeShapeType="1" noTextEdit="1"/>
              </p:cNvSpPr>
              <p:nvPr/>
            </p:nvSpPr>
            <p:spPr>
              <a:xfrm>
                <a:off x="920545" y="1235050"/>
                <a:ext cx="11106650" cy="3922869"/>
              </a:xfrm>
              <a:prstGeom prst="rect">
                <a:avLst/>
              </a:prstGeom>
              <a:blipFill>
                <a:blip r:embed="rId3"/>
                <a:stretch>
                  <a:fillRect l="-823"/>
                </a:stretch>
              </a:blipFill>
            </p:spPr>
            <p:txBody>
              <a:bodyPr/>
              <a:lstStyle/>
              <a:p>
                <a:r>
                  <a:rPr lang="en-US">
                    <a:noFill/>
                  </a:rPr>
                  <a:t> </a:t>
                </a:r>
              </a:p>
            </p:txBody>
          </p:sp>
        </mc:Fallback>
      </mc:AlternateContent>
      <p:grpSp>
        <p:nvGrpSpPr>
          <p:cNvPr id="11" name="组合 41">
            <a:extLst>
              <a:ext uri="{FF2B5EF4-FFF2-40B4-BE49-F238E27FC236}">
                <a16:creationId xmlns:a16="http://schemas.microsoft.com/office/drawing/2014/main" id="{F0CD5F0E-12C7-4A07-AA82-21E343C8367C}"/>
              </a:ext>
            </a:extLst>
          </p:cNvPr>
          <p:cNvGrpSpPr/>
          <p:nvPr/>
        </p:nvGrpSpPr>
        <p:grpSpPr>
          <a:xfrm rot="1442666">
            <a:off x="378440" y="1317165"/>
            <a:ext cx="484883" cy="384143"/>
            <a:chOff x="451410" y="5975667"/>
            <a:chExt cx="858150" cy="540139"/>
          </a:xfrm>
        </p:grpSpPr>
        <p:sp>
          <p:nvSpPr>
            <p:cNvPr id="12" name="等腰三角形 42">
              <a:extLst>
                <a:ext uri="{FF2B5EF4-FFF2-40B4-BE49-F238E27FC236}">
                  <a16:creationId xmlns:a16="http://schemas.microsoft.com/office/drawing/2014/main" id="{B28E4386-8997-409D-83EC-A5DBC8FB03A9}"/>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3" name="等腰三角形 43">
              <a:extLst>
                <a:ext uri="{FF2B5EF4-FFF2-40B4-BE49-F238E27FC236}">
                  <a16:creationId xmlns:a16="http://schemas.microsoft.com/office/drawing/2014/main" id="{AC2AD87E-6924-4FBD-BB97-B8F1826D91B3}"/>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1E825F8-68B4-495F-A642-4F16A3B1071D}"/>
                  </a:ext>
                </a:extLst>
              </p:cNvPr>
              <p:cNvSpPr txBox="1"/>
              <p:nvPr/>
            </p:nvSpPr>
            <p:spPr>
              <a:xfrm>
                <a:off x="1204808" y="4120227"/>
                <a:ext cx="9642864" cy="26034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sz="2400" b="1" i="0" smtClean="0">
                          <a:latin typeface="Cambria Math" panose="02040503050406030204" pitchFamily="18" charset="0"/>
                        </a:rPr>
                        <m:t>𝐀</m:t>
                      </m:r>
                      <m:r>
                        <a:rPr lang="vi-VN" sz="2400" b="0" i="1" smtClean="0">
                          <a:latin typeface="Cambria Math" panose="02040503050406030204" pitchFamily="18" charset="0"/>
                        </a:rPr>
                        <m:t>=</m:t>
                      </m:r>
                      <m:d>
                        <m:dPr>
                          <m:ctrlPr>
                            <a:rPr lang="vi-VN" sz="2400" b="0" i="1" smtClean="0">
                              <a:latin typeface="Cambria Math" panose="02040503050406030204" pitchFamily="18" charset="0"/>
                            </a:rPr>
                          </m:ctrlPr>
                        </m:dPr>
                        <m:e>
                          <m:eqArr>
                            <m:eqArrPr>
                              <m:ctrlPr>
                                <a:rPr lang="vi-VN" sz="2400" b="0" i="1" smtClean="0">
                                  <a:latin typeface="Cambria Math" panose="02040503050406030204" pitchFamily="18" charset="0"/>
                                </a:rPr>
                              </m:ctrlPr>
                            </m:eqArrPr>
                            <m:e>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𝑥</m:t>
                                  </m:r>
                                </m:e>
                                <m:sub>
                                  <m:r>
                                    <a:rPr lang="vi-VN" sz="2400" b="0" i="1" smtClean="0">
                                      <a:latin typeface="Cambria Math" panose="02040503050406030204" pitchFamily="18" charset="0"/>
                                    </a:rPr>
                                    <m:t>1</m:t>
                                  </m:r>
                                </m:sub>
                              </m:sSub>
                              <m:r>
                                <a:rPr lang="vi-VN" sz="2400" b="0" i="1" smtClean="0">
                                  <a:latin typeface="Cambria Math" panose="02040503050406030204" pitchFamily="18" charset="0"/>
                                </a:rPr>
                                <m:t>     1    0    0    0    ⋯    0</m:t>
                              </m:r>
                            </m:e>
                            <m:e>
                              <m:sSub>
                                <m:sSubPr>
                                  <m:ctrlPr>
                                    <a:rPr lang="vi-VN" sz="2400" i="1">
                                      <a:latin typeface="Cambria Math" panose="02040503050406030204" pitchFamily="18" charset="0"/>
                                    </a:rPr>
                                  </m:ctrlPr>
                                </m:sSubPr>
                                <m:e>
                                  <m:r>
                                    <a:rPr lang="vi-VN" sz="2400" b="0" i="1" smtClean="0">
                                      <a:latin typeface="Cambria Math" panose="02040503050406030204" pitchFamily="18" charset="0"/>
                                    </a:rPr>
                                    <m:t>−</m:t>
                                  </m:r>
                                  <m:r>
                                    <a:rPr lang="vi-VN" sz="2400" i="1">
                                      <a:latin typeface="Cambria Math" panose="02040503050406030204" pitchFamily="18" charset="0"/>
                                    </a:rPr>
                                    <m:t>𝑥</m:t>
                                  </m:r>
                                </m:e>
                                <m:sub>
                                  <m:r>
                                    <a:rPr lang="vi-VN" sz="2400" i="1">
                                      <a:latin typeface="Cambria Math" panose="02040503050406030204" pitchFamily="18" charset="0"/>
                                    </a:rPr>
                                    <m:t>1</m:t>
                                  </m:r>
                                </m:sub>
                              </m:sSub>
                              <m:r>
                                <a:rPr lang="vi-VN" sz="2400" b="0" i="1" smtClean="0">
                                  <a:latin typeface="Cambria Math" panose="02040503050406030204" pitchFamily="18" charset="0"/>
                                </a:rPr>
                                <m:t>  </m:t>
                              </m:r>
                              <m:r>
                                <a:rPr lang="vi-VN" sz="2400" i="1">
                                  <a:latin typeface="Cambria Math" panose="02040503050406030204" pitchFamily="18" charset="0"/>
                                </a:rPr>
                                <m:t>1    0    0    0    ⋯  </m:t>
                              </m:r>
                              <m:r>
                                <a:rPr lang="vi-VN" sz="2400" i="1" smtClean="0">
                                  <a:latin typeface="Cambria Math" panose="02040503050406030204" pitchFamily="18" charset="0"/>
                                </a:rPr>
                                <m:t> </m:t>
                              </m:r>
                              <m:r>
                                <a:rPr lang="vi-VN" sz="2400" i="1">
                                  <a:latin typeface="Cambria Math" panose="02040503050406030204" pitchFamily="18" charset="0"/>
                                </a:rPr>
                                <m:t> 0</m:t>
                              </m:r>
                            </m:e>
                            <m:e>
                              <m:r>
                                <a:rPr lang="vi-VN" sz="2400" b="0" i="1" smtClean="0">
                                  <a:latin typeface="Cambria Math" panose="02040503050406030204" pitchFamily="18" charset="0"/>
                                </a:rPr>
                                <m:t>  </m:t>
                              </m:r>
                              <m:sSub>
                                <m:sSubPr>
                                  <m:ctrlPr>
                                    <a:rPr lang="vi-VN" sz="2400" i="1">
                                      <a:latin typeface="Cambria Math" panose="02040503050406030204" pitchFamily="18" charset="0"/>
                                    </a:rPr>
                                  </m:ctrlPr>
                                </m:sSubPr>
                                <m:e>
                                  <m:r>
                                    <a:rPr lang="vi-VN" sz="2400" i="1">
                                      <a:latin typeface="Cambria Math" panose="02040503050406030204" pitchFamily="18" charset="0"/>
                                    </a:rPr>
                                    <m:t>𝑥</m:t>
                                  </m:r>
                                </m:e>
                                <m:sub>
                                  <m:r>
                                    <a:rPr lang="vi-VN" sz="2400" b="0" i="1" smtClean="0">
                                      <a:latin typeface="Cambria Math" panose="02040503050406030204" pitchFamily="18" charset="0"/>
                                    </a:rPr>
                                    <m:t>2</m:t>
                                  </m:r>
                                </m:sub>
                              </m:sSub>
                              <m:r>
                                <a:rPr lang="vi-VN" sz="2400" b="0" i="1" smtClean="0">
                                  <a:latin typeface="Cambria Math" panose="02040503050406030204" pitchFamily="18" charset="0"/>
                                </a:rPr>
                                <m:t> </m:t>
                              </m:r>
                              <m:r>
                                <a:rPr lang="vi-VN" sz="2400" i="1">
                                  <a:latin typeface="Cambria Math" panose="02040503050406030204" pitchFamily="18" charset="0"/>
                                </a:rPr>
                                <m:t> </m:t>
                              </m:r>
                              <m:r>
                                <a:rPr lang="vi-VN" sz="2400" b="0" i="1" smtClean="0">
                                  <a:latin typeface="Cambria Math" panose="02040503050406030204" pitchFamily="18" charset="0"/>
                                </a:rPr>
                                <m:t>  </m:t>
                              </m:r>
                              <m:r>
                                <a:rPr lang="vi-VN" sz="2400" i="1">
                                  <a:latin typeface="Cambria Math" panose="02040503050406030204" pitchFamily="18" charset="0"/>
                                </a:rPr>
                                <m:t> </m:t>
                              </m:r>
                              <m:r>
                                <a:rPr lang="vi-VN" sz="2400" b="0" i="1" smtClean="0">
                                  <a:latin typeface="Cambria Math" panose="02040503050406030204" pitchFamily="18" charset="0"/>
                                </a:rPr>
                                <m:t>0</m:t>
                              </m:r>
                              <m:r>
                                <a:rPr lang="vi-VN" sz="2400" i="1">
                                  <a:latin typeface="Cambria Math" panose="02040503050406030204" pitchFamily="18" charset="0"/>
                                </a:rPr>
                                <m:t>    </m:t>
                              </m:r>
                              <m:r>
                                <a:rPr lang="vi-VN" sz="2400" b="0" i="1" smtClean="0">
                                  <a:latin typeface="Cambria Math" panose="02040503050406030204" pitchFamily="18" charset="0"/>
                                </a:rPr>
                                <m:t>1</m:t>
                              </m:r>
                              <m:r>
                                <a:rPr lang="vi-VN" sz="2400" i="1">
                                  <a:latin typeface="Cambria Math" panose="02040503050406030204" pitchFamily="18" charset="0"/>
                                </a:rPr>
                                <m:t>    0    0    ⋯    0</m:t>
                              </m:r>
                              <m:r>
                                <a:rPr lang="vi-VN" sz="2400" b="0" i="1" smtClean="0">
                                  <a:latin typeface="Cambria Math" panose="02040503050406030204" pitchFamily="18" charset="0"/>
                                </a:rPr>
                                <m:t>  </m:t>
                              </m:r>
                            </m:e>
                            <m:e>
                              <m:sSub>
                                <m:sSubPr>
                                  <m:ctrlPr>
                                    <a:rPr lang="vi-VN" sz="2400" i="1">
                                      <a:latin typeface="Cambria Math" panose="02040503050406030204" pitchFamily="18" charset="0"/>
                                    </a:rPr>
                                  </m:ctrlPr>
                                </m:sSubPr>
                                <m:e>
                                  <m:r>
                                    <a:rPr lang="vi-VN" sz="2400" i="1">
                                      <a:latin typeface="Cambria Math" panose="02040503050406030204" pitchFamily="18" charset="0"/>
                                    </a:rPr>
                                    <m:t>−</m:t>
                                  </m:r>
                                  <m:r>
                                    <a:rPr lang="vi-VN" sz="2400" i="1">
                                      <a:latin typeface="Cambria Math" panose="02040503050406030204" pitchFamily="18" charset="0"/>
                                    </a:rPr>
                                    <m:t>𝑥</m:t>
                                  </m:r>
                                </m:e>
                                <m:sub>
                                  <m:r>
                                    <a:rPr lang="vi-VN" sz="2400" b="0" i="1" smtClean="0">
                                      <a:latin typeface="Cambria Math" panose="02040503050406030204" pitchFamily="18" charset="0"/>
                                    </a:rPr>
                                    <m:t>2</m:t>
                                  </m:r>
                                </m:sub>
                              </m:sSub>
                              <m:r>
                                <a:rPr lang="vi-VN" sz="2400" i="1">
                                  <a:latin typeface="Cambria Math" panose="02040503050406030204" pitchFamily="18" charset="0"/>
                                </a:rPr>
                                <m:t>  </m:t>
                              </m:r>
                              <m:r>
                                <a:rPr lang="vi-VN" sz="2400" b="0" i="1" smtClean="0">
                                  <a:latin typeface="Cambria Math" panose="02040503050406030204" pitchFamily="18" charset="0"/>
                                </a:rPr>
                                <m:t>0</m:t>
                              </m:r>
                              <m:r>
                                <a:rPr lang="vi-VN" sz="2400" i="1">
                                  <a:latin typeface="Cambria Math" panose="02040503050406030204" pitchFamily="18" charset="0"/>
                                </a:rPr>
                                <m:t>    </m:t>
                              </m:r>
                              <m:r>
                                <a:rPr lang="vi-VN" sz="2400" b="0" i="1" smtClean="0">
                                  <a:latin typeface="Cambria Math" panose="02040503050406030204" pitchFamily="18" charset="0"/>
                                </a:rPr>
                                <m:t>1</m:t>
                              </m:r>
                              <m:r>
                                <a:rPr lang="vi-VN" sz="2400" i="1">
                                  <a:latin typeface="Cambria Math" panose="02040503050406030204" pitchFamily="18" charset="0"/>
                                </a:rPr>
                                <m:t>    0    0    ⋯    0</m:t>
                              </m:r>
                            </m:e>
                            <m:e>
                              <m:r>
                                <a:rPr lang="vi-VN" sz="2400" b="0" i="1" smtClean="0">
                                  <a:latin typeface="Cambria Math" panose="02040503050406030204" pitchFamily="18" charset="0"/>
                                </a:rPr>
                                <m:t>     ⋮</m:t>
                              </m:r>
                              <m:r>
                                <a:rPr lang="vi-VN" sz="2400" i="1">
                                  <a:latin typeface="Cambria Math" panose="02040503050406030204" pitchFamily="18" charset="0"/>
                                </a:rPr>
                                <m:t> </m:t>
                              </m:r>
                              <m:r>
                                <a:rPr lang="vi-VN" sz="2400" b="0" i="1" smtClean="0">
                                  <a:latin typeface="Cambria Math" panose="02040503050406030204" pitchFamily="18" charset="0"/>
                                </a:rPr>
                                <m:t>    </m:t>
                              </m:r>
                              <m:r>
                                <a:rPr lang="vi-VN" sz="2400" i="1">
                                  <a:latin typeface="Cambria Math" panose="02040503050406030204" pitchFamily="18" charset="0"/>
                                </a:rPr>
                                <m:t> </m:t>
                              </m:r>
                              <m:r>
                                <a:rPr lang="vi-VN" sz="2400" i="1" smtClean="0">
                                  <a:latin typeface="Cambria Math" panose="02040503050406030204" pitchFamily="18" charset="0"/>
                                </a:rPr>
                                <m:t>⋮</m:t>
                              </m:r>
                              <m:r>
                                <a:rPr lang="vi-VN" sz="2400" i="1">
                                  <a:latin typeface="Cambria Math" panose="02040503050406030204" pitchFamily="18" charset="0"/>
                                </a:rPr>
                                <m:t> </m:t>
                              </m:r>
                              <m:r>
                                <a:rPr lang="vi-VN" sz="2400" b="0" i="1" smtClean="0">
                                  <a:latin typeface="Cambria Math" panose="02040503050406030204" pitchFamily="18" charset="0"/>
                                </a:rPr>
                                <m:t> </m:t>
                              </m:r>
                              <m:r>
                                <a:rPr lang="vi-VN" sz="2400" i="1">
                                  <a:latin typeface="Cambria Math" panose="02040503050406030204" pitchFamily="18" charset="0"/>
                                </a:rPr>
                                <m:t>   </m:t>
                              </m:r>
                              <m:r>
                                <a:rPr lang="vi-VN" sz="2400" i="1" smtClean="0">
                                  <a:latin typeface="Cambria Math" panose="02040503050406030204" pitchFamily="18" charset="0"/>
                                </a:rPr>
                                <m:t>⋮</m:t>
                              </m:r>
                              <m:r>
                                <a:rPr lang="vi-VN" sz="2400" i="1">
                                  <a:latin typeface="Cambria Math" panose="02040503050406030204" pitchFamily="18" charset="0"/>
                                </a:rPr>
                                <m:t> </m:t>
                              </m:r>
                              <m:r>
                                <a:rPr lang="vi-VN" sz="2400" b="0" i="1" smtClean="0">
                                  <a:latin typeface="Cambria Math" panose="02040503050406030204" pitchFamily="18" charset="0"/>
                                </a:rPr>
                                <m:t> </m:t>
                              </m:r>
                              <m:r>
                                <a:rPr lang="vi-VN" sz="2400" i="1" smtClean="0">
                                  <a:latin typeface="Cambria Math" panose="02040503050406030204" pitchFamily="18" charset="0"/>
                                </a:rPr>
                                <m:t> </m:t>
                              </m:r>
                              <m:r>
                                <a:rPr lang="vi-VN" sz="2400" b="0" i="1" smtClean="0">
                                  <a:latin typeface="Cambria Math" panose="02040503050406030204" pitchFamily="18" charset="0"/>
                                </a:rPr>
                                <m:t> </m:t>
                              </m:r>
                              <m:r>
                                <a:rPr lang="vi-VN" sz="2400" i="1">
                                  <a:latin typeface="Cambria Math" panose="02040503050406030204" pitchFamily="18" charset="0"/>
                                </a:rPr>
                                <m:t> </m:t>
                              </m:r>
                              <m:r>
                                <a:rPr lang="vi-VN" sz="2400" i="1" smtClean="0">
                                  <a:latin typeface="Cambria Math" panose="02040503050406030204" pitchFamily="18" charset="0"/>
                                </a:rPr>
                                <m:t>⋮</m:t>
                              </m:r>
                              <m:r>
                                <a:rPr lang="vi-VN" sz="2400" b="0" i="1" smtClean="0">
                                  <a:latin typeface="Cambria Math" panose="02040503050406030204" pitchFamily="18" charset="0"/>
                                </a:rPr>
                                <m:t> </m:t>
                              </m:r>
                              <m:r>
                                <a:rPr lang="vi-VN" sz="2400" i="1">
                                  <a:latin typeface="Cambria Math" panose="02040503050406030204" pitchFamily="18" charset="0"/>
                                </a:rPr>
                                <m:t>  </m:t>
                              </m:r>
                              <m:r>
                                <a:rPr lang="vi-VN" sz="2400" b="0" i="1" smtClean="0">
                                  <a:latin typeface="Cambria Math" panose="02040503050406030204" pitchFamily="18" charset="0"/>
                                </a:rPr>
                                <m:t> </m:t>
                              </m:r>
                              <m:r>
                                <a:rPr lang="vi-VN" sz="2400" i="1">
                                  <a:latin typeface="Cambria Math" panose="02040503050406030204" pitchFamily="18" charset="0"/>
                                </a:rPr>
                                <m:t> </m:t>
                              </m:r>
                              <m:r>
                                <a:rPr lang="vi-VN" sz="2400" b="0" i="1" smtClean="0">
                                  <a:latin typeface="Cambria Math" panose="02040503050406030204" pitchFamily="18" charset="0"/>
                                </a:rPr>
                                <m:t> </m:t>
                              </m:r>
                              <m:r>
                                <a:rPr lang="vi-VN" sz="2400" i="1" smtClean="0">
                                  <a:latin typeface="Cambria Math" panose="02040503050406030204" pitchFamily="18" charset="0"/>
                                </a:rPr>
                                <m:t>⋮</m:t>
                              </m:r>
                              <m:r>
                                <a:rPr lang="vi-VN" sz="2400" i="1">
                                  <a:latin typeface="Cambria Math" panose="02040503050406030204" pitchFamily="18" charset="0"/>
                                </a:rPr>
                                <m:t> </m:t>
                              </m:r>
                              <m:r>
                                <a:rPr lang="vi-VN" sz="2400" b="0" i="1" smtClean="0">
                                  <a:latin typeface="Cambria Math" panose="02040503050406030204" pitchFamily="18" charset="0"/>
                                </a:rPr>
                                <m:t>     </m:t>
                              </m:r>
                              <m:r>
                                <a:rPr lang="vi-VN" sz="2400" i="1" smtClean="0">
                                  <a:latin typeface="Cambria Math" panose="02040503050406030204" pitchFamily="18" charset="0"/>
                                </a:rPr>
                                <m:t>⋱</m:t>
                              </m:r>
                              <m:r>
                                <a:rPr lang="vi-VN" sz="2400" b="0" i="1" smtClean="0">
                                  <a:latin typeface="Cambria Math" panose="02040503050406030204" pitchFamily="18" charset="0"/>
                                </a:rPr>
                                <m:t>     </m:t>
                              </m:r>
                              <m:r>
                                <a:rPr lang="vi-VN" sz="2400" i="1" smtClean="0">
                                  <a:latin typeface="Cambria Math" panose="02040503050406030204" pitchFamily="18" charset="0"/>
                                </a:rPr>
                                <m:t>⋮</m:t>
                              </m:r>
                              <m:r>
                                <a:rPr lang="vi-VN" sz="2400" b="0" i="1" smtClean="0">
                                  <a:latin typeface="Cambria Math" panose="02040503050406030204" pitchFamily="18" charset="0"/>
                                </a:rPr>
                                <m:t>   </m:t>
                              </m:r>
                            </m:e>
                            <m:e>
                              <m:sSub>
                                <m:sSubPr>
                                  <m:ctrlPr>
                                    <a:rPr lang="vi-VN" sz="2400" i="1">
                                      <a:latin typeface="Cambria Math" panose="02040503050406030204" pitchFamily="18" charset="0"/>
                                    </a:rPr>
                                  </m:ctrlPr>
                                </m:sSubPr>
                                <m:e>
                                  <m:r>
                                    <a:rPr lang="vi-VN" sz="2400" i="1">
                                      <a:latin typeface="Cambria Math" panose="02040503050406030204" pitchFamily="18" charset="0"/>
                                    </a:rPr>
                                    <m:t>𝑥</m:t>
                                  </m:r>
                                </m:e>
                                <m:sub>
                                  <m:r>
                                    <a:rPr lang="vi-VN" sz="2400" b="0" i="1" smtClean="0">
                                      <a:latin typeface="Cambria Math" panose="02040503050406030204" pitchFamily="18" charset="0"/>
                                    </a:rPr>
                                    <m:t>𝑁</m:t>
                                  </m:r>
                                </m:sub>
                              </m:sSub>
                              <m:r>
                                <a:rPr lang="vi-VN" sz="2400" i="1">
                                  <a:latin typeface="Cambria Math" panose="02040503050406030204" pitchFamily="18" charset="0"/>
                                </a:rPr>
                                <m:t>     0    </m:t>
                              </m:r>
                              <m:r>
                                <a:rPr lang="vi-VN" sz="2400" b="0" i="1" smtClean="0">
                                  <a:latin typeface="Cambria Math" panose="02040503050406030204" pitchFamily="18" charset="0"/>
                                </a:rPr>
                                <m:t>0</m:t>
                              </m:r>
                              <m:r>
                                <a:rPr lang="vi-VN" sz="2400" i="1">
                                  <a:latin typeface="Cambria Math" panose="02040503050406030204" pitchFamily="18" charset="0"/>
                                </a:rPr>
                                <m:t>    0    0    ⋯    </m:t>
                              </m:r>
                              <m:r>
                                <a:rPr lang="vi-VN" sz="2400" b="0" i="1" smtClean="0">
                                  <a:latin typeface="Cambria Math" panose="02040503050406030204" pitchFamily="18" charset="0"/>
                                </a:rPr>
                                <m:t>1</m:t>
                              </m:r>
                            </m:e>
                            <m:e>
                              <m:sSub>
                                <m:sSubPr>
                                  <m:ctrlPr>
                                    <a:rPr lang="vi-VN" sz="2400" i="1">
                                      <a:latin typeface="Cambria Math" panose="02040503050406030204" pitchFamily="18" charset="0"/>
                                    </a:rPr>
                                  </m:ctrlPr>
                                </m:sSubPr>
                                <m:e>
                                  <m:r>
                                    <a:rPr lang="vi-VN" sz="2400" i="1">
                                      <a:latin typeface="Cambria Math" panose="02040503050406030204" pitchFamily="18" charset="0"/>
                                    </a:rPr>
                                    <m:t>−</m:t>
                                  </m:r>
                                  <m:r>
                                    <a:rPr lang="vi-VN" sz="2400" i="1">
                                      <a:latin typeface="Cambria Math" panose="02040503050406030204" pitchFamily="18" charset="0"/>
                                    </a:rPr>
                                    <m:t>𝑥</m:t>
                                  </m:r>
                                </m:e>
                                <m:sub>
                                  <m:r>
                                    <a:rPr lang="vi-VN" sz="2400" b="0" i="1" smtClean="0">
                                      <a:latin typeface="Cambria Math" panose="02040503050406030204" pitchFamily="18" charset="0"/>
                                    </a:rPr>
                                    <m:t>𝑁</m:t>
                                  </m:r>
                                </m:sub>
                              </m:sSub>
                              <m:r>
                                <a:rPr lang="vi-VN" sz="2400" i="1">
                                  <a:latin typeface="Cambria Math" panose="02040503050406030204" pitchFamily="18" charset="0"/>
                                </a:rPr>
                                <m:t>  0    </m:t>
                              </m:r>
                              <m:r>
                                <a:rPr lang="vi-VN" sz="2400" b="0" i="1" smtClean="0">
                                  <a:latin typeface="Cambria Math" panose="02040503050406030204" pitchFamily="18" charset="0"/>
                                </a:rPr>
                                <m:t>0</m:t>
                              </m:r>
                              <m:r>
                                <a:rPr lang="vi-VN" sz="2400" i="1">
                                  <a:latin typeface="Cambria Math" panose="02040503050406030204" pitchFamily="18" charset="0"/>
                                </a:rPr>
                                <m:t>    0    0    ⋯    </m:t>
                              </m:r>
                              <m:r>
                                <a:rPr lang="vi-VN" sz="2400" b="0" i="1" smtClean="0">
                                  <a:latin typeface="Cambria Math" panose="02040503050406030204" pitchFamily="18" charset="0"/>
                                </a:rPr>
                                <m:t>1</m:t>
                              </m:r>
                            </m:e>
                          </m:eqArr>
                        </m:e>
                      </m:d>
                      <m:r>
                        <a:rPr lang="vi-VN" sz="2400" b="0" i="1" smtClean="0">
                          <a:latin typeface="Cambria Math" panose="02040503050406030204" pitchFamily="18" charset="0"/>
                        </a:rPr>
                        <m:t>,</m:t>
                      </m:r>
                      <m:r>
                        <a:rPr lang="vi-VN" sz="2400" b="1" i="0" smtClean="0">
                          <a:latin typeface="Cambria Math" panose="02040503050406030204" pitchFamily="18" charset="0"/>
                        </a:rPr>
                        <m:t>𝐛</m:t>
                      </m:r>
                      <m:r>
                        <a:rPr lang="vi-VN" sz="2400" b="0" i="1" smtClean="0">
                          <a:latin typeface="Cambria Math" panose="02040503050406030204" pitchFamily="18" charset="0"/>
                        </a:rPr>
                        <m:t>=(</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𝑦</m:t>
                          </m:r>
                        </m:e>
                        <m:sub>
                          <m:r>
                            <a:rPr lang="vi-VN" sz="2400" b="0" i="1" smtClean="0">
                              <a:latin typeface="Cambria Math" panose="02040503050406030204" pitchFamily="18" charset="0"/>
                            </a:rPr>
                            <m:t>1</m:t>
                          </m:r>
                        </m:sub>
                      </m:sSub>
                      <m:r>
                        <a:rPr lang="vi-VN" sz="2400" b="0" i="1" smtClean="0">
                          <a:latin typeface="Cambria Math" panose="02040503050406030204" pitchFamily="18" charset="0"/>
                        </a:rPr>
                        <m:t>,−</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𝑦</m:t>
                          </m:r>
                        </m:e>
                        <m:sub>
                          <m:r>
                            <a:rPr lang="vi-VN" sz="2400" b="0" i="1" smtClean="0">
                              <a:latin typeface="Cambria Math" panose="02040503050406030204" pitchFamily="18" charset="0"/>
                            </a:rPr>
                            <m:t>1</m:t>
                          </m:r>
                        </m:sub>
                      </m:sSub>
                      <m:r>
                        <a:rPr lang="vi-VN" sz="2400" b="0" i="1" smtClean="0">
                          <a:latin typeface="Cambria Math" panose="02040503050406030204" pitchFamily="18" charset="0"/>
                        </a:rPr>
                        <m:t>,</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𝑦</m:t>
                          </m:r>
                        </m:e>
                        <m:sub>
                          <m:r>
                            <a:rPr lang="vi-VN" sz="2400" b="0" i="1" smtClean="0">
                              <a:latin typeface="Cambria Math" panose="02040503050406030204" pitchFamily="18" charset="0"/>
                            </a:rPr>
                            <m:t>2</m:t>
                          </m:r>
                        </m:sub>
                      </m:sSub>
                      <m:r>
                        <a:rPr lang="vi-VN" sz="2400" b="0" i="1" smtClean="0">
                          <a:latin typeface="Cambria Math" panose="02040503050406030204" pitchFamily="18" charset="0"/>
                        </a:rPr>
                        <m:t>,−</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𝑦</m:t>
                          </m:r>
                        </m:e>
                        <m:sub>
                          <m:r>
                            <a:rPr lang="vi-VN" sz="2400" b="0" i="1" smtClean="0">
                              <a:latin typeface="Cambria Math" panose="02040503050406030204" pitchFamily="18" charset="0"/>
                            </a:rPr>
                            <m:t>2</m:t>
                          </m:r>
                        </m:sub>
                      </m:sSub>
                      <m:r>
                        <a:rPr lang="vi-VN" sz="2400" b="0" i="1" smtClean="0">
                          <a:latin typeface="Cambria Math" panose="02040503050406030204" pitchFamily="18" charset="0"/>
                        </a:rPr>
                        <m:t>,⋯,</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𝑦</m:t>
                          </m:r>
                        </m:e>
                        <m:sub>
                          <m:r>
                            <a:rPr lang="vi-VN" sz="2400" b="0" i="1" smtClean="0">
                              <a:latin typeface="Cambria Math" panose="02040503050406030204" pitchFamily="18" charset="0"/>
                            </a:rPr>
                            <m:t>𝑁</m:t>
                          </m:r>
                        </m:sub>
                      </m:sSub>
                      <m:r>
                        <a:rPr lang="vi-VN" sz="2400" b="0" i="1" smtClean="0">
                          <a:latin typeface="Cambria Math" panose="02040503050406030204" pitchFamily="18" charset="0"/>
                        </a:rPr>
                        <m:t>,−</m:t>
                      </m:r>
                      <m:sSub>
                        <m:sSubPr>
                          <m:ctrlPr>
                            <a:rPr lang="vi-VN" sz="2400" b="0" i="1" smtClean="0">
                              <a:latin typeface="Cambria Math" panose="02040503050406030204" pitchFamily="18" charset="0"/>
                            </a:rPr>
                          </m:ctrlPr>
                        </m:sSubPr>
                        <m:e>
                          <m:r>
                            <a:rPr lang="vi-VN" sz="2400" b="0" i="1" smtClean="0">
                              <a:latin typeface="Cambria Math" panose="02040503050406030204" pitchFamily="18" charset="0"/>
                            </a:rPr>
                            <m:t>𝑦</m:t>
                          </m:r>
                        </m:e>
                        <m:sub>
                          <m:r>
                            <a:rPr lang="vi-VN" sz="2400" b="0" i="1" smtClean="0">
                              <a:latin typeface="Cambria Math" panose="02040503050406030204" pitchFamily="18" charset="0"/>
                            </a:rPr>
                            <m:t>𝑁</m:t>
                          </m:r>
                        </m:sub>
                      </m:sSub>
                      <m:r>
                        <a:rPr lang="vi-VN" sz="2400" b="0" i="1" smtClean="0">
                          <a:latin typeface="Cambria Math" panose="02040503050406030204" pitchFamily="18" charset="0"/>
                        </a:rPr>
                        <m:t>)</m:t>
                      </m:r>
                    </m:oMath>
                  </m:oMathPara>
                </a14:m>
                <a:endParaRPr lang="en-US" sz="2400"/>
              </a:p>
            </p:txBody>
          </p:sp>
        </mc:Choice>
        <mc:Fallback>
          <p:sp>
            <p:nvSpPr>
              <p:cNvPr id="3" name="TextBox 2">
                <a:extLst>
                  <a:ext uri="{FF2B5EF4-FFF2-40B4-BE49-F238E27FC236}">
                    <a16:creationId xmlns:a16="http://schemas.microsoft.com/office/drawing/2014/main" id="{A1E825F8-68B4-495F-A642-4F16A3B1071D}"/>
                  </a:ext>
                </a:extLst>
              </p:cNvPr>
              <p:cNvSpPr txBox="1">
                <a:spLocks noRot="1" noChangeAspect="1" noMove="1" noResize="1" noEditPoints="1" noAdjustHandles="1" noChangeArrowheads="1" noChangeShapeType="1" noTextEdit="1"/>
              </p:cNvSpPr>
              <p:nvPr/>
            </p:nvSpPr>
            <p:spPr>
              <a:xfrm>
                <a:off x="1204808" y="4120227"/>
                <a:ext cx="9642864" cy="2603405"/>
              </a:xfrm>
              <a:prstGeom prst="rect">
                <a:avLst/>
              </a:prstGeom>
              <a:blipFill>
                <a:blip r:embed="rId4"/>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65DB892-11E8-4C0D-910B-21CD7907C3D2}"/>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Laplace likelihood</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10" name="直线连接符 2">
            <a:extLst>
              <a:ext uri="{FF2B5EF4-FFF2-40B4-BE49-F238E27FC236}">
                <a16:creationId xmlns:a16="http://schemas.microsoft.com/office/drawing/2014/main" id="{788BEFD1-EEFA-4D73-AEBE-372818C1781B}"/>
              </a:ext>
            </a:extLst>
          </p:cNvPr>
          <p:cNvCxnSpPr>
            <a:cxnSpLocks/>
          </p:cNvCxnSpPr>
          <p:nvPr/>
        </p:nvCxnSpPr>
        <p:spPr>
          <a:xfrm flipV="1">
            <a:off x="713920" y="1218170"/>
            <a:ext cx="3710759"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8AD4EBB-44B6-48A5-B1F9-FEB2A95FCB90}"/>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Slide Number Placeholder 4">
            <a:extLst>
              <a:ext uri="{FF2B5EF4-FFF2-40B4-BE49-F238E27FC236}">
                <a16:creationId xmlns:a16="http://schemas.microsoft.com/office/drawing/2014/main" id="{D2BFCFDE-426B-4076-8C40-72F21437DB44}"/>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47</a:t>
            </a:fld>
            <a:endParaRPr lang="en-US" sz="1400">
              <a:solidFill>
                <a:schemeClr val="bg1"/>
              </a:solidFill>
            </a:endParaRPr>
          </a:p>
        </p:txBody>
      </p:sp>
    </p:spTree>
    <p:extLst>
      <p:ext uri="{BB962C8B-B14F-4D97-AF65-F5344CB8AC3E}">
        <p14:creationId xmlns:p14="http://schemas.microsoft.com/office/powerpoint/2010/main" val="257212813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fade">
                                      <p:cBhvr>
                                        <p:cTn id="20" dur="500"/>
                                        <p:tgtEl>
                                          <p:spTgt spid="6">
                                            <p:txEl>
                                              <p:pRg st="2" end="2"/>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500"/>
                                        <p:tgtEl>
                                          <p:spTgt spid="6">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3C0E2C-A31C-44EF-BF30-3FAA9F747A4B}"/>
              </a:ext>
            </a:extLst>
          </p:cNvPr>
          <p:cNvSpPr/>
          <p:nvPr/>
        </p:nvSpPr>
        <p:spPr>
          <a:xfrm>
            <a:off x="2481013" y="1541393"/>
            <a:ext cx="6961370" cy="1576452"/>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B4BD5BE-918C-4752-8058-474F7F2561FF}"/>
                  </a:ext>
                </a:extLst>
              </p:cNvPr>
              <p:cNvSpPr txBox="1"/>
              <p:nvPr/>
            </p:nvSpPr>
            <p:spPr>
              <a:xfrm>
                <a:off x="2958163" y="1307997"/>
                <a:ext cx="6599723" cy="2581925"/>
              </a:xfrm>
              <a:prstGeom prst="rect">
                <a:avLst/>
              </a:prstGeom>
              <a:noFill/>
            </p:spPr>
            <p:txBody>
              <a:bodyPr wrap="square">
                <a:spAutoFit/>
              </a:bodyPr>
              <a:lstStyle/>
              <a:p>
                <a:pPr>
                  <a:lnSpc>
                    <a:spcPct val="150000"/>
                  </a:lnSpc>
                </a:pP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smtClean="0">
                            <a:latin typeface="Cambria Math" panose="02040503050406030204" pitchFamily="18" charset="0"/>
                            <a:ea typeface="Cambria Math" panose="02040503050406030204" pitchFamily="18" charset="0"/>
                            <a:cs typeface="Calibri" panose="020F0502020204030204" pitchFamily="34" charset="0"/>
                          </a:rPr>
                          <m:t>ℓ</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h𝑢𝑏𝑒𝑟</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𝛿</m:t>
                    </m:r>
                    <m:r>
                      <a:rPr lang="vi-VN" sz="2400" b="0" i="1" smtClean="0">
                        <a:latin typeface="Cambria Math" panose="02040503050406030204" pitchFamily="18" charset="0"/>
                        <a:ea typeface="Cambria Math" panose="02040503050406030204" pitchFamily="18" charset="0"/>
                        <a:cs typeface="Calibri" panose="020F0502020204030204" pitchFamily="34" charset="0"/>
                      </a:rPr>
                      <m:t>, </m:t>
                    </m:r>
                    <m:r>
                      <a:rPr lang="vi-VN" sz="2400" b="0" i="1" smtClean="0">
                        <a:latin typeface="Cambria Math" panose="02040503050406030204" pitchFamily="18" charset="0"/>
                        <a:ea typeface="Cambria Math" panose="02040503050406030204" pitchFamily="18" charset="0"/>
                        <a:cs typeface="Calibri" panose="020F0502020204030204" pitchFamily="34" charset="0"/>
                      </a:rPr>
                      <m:t>𝑟</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eqArr>
                          <m:eqArr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eqArrPr>
                          <m:e>
                            <m:f>
                              <m:fPr>
                                <m:type m:val="skw"/>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𝑟</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num>
                              <m:den>
                                <m:r>
                                  <a:rPr lang="vi-VN" sz="2400" b="0" i="1" smtClean="0">
                                    <a:latin typeface="Cambria Math" panose="02040503050406030204" pitchFamily="18" charset="0"/>
                                    <a:ea typeface="Cambria Math" panose="02040503050406030204" pitchFamily="18" charset="0"/>
                                    <a:cs typeface="Calibri" panose="020F0502020204030204" pitchFamily="34" charset="0"/>
                                  </a:rPr>
                                  <m:t>2</m:t>
                                </m:r>
                              </m:den>
                            </m:f>
                            <m:r>
                              <a:rPr lang="vi-VN" sz="2400" b="0" i="1" smtClean="0">
                                <a:latin typeface="Cambria Math" panose="02040503050406030204" pitchFamily="18" charset="0"/>
                                <a:ea typeface="Cambria Math" panose="02040503050406030204" pitchFamily="18" charset="0"/>
                                <a:cs typeface="Calibri" panose="020F0502020204030204" pitchFamily="34" charset="0"/>
                              </a:rPr>
                              <m:t>,                 </m:t>
                            </m:r>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n</m:t>
                            </m:r>
                            <m:r>
                              <a:rPr lang="vi-VN" sz="2400" b="0" i="0" smtClean="0">
                                <a:latin typeface="Cambria Math" panose="02040503050406030204" pitchFamily="18" charset="0"/>
                                <a:ea typeface="Cambria Math" panose="02040503050406030204" pitchFamily="18" charset="0"/>
                                <a:cs typeface="Calibri" panose="020F0502020204030204" pitchFamily="34" charset="0"/>
                              </a:rPr>
                              <m:t>ế</m:t>
                            </m:r>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u</m:t>
                            </m:r>
                            <m:r>
                              <a:rPr lang="vi-VN" sz="2400" b="0" i="0" smtClean="0">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𝛿</m:t>
                            </m:r>
                          </m:e>
                          <m:e>
                            <m:r>
                              <a:rPr lang="vi-VN" sz="2400" b="0" i="1" smtClean="0">
                                <a:latin typeface="Cambria Math" panose="02040503050406030204" pitchFamily="18" charset="0"/>
                                <a:ea typeface="Cambria Math" panose="02040503050406030204" pitchFamily="18" charset="0"/>
                                <a:cs typeface="Calibri" panose="020F0502020204030204" pitchFamily="34" charset="0"/>
                              </a:rPr>
                              <m:t>𝛿</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f>
                              <m:fPr>
                                <m:type m:val="skw"/>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Pr>
                              <m:num>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i="1">
                                        <a:latin typeface="Cambria Math" panose="02040503050406030204" pitchFamily="18" charset="0"/>
                                        <a:ea typeface="Cambria Math" panose="02040503050406030204" pitchFamily="18" charset="0"/>
                                        <a:cs typeface="Calibri" panose="020F0502020204030204" pitchFamily="34" charset="0"/>
                                      </a:rPr>
                                      <m:t>𝛿</m:t>
                                    </m:r>
                                  </m:e>
                                  <m:sup>
                                    <m:r>
                                      <a:rPr lang="vi-VN" sz="2400" i="1">
                                        <a:latin typeface="Cambria Math" panose="02040503050406030204" pitchFamily="18" charset="0"/>
                                        <a:ea typeface="Cambria Math" panose="02040503050406030204" pitchFamily="18" charset="0"/>
                                        <a:cs typeface="Calibri" panose="020F0502020204030204" pitchFamily="34" charset="0"/>
                                      </a:rPr>
                                      <m:t>2</m:t>
                                    </m:r>
                                  </m:sup>
                                </m:sSup>
                              </m:num>
                              <m:den>
                                <m:r>
                                  <a:rPr lang="vi-VN" sz="2400" b="0" i="1" smtClean="0">
                                    <a:latin typeface="Cambria Math" panose="02040503050406030204" pitchFamily="18" charset="0"/>
                                    <a:ea typeface="Cambria Math" panose="02040503050406030204" pitchFamily="18" charset="0"/>
                                    <a:cs typeface="Calibri" panose="020F0502020204030204" pitchFamily="34" charset="0"/>
                                  </a:rPr>
                                  <m:t>2 </m:t>
                                </m:r>
                              </m:den>
                            </m:f>
                            <m:r>
                              <a:rPr lang="vi-VN" sz="2400" b="0" i="1" smtClean="0">
                                <a:latin typeface="Cambria Math" panose="02040503050406030204" pitchFamily="18" charset="0"/>
                                <a:ea typeface="Cambria Math" panose="02040503050406030204" pitchFamily="18" charset="0"/>
                                <a:cs typeface="Calibri" panose="020F0502020204030204" pitchFamily="34" charset="0"/>
                              </a:rPr>
                              <m:t>,   </m:t>
                            </m:r>
                            <m:r>
                              <m:rPr>
                                <m:sty m:val="p"/>
                              </m:rPr>
                              <a:rPr lang="vi-VN" sz="2400">
                                <a:latin typeface="Cambria Math" panose="02040503050406030204" pitchFamily="18" charset="0"/>
                                <a:ea typeface="Cambria Math" panose="02040503050406030204" pitchFamily="18" charset="0"/>
                                <a:cs typeface="Calibri" panose="020F0502020204030204" pitchFamily="34" charset="0"/>
                              </a:rPr>
                              <m:t>n</m:t>
                            </m:r>
                            <m:r>
                              <a:rPr lang="vi-VN" sz="2400">
                                <a:latin typeface="Cambria Math" panose="02040503050406030204" pitchFamily="18" charset="0"/>
                                <a:ea typeface="Cambria Math" panose="02040503050406030204" pitchFamily="18" charset="0"/>
                                <a:cs typeface="Calibri" panose="020F0502020204030204" pitchFamily="34" charset="0"/>
                              </a:rPr>
                              <m:t>ế</m:t>
                            </m:r>
                            <m:r>
                              <m:rPr>
                                <m:sty m:val="p"/>
                              </m:rPr>
                              <a:rPr lang="vi-VN" sz="2400">
                                <a:latin typeface="Cambria Math" panose="02040503050406030204" pitchFamily="18" charset="0"/>
                                <a:ea typeface="Cambria Math" panose="02040503050406030204" pitchFamily="18" charset="0"/>
                                <a:cs typeface="Calibri" panose="020F0502020204030204" pitchFamily="34" charset="0"/>
                              </a:rPr>
                              <m:t>u</m:t>
                            </m:r>
                            <m:r>
                              <a:rPr lang="vi-VN" sz="2400">
                                <a:latin typeface="Cambria Math" panose="02040503050406030204" pitchFamily="18" charset="0"/>
                                <a:ea typeface="Cambria Math" panose="02040503050406030204" pitchFamily="18" charset="0"/>
                                <a:cs typeface="Calibri" panose="020F0502020204030204" pitchFamily="34" charset="0"/>
                              </a:rPr>
                              <m:t>    </m:t>
                            </m:r>
                            <m:d>
                              <m:dPr>
                                <m:begChr m:val="|"/>
                                <m:endChr m:val="|"/>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&gt;</m:t>
                            </m:r>
                            <m:r>
                              <a:rPr lang="vi-VN" sz="2400" i="1" smtClean="0">
                                <a:latin typeface="Cambria Math" panose="02040503050406030204" pitchFamily="18" charset="0"/>
                                <a:ea typeface="Cambria Math" panose="02040503050406030204" pitchFamily="18" charset="0"/>
                                <a:cs typeface="Calibri" panose="020F0502020204030204" pitchFamily="34" charset="0"/>
                              </a:rPr>
                              <m:t>𝛿</m:t>
                            </m:r>
                          </m:e>
                        </m:eqArr>
                      </m:e>
                    </m:d>
                  </m:oMath>
                </a14:m>
                <a:r>
                  <a:rPr lang="vi-VN" sz="2400">
                    <a:latin typeface="Calibri" panose="020F0502020204030204" pitchFamily="34" charset="0"/>
                    <a:ea typeface="Cambria Math" panose="02040503050406030204" pitchFamily="18" charset="0"/>
                    <a:cs typeface="Calibri" panose="020F0502020204030204" pitchFamily="34" charset="0"/>
                  </a:rPr>
                  <a:t> </a:t>
                </a:r>
              </a:p>
              <a:p>
                <a:pPr>
                  <a:lnSpc>
                    <a:spcPct val="150000"/>
                  </a:lnSpc>
                </a:pPr>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 </a:t>
                </a:r>
              </a:p>
            </p:txBody>
          </p:sp>
        </mc:Choice>
        <mc:Fallback>
          <p:sp>
            <p:nvSpPr>
              <p:cNvPr id="8" name="TextBox 7">
                <a:extLst>
                  <a:ext uri="{FF2B5EF4-FFF2-40B4-BE49-F238E27FC236}">
                    <a16:creationId xmlns:a16="http://schemas.microsoft.com/office/drawing/2014/main" id="{5B4BD5BE-918C-4752-8058-474F7F2561FF}"/>
                  </a:ext>
                </a:extLst>
              </p:cNvPr>
              <p:cNvSpPr txBox="1">
                <a:spLocks noRot="1" noChangeAspect="1" noMove="1" noResize="1" noEditPoints="1" noAdjustHandles="1" noChangeArrowheads="1" noChangeShapeType="1" noTextEdit="1"/>
              </p:cNvSpPr>
              <p:nvPr/>
            </p:nvSpPr>
            <p:spPr>
              <a:xfrm>
                <a:off x="2958163" y="1307997"/>
                <a:ext cx="6599723" cy="2581925"/>
              </a:xfrm>
              <a:prstGeom prst="rect">
                <a:avLst/>
              </a:prstGeom>
              <a:blipFill>
                <a:blip r:embed="rId3"/>
                <a:stretch>
                  <a:fillRect/>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93FF44D5-C60A-47A7-AA4A-08D56EF16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123" y="3351241"/>
            <a:ext cx="9028497" cy="33339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BF8D7B3-4D86-4A0C-A0B6-936D38EAD613}"/>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Huber loss</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9" name="直线连接符 2">
            <a:extLst>
              <a:ext uri="{FF2B5EF4-FFF2-40B4-BE49-F238E27FC236}">
                <a16:creationId xmlns:a16="http://schemas.microsoft.com/office/drawing/2014/main" id="{136BA1E1-A0C4-4A85-93B8-E6EA40E1C51A}"/>
              </a:ext>
            </a:extLst>
          </p:cNvPr>
          <p:cNvCxnSpPr>
            <a:cxnSpLocks/>
          </p:cNvCxnSpPr>
          <p:nvPr/>
        </p:nvCxnSpPr>
        <p:spPr>
          <a:xfrm flipV="1">
            <a:off x="713920" y="1173171"/>
            <a:ext cx="2660651" cy="34115"/>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5D065F3-F8DC-480C-851B-C4D08F8EFF47}"/>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7BAB376D-6E80-42D7-A104-A4C77575F2BF}"/>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48</a:t>
            </a:fld>
            <a:endParaRPr lang="en-US" sz="1400">
              <a:solidFill>
                <a:schemeClr val="bg1"/>
              </a:solidFill>
            </a:endParaRPr>
          </a:p>
        </p:txBody>
      </p:sp>
    </p:spTree>
    <p:extLst>
      <p:ext uri="{BB962C8B-B14F-4D97-AF65-F5344CB8AC3E}">
        <p14:creationId xmlns:p14="http://schemas.microsoft.com/office/powerpoint/2010/main" val="153602663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B4BD5BE-918C-4752-8058-474F7F2561FF}"/>
                  </a:ext>
                </a:extLst>
              </p:cNvPr>
              <p:cNvSpPr txBox="1"/>
              <p:nvPr/>
            </p:nvSpPr>
            <p:spPr>
              <a:xfrm>
                <a:off x="1021928" y="1269086"/>
                <a:ext cx="5378872" cy="6129050"/>
              </a:xfrm>
              <a:prstGeom prst="rect">
                <a:avLst/>
              </a:prstGeom>
              <a:noFill/>
            </p:spPr>
            <p:txBody>
              <a:bodyPr wrap="square">
                <a:spAutoFit/>
              </a:bodyPr>
              <a:lstStyle/>
              <a:p>
                <a:pPr>
                  <a:lnSpc>
                    <a:spcPct val="150000"/>
                  </a:lnSpc>
                </a:pPr>
                <a:r>
                  <a:rPr lang="en-US" sz="2400" b="1"/>
                  <a:t>RANSAC</a:t>
                </a:r>
                <a:r>
                  <a:rPr lang="en-US" sz="2400"/>
                  <a:t> (random sample consensus - sự đồng thuận của các mẫu ngẫu nhiên</a:t>
                </a:r>
                <a:r>
                  <a:rPr lang="vi-VN" sz="2400"/>
                  <a:t>)</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Trước hết, ta giả sử tất cả các điểm đều là inliers, và tính toán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0</m:t>
                        </m:r>
                      </m:sub>
                    </m:sSub>
                  </m:oMath>
                </a14:m>
                <a:r>
                  <a:rPr lang="vi-VN" sz="2400">
                    <a:latin typeface="Calibri" panose="020F0502020204030204" pitchFamily="34" charset="0"/>
                    <a:ea typeface="Cambria Math" panose="02040503050406030204" pitchFamily="18" charset="0"/>
                    <a:cs typeface="Calibri" panose="020F0502020204030204" pitchFamily="34" charset="0"/>
                  </a:rPr>
                  <a:t> với mỗi vòng lặp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oMath>
                </a14:m>
                <a:r>
                  <a:rPr lang="vi-VN" sz="2400">
                    <a:latin typeface="Calibri" panose="020F0502020204030204" pitchFamily="34" charset="0"/>
                    <a:ea typeface="Cambria Math" panose="02040503050406030204" pitchFamily="18" charset="0"/>
                    <a:cs typeface="Calibri" panose="020F0502020204030204" pitchFamily="34" charset="0"/>
                  </a:rPr>
                  <a:t>, chúng ta xác định các outliers là các điểm có khoảng cách lớn so với model </a:t>
                </a:r>
                <a14:m>
                  <m:oMath xmlns:m="http://schemas.openxmlformats.org/officeDocument/2006/math">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acc>
                          <m:accPr>
                            <m:chr m:val="̂"/>
                            <m:ctrlPr>
                              <a:rPr lang="vi-VN" sz="2400" b="1" i="1">
                                <a:latin typeface="Cambria Math" panose="02040503050406030204" pitchFamily="18" charset="0"/>
                                <a:ea typeface="Cambria Math" panose="02040503050406030204" pitchFamily="18" charset="0"/>
                                <a:cs typeface="Calibri" panose="020F0502020204030204" pitchFamily="34" charset="0"/>
                              </a:rPr>
                            </m:ctrlPr>
                          </m:accPr>
                          <m:e>
                            <m:r>
                              <a:rPr lang="vi-VN" sz="2400" b="1" i="0">
                                <a:latin typeface="Cambria Math" panose="02040503050406030204" pitchFamily="18" charset="0"/>
                                <a:ea typeface="Cambria Math" panose="02040503050406030204" pitchFamily="18" charset="0"/>
                                <a:cs typeface="Calibri" panose="020F0502020204030204" pitchFamily="34" charset="0"/>
                              </a:rPr>
                              <m:t>𝐰</m:t>
                            </m:r>
                          </m:e>
                        </m:acc>
                      </m:e>
                      <m:sub>
                        <m:r>
                          <a:rPr lang="vi-VN" sz="2400" i="1">
                            <a:latin typeface="Cambria Math" panose="02040503050406030204" pitchFamily="18" charset="0"/>
                            <a:ea typeface="Cambria Math" panose="02040503050406030204" pitchFamily="18" charset="0"/>
                            <a:cs typeface="Calibri" panose="020F0502020204030204" pitchFamily="34" charset="0"/>
                          </a:rPr>
                          <m:t>𝑡</m:t>
                        </m:r>
                      </m:sub>
                    </m:sSub>
                  </m:oMath>
                </a14:m>
                <a:r>
                  <a:rPr lang="vi-VN" sz="2400">
                    <a:latin typeface="Calibri" panose="020F0502020204030204" pitchFamily="34" charset="0"/>
                    <a:ea typeface="Cambria Math" panose="02040503050406030204" pitchFamily="18" charset="0"/>
                    <a:cs typeface="Calibri" panose="020F0502020204030204" pitchFamily="34" charset="0"/>
                  </a:rPr>
                  <a:t>, rồi loại bỏ chúng ra khỏi model, rồi tính toán trên các điểm còn lại để có </a:t>
                </a:r>
                <a14:m>
                  <m:oMath xmlns:m="http://schemas.openxmlformats.org/officeDocument/2006/math">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acc>
                          <m:accPr>
                            <m:chr m:val="̂"/>
                            <m:ctrlPr>
                              <a:rPr lang="vi-VN" sz="2400" b="1"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𝑡</m:t>
                        </m:r>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Sub>
                  </m:oMath>
                </a14:m>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 </a:t>
                </a:r>
              </a:p>
            </p:txBody>
          </p:sp>
        </mc:Choice>
        <mc:Fallback>
          <p:sp>
            <p:nvSpPr>
              <p:cNvPr id="8" name="TextBox 7">
                <a:extLst>
                  <a:ext uri="{FF2B5EF4-FFF2-40B4-BE49-F238E27FC236}">
                    <a16:creationId xmlns:a16="http://schemas.microsoft.com/office/drawing/2014/main" id="{5B4BD5BE-918C-4752-8058-474F7F2561FF}"/>
                  </a:ext>
                </a:extLst>
              </p:cNvPr>
              <p:cNvSpPr txBox="1">
                <a:spLocks noRot="1" noChangeAspect="1" noMove="1" noResize="1" noEditPoints="1" noAdjustHandles="1" noChangeArrowheads="1" noChangeShapeType="1" noTextEdit="1"/>
              </p:cNvSpPr>
              <p:nvPr/>
            </p:nvSpPr>
            <p:spPr>
              <a:xfrm>
                <a:off x="1021928" y="1269086"/>
                <a:ext cx="5378872" cy="6129050"/>
              </a:xfrm>
              <a:prstGeom prst="rect">
                <a:avLst/>
              </a:prstGeom>
              <a:blipFill>
                <a:blip r:embed="rId3"/>
                <a:stretch>
                  <a:fillRect l="-1814" r="-2721"/>
                </a:stretch>
              </a:blipFill>
            </p:spPr>
            <p:txBody>
              <a:bodyPr/>
              <a:lstStyle/>
              <a:p>
                <a:r>
                  <a:rPr lang="en-US">
                    <a:noFill/>
                  </a:rPr>
                  <a:t> </a:t>
                </a:r>
              </a:p>
            </p:txBody>
          </p:sp>
        </mc:Fallback>
      </mc:AlternateContent>
      <p:grpSp>
        <p:nvGrpSpPr>
          <p:cNvPr id="9" name="Group 4">
            <a:extLst>
              <a:ext uri="{FF2B5EF4-FFF2-40B4-BE49-F238E27FC236}">
                <a16:creationId xmlns:a16="http://schemas.microsoft.com/office/drawing/2014/main" id="{A2E8F95C-5D8A-4DB4-BBCB-8738DA65B9C4}"/>
              </a:ext>
            </a:extLst>
          </p:cNvPr>
          <p:cNvGrpSpPr>
            <a:grpSpLocks noChangeAspect="1"/>
          </p:cNvGrpSpPr>
          <p:nvPr/>
        </p:nvGrpSpPr>
        <p:grpSpPr bwMode="auto">
          <a:xfrm>
            <a:off x="7268144" y="1125354"/>
            <a:ext cx="3422969" cy="4876800"/>
            <a:chOff x="3790" y="273"/>
            <a:chExt cx="1747" cy="2489"/>
          </a:xfrm>
        </p:grpSpPr>
        <p:sp>
          <p:nvSpPr>
            <p:cNvPr id="10" name="Freeform 5">
              <a:extLst>
                <a:ext uri="{FF2B5EF4-FFF2-40B4-BE49-F238E27FC236}">
                  <a16:creationId xmlns:a16="http://schemas.microsoft.com/office/drawing/2014/main" id="{1C925011-3076-4262-9706-24313064462A}"/>
                </a:ext>
              </a:extLst>
            </p:cNvPr>
            <p:cNvSpPr>
              <a:spLocks/>
            </p:cNvSpPr>
            <p:nvPr/>
          </p:nvSpPr>
          <p:spPr bwMode="auto">
            <a:xfrm>
              <a:off x="4335" y="1302"/>
              <a:ext cx="457" cy="295"/>
            </a:xfrm>
            <a:custGeom>
              <a:avLst/>
              <a:gdLst/>
              <a:ahLst/>
              <a:cxnLst>
                <a:cxn ang="0">
                  <a:pos x="474" y="335"/>
                </a:cxn>
                <a:cxn ang="0">
                  <a:pos x="525" y="323"/>
                </a:cxn>
                <a:cxn ang="0">
                  <a:pos x="512" y="270"/>
                </a:cxn>
                <a:cxn ang="0">
                  <a:pos x="61" y="10"/>
                </a:cxn>
                <a:cxn ang="0">
                  <a:pos x="11" y="22"/>
                </a:cxn>
                <a:cxn ang="0">
                  <a:pos x="23" y="75"/>
                </a:cxn>
                <a:cxn ang="0">
                  <a:pos x="474" y="335"/>
                </a:cxn>
              </a:cxnLst>
              <a:rect l="0" t="0" r="r" b="b"/>
              <a:pathLst>
                <a:path w="535" h="345">
                  <a:moveTo>
                    <a:pt x="474" y="335"/>
                  </a:moveTo>
                  <a:cubicBezTo>
                    <a:pt x="492" y="345"/>
                    <a:pt x="514" y="341"/>
                    <a:pt x="525" y="323"/>
                  </a:cubicBezTo>
                  <a:cubicBezTo>
                    <a:pt x="535" y="305"/>
                    <a:pt x="530" y="281"/>
                    <a:pt x="512" y="270"/>
                  </a:cubicBezTo>
                  <a:cubicBezTo>
                    <a:pt x="61" y="10"/>
                    <a:pt x="61" y="10"/>
                    <a:pt x="61" y="10"/>
                  </a:cubicBezTo>
                  <a:cubicBezTo>
                    <a:pt x="43" y="0"/>
                    <a:pt x="21" y="5"/>
                    <a:pt x="11" y="22"/>
                  </a:cubicBezTo>
                  <a:cubicBezTo>
                    <a:pt x="0" y="40"/>
                    <a:pt x="5" y="64"/>
                    <a:pt x="23" y="75"/>
                  </a:cubicBezTo>
                  <a:lnTo>
                    <a:pt x="474" y="335"/>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1" name="Freeform 6">
              <a:extLst>
                <a:ext uri="{FF2B5EF4-FFF2-40B4-BE49-F238E27FC236}">
                  <a16:creationId xmlns:a16="http://schemas.microsoft.com/office/drawing/2014/main" id="{261C0FE8-DEDC-4041-8E6C-AC5325E337CE}"/>
                </a:ext>
              </a:extLst>
            </p:cNvPr>
            <p:cNvSpPr>
              <a:spLocks/>
            </p:cNvSpPr>
            <p:nvPr/>
          </p:nvSpPr>
          <p:spPr bwMode="auto">
            <a:xfrm>
              <a:off x="4287" y="1384"/>
              <a:ext cx="457" cy="295"/>
            </a:xfrm>
            <a:custGeom>
              <a:avLst/>
              <a:gdLst/>
              <a:ahLst/>
              <a:cxnLst>
                <a:cxn ang="0">
                  <a:pos x="24" y="76"/>
                </a:cxn>
                <a:cxn ang="0">
                  <a:pos x="474" y="336"/>
                </a:cxn>
                <a:cxn ang="0">
                  <a:pos x="525" y="323"/>
                </a:cxn>
                <a:cxn ang="0">
                  <a:pos x="512" y="271"/>
                </a:cxn>
                <a:cxn ang="0">
                  <a:pos x="61" y="11"/>
                </a:cxn>
                <a:cxn ang="0">
                  <a:pos x="11" y="23"/>
                </a:cxn>
                <a:cxn ang="0">
                  <a:pos x="24" y="76"/>
                </a:cxn>
              </a:cxnLst>
              <a:rect l="0" t="0" r="r" b="b"/>
              <a:pathLst>
                <a:path w="535" h="346">
                  <a:moveTo>
                    <a:pt x="24" y="76"/>
                  </a:moveTo>
                  <a:cubicBezTo>
                    <a:pt x="474" y="336"/>
                    <a:pt x="474" y="336"/>
                    <a:pt x="474" y="336"/>
                  </a:cubicBezTo>
                  <a:cubicBezTo>
                    <a:pt x="492" y="346"/>
                    <a:pt x="514" y="341"/>
                    <a:pt x="525" y="323"/>
                  </a:cubicBezTo>
                  <a:cubicBezTo>
                    <a:pt x="535" y="306"/>
                    <a:pt x="530" y="281"/>
                    <a:pt x="512" y="271"/>
                  </a:cubicBezTo>
                  <a:cubicBezTo>
                    <a:pt x="61" y="11"/>
                    <a:pt x="61" y="11"/>
                    <a:pt x="61" y="11"/>
                  </a:cubicBezTo>
                  <a:cubicBezTo>
                    <a:pt x="43" y="0"/>
                    <a:pt x="21" y="5"/>
                    <a:pt x="11" y="23"/>
                  </a:cubicBezTo>
                  <a:cubicBezTo>
                    <a:pt x="0" y="41"/>
                    <a:pt x="6" y="65"/>
                    <a:pt x="24" y="76"/>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 name="Freeform 7">
              <a:extLst>
                <a:ext uri="{FF2B5EF4-FFF2-40B4-BE49-F238E27FC236}">
                  <a16:creationId xmlns:a16="http://schemas.microsoft.com/office/drawing/2014/main" id="{6577F0F0-4198-4105-BE42-CF0E4A15D787}"/>
                </a:ext>
              </a:extLst>
            </p:cNvPr>
            <p:cNvSpPr>
              <a:spLocks noEditPoints="1"/>
            </p:cNvSpPr>
            <p:nvPr/>
          </p:nvSpPr>
          <p:spPr bwMode="auto">
            <a:xfrm>
              <a:off x="3790" y="1467"/>
              <a:ext cx="914" cy="1295"/>
            </a:xfrm>
            <a:custGeom>
              <a:avLst/>
              <a:gdLst/>
              <a:ahLst/>
              <a:cxnLst>
                <a:cxn ang="0">
                  <a:pos x="1068" y="298"/>
                </a:cxn>
                <a:cxn ang="0">
                  <a:pos x="1058" y="284"/>
                </a:cxn>
                <a:cxn ang="0">
                  <a:pos x="1038" y="271"/>
                </a:cxn>
                <a:cxn ang="0">
                  <a:pos x="587" y="11"/>
                </a:cxn>
                <a:cxn ang="0">
                  <a:pos x="567" y="3"/>
                </a:cxn>
                <a:cxn ang="0">
                  <a:pos x="536" y="17"/>
                </a:cxn>
                <a:cxn ang="0">
                  <a:pos x="24" y="903"/>
                </a:cxn>
                <a:cxn ang="0">
                  <a:pos x="24" y="903"/>
                </a:cxn>
                <a:cxn ang="0">
                  <a:pos x="1" y="1456"/>
                </a:cxn>
                <a:cxn ang="0">
                  <a:pos x="29" y="1507"/>
                </a:cxn>
                <a:cxn ang="0">
                  <a:pos x="87" y="1506"/>
                </a:cxn>
                <a:cxn ang="0">
                  <a:pos x="554" y="1209"/>
                </a:cxn>
                <a:cxn ang="0">
                  <a:pos x="554" y="1209"/>
                </a:cxn>
                <a:cxn ang="0">
                  <a:pos x="1066" y="323"/>
                </a:cxn>
                <a:cxn ang="0">
                  <a:pos x="1069" y="304"/>
                </a:cxn>
                <a:cxn ang="0">
                  <a:pos x="1068" y="298"/>
                </a:cxn>
                <a:cxn ang="0">
                  <a:pos x="509" y="1167"/>
                </a:cxn>
                <a:cxn ang="0">
                  <a:pos x="509" y="1167"/>
                </a:cxn>
                <a:cxn ang="0">
                  <a:pos x="195" y="1367"/>
                </a:cxn>
                <a:cxn ang="0">
                  <a:pos x="194" y="1366"/>
                </a:cxn>
                <a:cxn ang="0">
                  <a:pos x="142" y="1310"/>
                </a:cxn>
                <a:cxn ang="0">
                  <a:pos x="68" y="1289"/>
                </a:cxn>
                <a:cxn ang="0">
                  <a:pos x="68" y="1289"/>
                </a:cxn>
                <a:cxn ang="0">
                  <a:pos x="83" y="921"/>
                </a:cxn>
                <a:cxn ang="0">
                  <a:pos x="83" y="921"/>
                </a:cxn>
                <a:cxn ang="0">
                  <a:pos x="87" y="914"/>
                </a:cxn>
                <a:cxn ang="0">
                  <a:pos x="87" y="914"/>
                </a:cxn>
                <a:cxn ang="0">
                  <a:pos x="229" y="896"/>
                </a:cxn>
                <a:cxn ang="0">
                  <a:pos x="237" y="898"/>
                </a:cxn>
                <a:cxn ang="0">
                  <a:pos x="241" y="905"/>
                </a:cxn>
                <a:cxn ang="0">
                  <a:pos x="255" y="1023"/>
                </a:cxn>
                <a:cxn ang="0">
                  <a:pos x="281" y="1063"/>
                </a:cxn>
                <a:cxn ang="0">
                  <a:pos x="281" y="1063"/>
                </a:cxn>
                <a:cxn ang="0">
                  <a:pos x="328" y="1067"/>
                </a:cxn>
                <a:cxn ang="0">
                  <a:pos x="446" y="1021"/>
                </a:cxn>
                <a:cxn ang="0">
                  <a:pos x="457" y="1025"/>
                </a:cxn>
                <a:cxn ang="0">
                  <a:pos x="513" y="1161"/>
                </a:cxn>
                <a:cxn ang="0">
                  <a:pos x="513" y="1161"/>
                </a:cxn>
                <a:cxn ang="0">
                  <a:pos x="509" y="1167"/>
                </a:cxn>
                <a:cxn ang="0">
                  <a:pos x="538" y="1117"/>
                </a:cxn>
                <a:cxn ang="0">
                  <a:pos x="538" y="1117"/>
                </a:cxn>
                <a:cxn ang="0">
                  <a:pos x="494" y="1010"/>
                </a:cxn>
                <a:cxn ang="0">
                  <a:pos x="432" y="984"/>
                </a:cxn>
                <a:cxn ang="0">
                  <a:pos x="314" y="1030"/>
                </a:cxn>
                <a:cxn ang="0">
                  <a:pos x="301" y="1029"/>
                </a:cxn>
                <a:cxn ang="0">
                  <a:pos x="294" y="1018"/>
                </a:cxn>
                <a:cxn ang="0">
                  <a:pos x="280" y="901"/>
                </a:cxn>
                <a:cxn ang="0">
                  <a:pos x="267" y="872"/>
                </a:cxn>
                <a:cxn ang="0">
                  <a:pos x="224" y="856"/>
                </a:cxn>
                <a:cxn ang="0">
                  <a:pos x="113" y="871"/>
                </a:cxn>
                <a:cxn ang="0">
                  <a:pos x="112" y="870"/>
                </a:cxn>
                <a:cxn ang="0">
                  <a:pos x="566" y="85"/>
                </a:cxn>
                <a:cxn ang="0">
                  <a:pos x="566" y="85"/>
                </a:cxn>
                <a:cxn ang="0">
                  <a:pos x="992" y="331"/>
                </a:cxn>
                <a:cxn ang="0">
                  <a:pos x="992" y="331"/>
                </a:cxn>
                <a:cxn ang="0">
                  <a:pos x="538" y="1117"/>
                </a:cxn>
              </a:cxnLst>
              <a:rect l="0" t="0" r="r" b="b"/>
              <a:pathLst>
                <a:path w="1070" h="1517">
                  <a:moveTo>
                    <a:pt x="1068" y="298"/>
                  </a:moveTo>
                  <a:cubicBezTo>
                    <a:pt x="1066" y="293"/>
                    <a:pt x="1063" y="288"/>
                    <a:pt x="1058" y="284"/>
                  </a:cubicBezTo>
                  <a:cubicBezTo>
                    <a:pt x="1053" y="280"/>
                    <a:pt x="1046" y="275"/>
                    <a:pt x="1038" y="271"/>
                  </a:cubicBezTo>
                  <a:cubicBezTo>
                    <a:pt x="587" y="11"/>
                    <a:pt x="587" y="11"/>
                    <a:pt x="587" y="11"/>
                  </a:cubicBezTo>
                  <a:cubicBezTo>
                    <a:pt x="580" y="6"/>
                    <a:pt x="573" y="4"/>
                    <a:pt x="567" y="3"/>
                  </a:cubicBezTo>
                  <a:cubicBezTo>
                    <a:pt x="555" y="0"/>
                    <a:pt x="542" y="6"/>
                    <a:pt x="536" y="17"/>
                  </a:cubicBezTo>
                  <a:cubicBezTo>
                    <a:pt x="24" y="903"/>
                    <a:pt x="24" y="903"/>
                    <a:pt x="24" y="903"/>
                  </a:cubicBezTo>
                  <a:cubicBezTo>
                    <a:pt x="24" y="903"/>
                    <a:pt x="24" y="903"/>
                    <a:pt x="24" y="903"/>
                  </a:cubicBezTo>
                  <a:cubicBezTo>
                    <a:pt x="1" y="1456"/>
                    <a:pt x="1" y="1456"/>
                    <a:pt x="1" y="1456"/>
                  </a:cubicBezTo>
                  <a:cubicBezTo>
                    <a:pt x="0" y="1477"/>
                    <a:pt x="11" y="1496"/>
                    <a:pt x="29" y="1507"/>
                  </a:cubicBezTo>
                  <a:cubicBezTo>
                    <a:pt x="47" y="1517"/>
                    <a:pt x="70" y="1517"/>
                    <a:pt x="87" y="1506"/>
                  </a:cubicBezTo>
                  <a:cubicBezTo>
                    <a:pt x="554" y="1209"/>
                    <a:pt x="554" y="1209"/>
                    <a:pt x="554" y="1209"/>
                  </a:cubicBezTo>
                  <a:cubicBezTo>
                    <a:pt x="554" y="1209"/>
                    <a:pt x="554" y="1209"/>
                    <a:pt x="554" y="1209"/>
                  </a:cubicBezTo>
                  <a:cubicBezTo>
                    <a:pt x="1066" y="323"/>
                    <a:pt x="1066" y="323"/>
                    <a:pt x="1066" y="323"/>
                  </a:cubicBezTo>
                  <a:cubicBezTo>
                    <a:pt x="1069" y="317"/>
                    <a:pt x="1070" y="311"/>
                    <a:pt x="1069" y="304"/>
                  </a:cubicBezTo>
                  <a:cubicBezTo>
                    <a:pt x="1069" y="302"/>
                    <a:pt x="1069" y="300"/>
                    <a:pt x="1068" y="298"/>
                  </a:cubicBezTo>
                  <a:close/>
                  <a:moveTo>
                    <a:pt x="509" y="1167"/>
                  </a:moveTo>
                  <a:cubicBezTo>
                    <a:pt x="509" y="1167"/>
                    <a:pt x="509" y="1167"/>
                    <a:pt x="509" y="1167"/>
                  </a:cubicBezTo>
                  <a:cubicBezTo>
                    <a:pt x="195" y="1367"/>
                    <a:pt x="195" y="1367"/>
                    <a:pt x="195" y="1367"/>
                  </a:cubicBezTo>
                  <a:cubicBezTo>
                    <a:pt x="194" y="1366"/>
                    <a:pt x="194" y="1366"/>
                    <a:pt x="194" y="1366"/>
                  </a:cubicBezTo>
                  <a:cubicBezTo>
                    <a:pt x="179" y="1342"/>
                    <a:pt x="158" y="1320"/>
                    <a:pt x="142" y="1310"/>
                  </a:cubicBezTo>
                  <a:cubicBezTo>
                    <a:pt x="124" y="1300"/>
                    <a:pt x="95" y="1292"/>
                    <a:pt x="68" y="1289"/>
                  </a:cubicBezTo>
                  <a:cubicBezTo>
                    <a:pt x="68" y="1289"/>
                    <a:pt x="68" y="1289"/>
                    <a:pt x="68" y="1289"/>
                  </a:cubicBezTo>
                  <a:cubicBezTo>
                    <a:pt x="83" y="921"/>
                    <a:pt x="83" y="921"/>
                    <a:pt x="83" y="921"/>
                  </a:cubicBezTo>
                  <a:cubicBezTo>
                    <a:pt x="83" y="921"/>
                    <a:pt x="83" y="921"/>
                    <a:pt x="83" y="921"/>
                  </a:cubicBezTo>
                  <a:cubicBezTo>
                    <a:pt x="87" y="914"/>
                    <a:pt x="87" y="914"/>
                    <a:pt x="87" y="914"/>
                  </a:cubicBezTo>
                  <a:cubicBezTo>
                    <a:pt x="87" y="914"/>
                    <a:pt x="87" y="914"/>
                    <a:pt x="87" y="914"/>
                  </a:cubicBezTo>
                  <a:cubicBezTo>
                    <a:pt x="229" y="896"/>
                    <a:pt x="229" y="896"/>
                    <a:pt x="229" y="896"/>
                  </a:cubicBezTo>
                  <a:cubicBezTo>
                    <a:pt x="233" y="896"/>
                    <a:pt x="235" y="897"/>
                    <a:pt x="237" y="898"/>
                  </a:cubicBezTo>
                  <a:cubicBezTo>
                    <a:pt x="238" y="899"/>
                    <a:pt x="240" y="901"/>
                    <a:pt x="241" y="905"/>
                  </a:cubicBezTo>
                  <a:cubicBezTo>
                    <a:pt x="255" y="1023"/>
                    <a:pt x="255" y="1023"/>
                    <a:pt x="255" y="1023"/>
                  </a:cubicBezTo>
                  <a:cubicBezTo>
                    <a:pt x="257" y="1040"/>
                    <a:pt x="266" y="1054"/>
                    <a:pt x="281" y="1063"/>
                  </a:cubicBezTo>
                  <a:cubicBezTo>
                    <a:pt x="281" y="1063"/>
                    <a:pt x="281" y="1063"/>
                    <a:pt x="281" y="1063"/>
                  </a:cubicBezTo>
                  <a:cubicBezTo>
                    <a:pt x="296" y="1072"/>
                    <a:pt x="313" y="1073"/>
                    <a:pt x="328" y="1067"/>
                  </a:cubicBezTo>
                  <a:cubicBezTo>
                    <a:pt x="446" y="1021"/>
                    <a:pt x="446" y="1021"/>
                    <a:pt x="446" y="1021"/>
                  </a:cubicBezTo>
                  <a:cubicBezTo>
                    <a:pt x="450" y="1019"/>
                    <a:pt x="455" y="1021"/>
                    <a:pt x="457" y="1025"/>
                  </a:cubicBezTo>
                  <a:cubicBezTo>
                    <a:pt x="513" y="1161"/>
                    <a:pt x="513" y="1161"/>
                    <a:pt x="513" y="1161"/>
                  </a:cubicBezTo>
                  <a:cubicBezTo>
                    <a:pt x="513" y="1161"/>
                    <a:pt x="513" y="1161"/>
                    <a:pt x="513" y="1161"/>
                  </a:cubicBezTo>
                  <a:lnTo>
                    <a:pt x="509" y="1167"/>
                  </a:lnTo>
                  <a:close/>
                  <a:moveTo>
                    <a:pt x="538" y="1117"/>
                  </a:moveTo>
                  <a:cubicBezTo>
                    <a:pt x="538" y="1117"/>
                    <a:pt x="538" y="1117"/>
                    <a:pt x="538" y="1117"/>
                  </a:cubicBezTo>
                  <a:cubicBezTo>
                    <a:pt x="494" y="1010"/>
                    <a:pt x="494" y="1010"/>
                    <a:pt x="494" y="1010"/>
                  </a:cubicBezTo>
                  <a:cubicBezTo>
                    <a:pt x="484" y="986"/>
                    <a:pt x="456" y="974"/>
                    <a:pt x="432" y="984"/>
                  </a:cubicBezTo>
                  <a:cubicBezTo>
                    <a:pt x="314" y="1030"/>
                    <a:pt x="314" y="1030"/>
                    <a:pt x="314" y="1030"/>
                  </a:cubicBezTo>
                  <a:cubicBezTo>
                    <a:pt x="308" y="1032"/>
                    <a:pt x="303" y="1030"/>
                    <a:pt x="301" y="1029"/>
                  </a:cubicBezTo>
                  <a:cubicBezTo>
                    <a:pt x="299" y="1027"/>
                    <a:pt x="295" y="1024"/>
                    <a:pt x="294" y="1018"/>
                  </a:cubicBezTo>
                  <a:cubicBezTo>
                    <a:pt x="280" y="901"/>
                    <a:pt x="280" y="901"/>
                    <a:pt x="280" y="901"/>
                  </a:cubicBezTo>
                  <a:cubicBezTo>
                    <a:pt x="279" y="891"/>
                    <a:pt x="275" y="880"/>
                    <a:pt x="267" y="872"/>
                  </a:cubicBezTo>
                  <a:cubicBezTo>
                    <a:pt x="256" y="860"/>
                    <a:pt x="240" y="854"/>
                    <a:pt x="224" y="856"/>
                  </a:cubicBezTo>
                  <a:cubicBezTo>
                    <a:pt x="113" y="871"/>
                    <a:pt x="113" y="871"/>
                    <a:pt x="113" y="871"/>
                  </a:cubicBezTo>
                  <a:cubicBezTo>
                    <a:pt x="112" y="871"/>
                    <a:pt x="112" y="871"/>
                    <a:pt x="112" y="870"/>
                  </a:cubicBezTo>
                  <a:cubicBezTo>
                    <a:pt x="566" y="85"/>
                    <a:pt x="566" y="85"/>
                    <a:pt x="566" y="85"/>
                  </a:cubicBezTo>
                  <a:cubicBezTo>
                    <a:pt x="566" y="85"/>
                    <a:pt x="566" y="85"/>
                    <a:pt x="566" y="85"/>
                  </a:cubicBezTo>
                  <a:cubicBezTo>
                    <a:pt x="992" y="331"/>
                    <a:pt x="992" y="331"/>
                    <a:pt x="992" y="331"/>
                  </a:cubicBezTo>
                  <a:cubicBezTo>
                    <a:pt x="992" y="331"/>
                    <a:pt x="992" y="331"/>
                    <a:pt x="992" y="331"/>
                  </a:cubicBezTo>
                  <a:lnTo>
                    <a:pt x="538" y="1117"/>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3" name="Freeform 8">
              <a:extLst>
                <a:ext uri="{FF2B5EF4-FFF2-40B4-BE49-F238E27FC236}">
                  <a16:creationId xmlns:a16="http://schemas.microsoft.com/office/drawing/2014/main" id="{3A75A26D-B316-4B90-A5FA-5B2B191C1723}"/>
                </a:ext>
              </a:extLst>
            </p:cNvPr>
            <p:cNvSpPr>
              <a:spLocks/>
            </p:cNvSpPr>
            <p:nvPr/>
          </p:nvSpPr>
          <p:spPr bwMode="auto">
            <a:xfrm>
              <a:off x="5375" y="745"/>
              <a:ext cx="162" cy="88"/>
            </a:xfrm>
            <a:custGeom>
              <a:avLst/>
              <a:gdLst/>
              <a:ahLst/>
              <a:cxnLst>
                <a:cxn ang="0">
                  <a:pos x="33" y="33"/>
                </a:cxn>
                <a:cxn ang="0">
                  <a:pos x="5" y="76"/>
                </a:cxn>
                <a:cxn ang="0">
                  <a:pos x="51" y="99"/>
                </a:cxn>
                <a:cxn ang="0">
                  <a:pos x="155" y="71"/>
                </a:cxn>
                <a:cxn ang="0">
                  <a:pos x="184" y="28"/>
                </a:cxn>
                <a:cxn ang="0">
                  <a:pos x="138" y="5"/>
                </a:cxn>
                <a:cxn ang="0">
                  <a:pos x="33" y="33"/>
                </a:cxn>
              </a:cxnLst>
              <a:rect l="0" t="0" r="r" b="b"/>
              <a:pathLst>
                <a:path w="189" h="104">
                  <a:moveTo>
                    <a:pt x="33" y="33"/>
                  </a:moveTo>
                  <a:cubicBezTo>
                    <a:pt x="13" y="39"/>
                    <a:pt x="0" y="58"/>
                    <a:pt x="5" y="76"/>
                  </a:cubicBezTo>
                  <a:cubicBezTo>
                    <a:pt x="10" y="94"/>
                    <a:pt x="31" y="104"/>
                    <a:pt x="51" y="99"/>
                  </a:cubicBezTo>
                  <a:cubicBezTo>
                    <a:pt x="155" y="71"/>
                    <a:pt x="155" y="71"/>
                    <a:pt x="155" y="71"/>
                  </a:cubicBezTo>
                  <a:cubicBezTo>
                    <a:pt x="176" y="65"/>
                    <a:pt x="189" y="46"/>
                    <a:pt x="184" y="28"/>
                  </a:cubicBezTo>
                  <a:cubicBezTo>
                    <a:pt x="179" y="10"/>
                    <a:pt x="158" y="0"/>
                    <a:pt x="138" y="5"/>
                  </a:cubicBezTo>
                  <a:lnTo>
                    <a:pt x="33" y="33"/>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4" name="Freeform 9">
              <a:extLst>
                <a:ext uri="{FF2B5EF4-FFF2-40B4-BE49-F238E27FC236}">
                  <a16:creationId xmlns:a16="http://schemas.microsoft.com/office/drawing/2014/main" id="{A1BB0967-2C87-47A8-9826-90EB2A91A23C}"/>
                </a:ext>
              </a:extLst>
            </p:cNvPr>
            <p:cNvSpPr>
              <a:spLocks/>
            </p:cNvSpPr>
            <p:nvPr/>
          </p:nvSpPr>
          <p:spPr bwMode="auto">
            <a:xfrm>
              <a:off x="4656" y="273"/>
              <a:ext cx="89" cy="161"/>
            </a:xfrm>
            <a:custGeom>
              <a:avLst/>
              <a:gdLst/>
              <a:ahLst/>
              <a:cxnLst>
                <a:cxn ang="0">
                  <a:pos x="99" y="138"/>
                </a:cxn>
                <a:cxn ang="0">
                  <a:pos x="76" y="184"/>
                </a:cxn>
                <a:cxn ang="0">
                  <a:pos x="33" y="155"/>
                </a:cxn>
                <a:cxn ang="0">
                  <a:pos x="5" y="51"/>
                </a:cxn>
                <a:cxn ang="0">
                  <a:pos x="28" y="5"/>
                </a:cxn>
                <a:cxn ang="0">
                  <a:pos x="71" y="33"/>
                </a:cxn>
                <a:cxn ang="0">
                  <a:pos x="99" y="138"/>
                </a:cxn>
              </a:cxnLst>
              <a:rect l="0" t="0" r="r" b="b"/>
              <a:pathLst>
                <a:path w="104" h="189">
                  <a:moveTo>
                    <a:pt x="99" y="138"/>
                  </a:moveTo>
                  <a:cubicBezTo>
                    <a:pt x="104" y="158"/>
                    <a:pt x="94" y="179"/>
                    <a:pt x="76" y="184"/>
                  </a:cubicBezTo>
                  <a:cubicBezTo>
                    <a:pt x="58" y="189"/>
                    <a:pt x="39" y="176"/>
                    <a:pt x="33" y="155"/>
                  </a:cubicBezTo>
                  <a:cubicBezTo>
                    <a:pt x="5" y="51"/>
                    <a:pt x="5" y="51"/>
                    <a:pt x="5" y="51"/>
                  </a:cubicBezTo>
                  <a:cubicBezTo>
                    <a:pt x="0" y="31"/>
                    <a:pt x="10" y="10"/>
                    <a:pt x="28" y="5"/>
                  </a:cubicBezTo>
                  <a:cubicBezTo>
                    <a:pt x="46" y="0"/>
                    <a:pt x="65" y="13"/>
                    <a:pt x="71" y="33"/>
                  </a:cubicBezTo>
                  <a:lnTo>
                    <a:pt x="99" y="138"/>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5" name="Freeform 10">
              <a:extLst>
                <a:ext uri="{FF2B5EF4-FFF2-40B4-BE49-F238E27FC236}">
                  <a16:creationId xmlns:a16="http://schemas.microsoft.com/office/drawing/2014/main" id="{DA23F342-A492-420A-932A-7139C963A989}"/>
                </a:ext>
              </a:extLst>
            </p:cNvPr>
            <p:cNvSpPr>
              <a:spLocks/>
            </p:cNvSpPr>
            <p:nvPr/>
          </p:nvSpPr>
          <p:spPr bwMode="auto">
            <a:xfrm>
              <a:off x="4960" y="1451"/>
              <a:ext cx="89" cy="161"/>
            </a:xfrm>
            <a:custGeom>
              <a:avLst/>
              <a:gdLst/>
              <a:ahLst/>
              <a:cxnLst>
                <a:cxn ang="0">
                  <a:pos x="5" y="51"/>
                </a:cxn>
                <a:cxn ang="0">
                  <a:pos x="28" y="5"/>
                </a:cxn>
                <a:cxn ang="0">
                  <a:pos x="71" y="33"/>
                </a:cxn>
                <a:cxn ang="0">
                  <a:pos x="99" y="137"/>
                </a:cxn>
                <a:cxn ang="0">
                  <a:pos x="76" y="183"/>
                </a:cxn>
                <a:cxn ang="0">
                  <a:pos x="33" y="155"/>
                </a:cxn>
                <a:cxn ang="0">
                  <a:pos x="5" y="51"/>
                </a:cxn>
              </a:cxnLst>
              <a:rect l="0" t="0" r="r" b="b"/>
              <a:pathLst>
                <a:path w="104" h="188">
                  <a:moveTo>
                    <a:pt x="5" y="51"/>
                  </a:moveTo>
                  <a:cubicBezTo>
                    <a:pt x="0" y="30"/>
                    <a:pt x="10" y="10"/>
                    <a:pt x="28" y="5"/>
                  </a:cubicBezTo>
                  <a:cubicBezTo>
                    <a:pt x="46" y="0"/>
                    <a:pt x="65" y="13"/>
                    <a:pt x="71" y="33"/>
                  </a:cubicBezTo>
                  <a:cubicBezTo>
                    <a:pt x="99" y="137"/>
                    <a:pt x="99" y="137"/>
                    <a:pt x="99" y="137"/>
                  </a:cubicBezTo>
                  <a:cubicBezTo>
                    <a:pt x="104" y="158"/>
                    <a:pt x="94" y="179"/>
                    <a:pt x="76" y="183"/>
                  </a:cubicBezTo>
                  <a:cubicBezTo>
                    <a:pt x="58" y="188"/>
                    <a:pt x="39" y="175"/>
                    <a:pt x="33" y="155"/>
                  </a:cubicBezTo>
                  <a:lnTo>
                    <a:pt x="5" y="51"/>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6" name="Freeform 11">
              <a:extLst>
                <a:ext uri="{FF2B5EF4-FFF2-40B4-BE49-F238E27FC236}">
                  <a16:creationId xmlns:a16="http://schemas.microsoft.com/office/drawing/2014/main" id="{9018DAFC-BC13-40CD-A365-429701D76A95}"/>
                </a:ext>
              </a:extLst>
            </p:cNvPr>
            <p:cNvSpPr>
              <a:spLocks/>
            </p:cNvSpPr>
            <p:nvPr/>
          </p:nvSpPr>
          <p:spPr bwMode="auto">
            <a:xfrm>
              <a:off x="4198" y="1068"/>
              <a:ext cx="162" cy="90"/>
            </a:xfrm>
            <a:custGeom>
              <a:avLst/>
              <a:gdLst/>
              <a:ahLst/>
              <a:cxnLst>
                <a:cxn ang="0">
                  <a:pos x="155" y="72"/>
                </a:cxn>
                <a:cxn ang="0">
                  <a:pos x="184" y="29"/>
                </a:cxn>
                <a:cxn ang="0">
                  <a:pos x="138" y="6"/>
                </a:cxn>
                <a:cxn ang="0">
                  <a:pos x="34" y="34"/>
                </a:cxn>
                <a:cxn ang="0">
                  <a:pos x="5" y="77"/>
                </a:cxn>
                <a:cxn ang="0">
                  <a:pos x="51" y="99"/>
                </a:cxn>
                <a:cxn ang="0">
                  <a:pos x="155" y="72"/>
                </a:cxn>
              </a:cxnLst>
              <a:rect l="0" t="0" r="r" b="b"/>
              <a:pathLst>
                <a:path w="189" h="105">
                  <a:moveTo>
                    <a:pt x="155" y="72"/>
                  </a:moveTo>
                  <a:cubicBezTo>
                    <a:pt x="176" y="66"/>
                    <a:pt x="189" y="47"/>
                    <a:pt x="184" y="29"/>
                  </a:cubicBezTo>
                  <a:cubicBezTo>
                    <a:pt x="179" y="11"/>
                    <a:pt x="158" y="0"/>
                    <a:pt x="138" y="6"/>
                  </a:cubicBezTo>
                  <a:cubicBezTo>
                    <a:pt x="34" y="34"/>
                    <a:pt x="34" y="34"/>
                    <a:pt x="34" y="34"/>
                  </a:cubicBezTo>
                  <a:cubicBezTo>
                    <a:pt x="13" y="39"/>
                    <a:pt x="0" y="59"/>
                    <a:pt x="5" y="77"/>
                  </a:cubicBezTo>
                  <a:cubicBezTo>
                    <a:pt x="10" y="95"/>
                    <a:pt x="31" y="105"/>
                    <a:pt x="51" y="99"/>
                  </a:cubicBezTo>
                  <a:lnTo>
                    <a:pt x="155" y="72"/>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7" name="Freeform 12">
              <a:extLst>
                <a:ext uri="{FF2B5EF4-FFF2-40B4-BE49-F238E27FC236}">
                  <a16:creationId xmlns:a16="http://schemas.microsoft.com/office/drawing/2014/main" id="{DF4F8F8E-C3EA-4B61-A76C-EC51FF756B0F}"/>
                </a:ext>
              </a:extLst>
            </p:cNvPr>
            <p:cNvSpPr>
              <a:spLocks/>
            </p:cNvSpPr>
            <p:nvPr/>
          </p:nvSpPr>
          <p:spPr bwMode="auto">
            <a:xfrm>
              <a:off x="5124" y="324"/>
              <a:ext cx="115" cy="153"/>
            </a:xfrm>
            <a:custGeom>
              <a:avLst/>
              <a:gdLst/>
              <a:ahLst/>
              <a:cxnLst>
                <a:cxn ang="0">
                  <a:pos x="10" y="119"/>
                </a:cxn>
                <a:cxn ang="0">
                  <a:pos x="21" y="170"/>
                </a:cxn>
                <a:cxn ang="0">
                  <a:pos x="69" y="153"/>
                </a:cxn>
                <a:cxn ang="0">
                  <a:pos x="123" y="60"/>
                </a:cxn>
                <a:cxn ang="0">
                  <a:pos x="113" y="9"/>
                </a:cxn>
                <a:cxn ang="0">
                  <a:pos x="64" y="26"/>
                </a:cxn>
                <a:cxn ang="0">
                  <a:pos x="10" y="119"/>
                </a:cxn>
              </a:cxnLst>
              <a:rect l="0" t="0" r="r" b="b"/>
              <a:pathLst>
                <a:path w="134" h="179">
                  <a:moveTo>
                    <a:pt x="10" y="119"/>
                  </a:moveTo>
                  <a:cubicBezTo>
                    <a:pt x="0" y="138"/>
                    <a:pt x="4" y="160"/>
                    <a:pt x="21" y="170"/>
                  </a:cubicBezTo>
                  <a:cubicBezTo>
                    <a:pt x="37" y="179"/>
                    <a:pt x="59" y="171"/>
                    <a:pt x="69" y="153"/>
                  </a:cubicBezTo>
                  <a:cubicBezTo>
                    <a:pt x="123" y="60"/>
                    <a:pt x="123" y="60"/>
                    <a:pt x="123" y="60"/>
                  </a:cubicBezTo>
                  <a:cubicBezTo>
                    <a:pt x="134" y="41"/>
                    <a:pt x="129" y="19"/>
                    <a:pt x="113" y="9"/>
                  </a:cubicBezTo>
                  <a:cubicBezTo>
                    <a:pt x="97" y="0"/>
                    <a:pt x="75" y="7"/>
                    <a:pt x="64" y="26"/>
                  </a:cubicBezTo>
                  <a:lnTo>
                    <a:pt x="10" y="119"/>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8" name="Freeform 13">
              <a:extLst>
                <a:ext uri="{FF2B5EF4-FFF2-40B4-BE49-F238E27FC236}">
                  <a16:creationId xmlns:a16="http://schemas.microsoft.com/office/drawing/2014/main" id="{7F0E9945-67F1-4546-879B-CC7B54EAEA12}"/>
                </a:ext>
              </a:extLst>
            </p:cNvPr>
            <p:cNvSpPr>
              <a:spLocks/>
            </p:cNvSpPr>
            <p:nvPr/>
          </p:nvSpPr>
          <p:spPr bwMode="auto">
            <a:xfrm>
              <a:off x="4252" y="626"/>
              <a:ext cx="153" cy="114"/>
            </a:xfrm>
            <a:custGeom>
              <a:avLst/>
              <a:gdLst/>
              <a:ahLst/>
              <a:cxnLst>
                <a:cxn ang="0">
                  <a:pos x="59" y="11"/>
                </a:cxn>
                <a:cxn ang="0">
                  <a:pos x="9" y="21"/>
                </a:cxn>
                <a:cxn ang="0">
                  <a:pos x="25" y="69"/>
                </a:cxn>
                <a:cxn ang="0">
                  <a:pos x="119" y="123"/>
                </a:cxn>
                <a:cxn ang="0">
                  <a:pos x="169" y="113"/>
                </a:cxn>
                <a:cxn ang="0">
                  <a:pos x="153" y="65"/>
                </a:cxn>
                <a:cxn ang="0">
                  <a:pos x="59" y="11"/>
                </a:cxn>
              </a:cxnLst>
              <a:rect l="0" t="0" r="r" b="b"/>
              <a:pathLst>
                <a:path w="179" h="134">
                  <a:moveTo>
                    <a:pt x="59" y="11"/>
                  </a:moveTo>
                  <a:cubicBezTo>
                    <a:pt x="41" y="0"/>
                    <a:pt x="18" y="5"/>
                    <a:pt x="9" y="21"/>
                  </a:cubicBezTo>
                  <a:cubicBezTo>
                    <a:pt x="0" y="37"/>
                    <a:pt x="7" y="59"/>
                    <a:pt x="25" y="69"/>
                  </a:cubicBezTo>
                  <a:cubicBezTo>
                    <a:pt x="119" y="123"/>
                    <a:pt x="119" y="123"/>
                    <a:pt x="119" y="123"/>
                  </a:cubicBezTo>
                  <a:cubicBezTo>
                    <a:pt x="137" y="134"/>
                    <a:pt x="160" y="129"/>
                    <a:pt x="169" y="113"/>
                  </a:cubicBezTo>
                  <a:cubicBezTo>
                    <a:pt x="179" y="97"/>
                    <a:pt x="171" y="75"/>
                    <a:pt x="153" y="65"/>
                  </a:cubicBezTo>
                  <a:lnTo>
                    <a:pt x="59" y="11"/>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9" name="Freeform 14">
              <a:extLst>
                <a:ext uri="{FF2B5EF4-FFF2-40B4-BE49-F238E27FC236}">
                  <a16:creationId xmlns:a16="http://schemas.microsoft.com/office/drawing/2014/main" id="{EDFDD629-943E-4B54-B4DC-AC0DE4777DB0}"/>
                </a:ext>
              </a:extLst>
            </p:cNvPr>
            <p:cNvSpPr>
              <a:spLocks/>
            </p:cNvSpPr>
            <p:nvPr/>
          </p:nvSpPr>
          <p:spPr bwMode="auto">
            <a:xfrm>
              <a:off x="5275" y="1217"/>
              <a:ext cx="153" cy="114"/>
            </a:xfrm>
            <a:custGeom>
              <a:avLst/>
              <a:gdLst/>
              <a:ahLst/>
              <a:cxnLst>
                <a:cxn ang="0">
                  <a:pos x="60" y="10"/>
                </a:cxn>
                <a:cxn ang="0">
                  <a:pos x="9" y="21"/>
                </a:cxn>
                <a:cxn ang="0">
                  <a:pos x="26" y="69"/>
                </a:cxn>
                <a:cxn ang="0">
                  <a:pos x="119" y="123"/>
                </a:cxn>
                <a:cxn ang="0">
                  <a:pos x="169" y="113"/>
                </a:cxn>
                <a:cxn ang="0">
                  <a:pos x="153" y="64"/>
                </a:cxn>
                <a:cxn ang="0">
                  <a:pos x="60" y="10"/>
                </a:cxn>
              </a:cxnLst>
              <a:rect l="0" t="0" r="r" b="b"/>
              <a:pathLst>
                <a:path w="179" h="134">
                  <a:moveTo>
                    <a:pt x="60" y="10"/>
                  </a:moveTo>
                  <a:cubicBezTo>
                    <a:pt x="41" y="0"/>
                    <a:pt x="19" y="4"/>
                    <a:pt x="9" y="21"/>
                  </a:cubicBezTo>
                  <a:cubicBezTo>
                    <a:pt x="0" y="37"/>
                    <a:pt x="7" y="59"/>
                    <a:pt x="26" y="69"/>
                  </a:cubicBezTo>
                  <a:cubicBezTo>
                    <a:pt x="119" y="123"/>
                    <a:pt x="119" y="123"/>
                    <a:pt x="119" y="123"/>
                  </a:cubicBezTo>
                  <a:cubicBezTo>
                    <a:pt x="137" y="134"/>
                    <a:pt x="160" y="129"/>
                    <a:pt x="169" y="113"/>
                  </a:cubicBezTo>
                  <a:cubicBezTo>
                    <a:pt x="179" y="97"/>
                    <a:pt x="171" y="75"/>
                    <a:pt x="153" y="64"/>
                  </a:cubicBezTo>
                  <a:lnTo>
                    <a:pt x="60" y="10"/>
                  </a:ln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0" name="Freeform 15">
              <a:extLst>
                <a:ext uri="{FF2B5EF4-FFF2-40B4-BE49-F238E27FC236}">
                  <a16:creationId xmlns:a16="http://schemas.microsoft.com/office/drawing/2014/main" id="{BCDD7FB4-626B-4D0E-B9DC-98ECA89F8F4B}"/>
                </a:ext>
              </a:extLst>
            </p:cNvPr>
            <p:cNvSpPr>
              <a:spLocks noEditPoints="1"/>
            </p:cNvSpPr>
            <p:nvPr/>
          </p:nvSpPr>
          <p:spPr bwMode="auto">
            <a:xfrm>
              <a:off x="4379" y="454"/>
              <a:ext cx="983" cy="1072"/>
            </a:xfrm>
            <a:custGeom>
              <a:avLst/>
              <a:gdLst/>
              <a:ahLst/>
              <a:cxnLst>
                <a:cxn ang="0">
                  <a:pos x="510" y="1256"/>
                </a:cxn>
                <a:cxn ang="0">
                  <a:pos x="0" y="961"/>
                </a:cxn>
                <a:cxn ang="0">
                  <a:pos x="13" y="937"/>
                </a:cxn>
                <a:cxn ang="0">
                  <a:pos x="32" y="713"/>
                </a:cxn>
                <a:cxn ang="0">
                  <a:pos x="73" y="317"/>
                </a:cxn>
                <a:cxn ang="0">
                  <a:pos x="373" y="37"/>
                </a:cxn>
                <a:cxn ang="0">
                  <a:pos x="616" y="7"/>
                </a:cxn>
                <a:cxn ang="0">
                  <a:pos x="848" y="77"/>
                </a:cxn>
                <a:cxn ang="0">
                  <a:pos x="852" y="80"/>
                </a:cxn>
                <a:cxn ang="0">
                  <a:pos x="853" y="80"/>
                </a:cxn>
                <a:cxn ang="0">
                  <a:pos x="1029" y="245"/>
                </a:cxn>
                <a:cxn ang="0">
                  <a:pos x="1125" y="470"/>
                </a:cxn>
                <a:cxn ang="0">
                  <a:pos x="1032" y="870"/>
                </a:cxn>
                <a:cxn ang="0">
                  <a:pos x="710" y="1104"/>
                </a:cxn>
                <a:cxn ang="0">
                  <a:pos x="524" y="1232"/>
                </a:cxn>
                <a:cxn ang="0">
                  <a:pos x="510" y="1256"/>
                </a:cxn>
                <a:cxn ang="0">
                  <a:pos x="75" y="939"/>
                </a:cxn>
                <a:cxn ang="0">
                  <a:pos x="492" y="1180"/>
                </a:cxn>
                <a:cxn ang="0">
                  <a:pos x="686" y="1053"/>
                </a:cxn>
                <a:cxn ang="0">
                  <a:pos x="987" y="836"/>
                </a:cxn>
                <a:cxn ang="0">
                  <a:pos x="1069" y="481"/>
                </a:cxn>
                <a:cxn ang="0">
                  <a:pos x="824" y="128"/>
                </a:cxn>
                <a:cxn ang="0">
                  <a:pos x="820" y="126"/>
                </a:cxn>
                <a:cxn ang="0">
                  <a:pos x="392" y="90"/>
                </a:cxn>
                <a:cxn ang="0">
                  <a:pos x="125" y="339"/>
                </a:cxn>
                <a:cxn ang="0">
                  <a:pos x="88" y="708"/>
                </a:cxn>
                <a:cxn ang="0">
                  <a:pos x="75" y="939"/>
                </a:cxn>
              </a:cxnLst>
              <a:rect l="0" t="0" r="r" b="b"/>
              <a:pathLst>
                <a:path w="1152" h="1256">
                  <a:moveTo>
                    <a:pt x="510" y="1256"/>
                  </a:moveTo>
                  <a:cubicBezTo>
                    <a:pt x="0" y="961"/>
                    <a:pt x="0" y="961"/>
                    <a:pt x="0" y="961"/>
                  </a:cubicBezTo>
                  <a:cubicBezTo>
                    <a:pt x="13" y="937"/>
                    <a:pt x="13" y="937"/>
                    <a:pt x="13" y="937"/>
                  </a:cubicBezTo>
                  <a:cubicBezTo>
                    <a:pt x="46" y="877"/>
                    <a:pt x="40" y="801"/>
                    <a:pt x="32" y="713"/>
                  </a:cubicBezTo>
                  <a:cubicBezTo>
                    <a:pt x="23" y="604"/>
                    <a:pt x="11" y="468"/>
                    <a:pt x="73" y="317"/>
                  </a:cubicBezTo>
                  <a:cubicBezTo>
                    <a:pt x="128" y="184"/>
                    <a:pt x="234" y="85"/>
                    <a:pt x="373" y="37"/>
                  </a:cubicBezTo>
                  <a:cubicBezTo>
                    <a:pt x="449" y="10"/>
                    <a:pt x="533" y="0"/>
                    <a:pt x="616" y="7"/>
                  </a:cubicBezTo>
                  <a:cubicBezTo>
                    <a:pt x="699" y="14"/>
                    <a:pt x="779" y="38"/>
                    <a:pt x="848" y="77"/>
                  </a:cubicBezTo>
                  <a:cubicBezTo>
                    <a:pt x="852" y="80"/>
                    <a:pt x="852" y="80"/>
                    <a:pt x="852" y="80"/>
                  </a:cubicBezTo>
                  <a:cubicBezTo>
                    <a:pt x="853" y="80"/>
                    <a:pt x="853" y="80"/>
                    <a:pt x="853" y="80"/>
                  </a:cubicBezTo>
                  <a:cubicBezTo>
                    <a:pt x="920" y="120"/>
                    <a:pt x="981" y="177"/>
                    <a:pt x="1029" y="245"/>
                  </a:cubicBezTo>
                  <a:cubicBezTo>
                    <a:pt x="1076" y="313"/>
                    <a:pt x="1109" y="391"/>
                    <a:pt x="1125" y="470"/>
                  </a:cubicBezTo>
                  <a:cubicBezTo>
                    <a:pt x="1152" y="615"/>
                    <a:pt x="1119" y="757"/>
                    <a:pt x="1032" y="870"/>
                  </a:cubicBezTo>
                  <a:cubicBezTo>
                    <a:pt x="932" y="1000"/>
                    <a:pt x="809" y="1057"/>
                    <a:pt x="710" y="1104"/>
                  </a:cubicBezTo>
                  <a:cubicBezTo>
                    <a:pt x="629" y="1141"/>
                    <a:pt x="560" y="1174"/>
                    <a:pt x="524" y="1232"/>
                  </a:cubicBezTo>
                  <a:lnTo>
                    <a:pt x="510" y="1256"/>
                  </a:lnTo>
                  <a:close/>
                  <a:moveTo>
                    <a:pt x="75" y="939"/>
                  </a:moveTo>
                  <a:cubicBezTo>
                    <a:pt x="492" y="1180"/>
                    <a:pt x="492" y="1180"/>
                    <a:pt x="492" y="1180"/>
                  </a:cubicBezTo>
                  <a:cubicBezTo>
                    <a:pt x="538" y="1122"/>
                    <a:pt x="607" y="1090"/>
                    <a:pt x="686" y="1053"/>
                  </a:cubicBezTo>
                  <a:cubicBezTo>
                    <a:pt x="784" y="1007"/>
                    <a:pt x="896" y="955"/>
                    <a:pt x="987" y="836"/>
                  </a:cubicBezTo>
                  <a:cubicBezTo>
                    <a:pt x="1087" y="707"/>
                    <a:pt x="1087" y="572"/>
                    <a:pt x="1069" y="481"/>
                  </a:cubicBezTo>
                  <a:cubicBezTo>
                    <a:pt x="1042" y="337"/>
                    <a:pt x="948" y="201"/>
                    <a:pt x="824" y="128"/>
                  </a:cubicBezTo>
                  <a:cubicBezTo>
                    <a:pt x="820" y="126"/>
                    <a:pt x="820" y="126"/>
                    <a:pt x="820" y="126"/>
                  </a:cubicBezTo>
                  <a:cubicBezTo>
                    <a:pt x="695" y="55"/>
                    <a:pt x="530" y="41"/>
                    <a:pt x="392" y="90"/>
                  </a:cubicBezTo>
                  <a:cubicBezTo>
                    <a:pt x="304" y="120"/>
                    <a:pt x="187" y="188"/>
                    <a:pt x="125" y="339"/>
                  </a:cubicBezTo>
                  <a:cubicBezTo>
                    <a:pt x="68" y="477"/>
                    <a:pt x="79" y="600"/>
                    <a:pt x="88" y="708"/>
                  </a:cubicBezTo>
                  <a:cubicBezTo>
                    <a:pt x="96" y="795"/>
                    <a:pt x="102" y="871"/>
                    <a:pt x="75" y="939"/>
                  </a:cubicBezTo>
                  <a:close/>
                </a:path>
              </a:pathLst>
            </a:custGeom>
            <a:solidFill>
              <a:schemeClr val="bg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1" name="Freeform 16">
              <a:extLst>
                <a:ext uri="{FF2B5EF4-FFF2-40B4-BE49-F238E27FC236}">
                  <a16:creationId xmlns:a16="http://schemas.microsoft.com/office/drawing/2014/main" id="{233B3116-9D0A-4EAB-9126-9E64DD9DEDA5}"/>
                </a:ext>
              </a:extLst>
            </p:cNvPr>
            <p:cNvSpPr>
              <a:spLocks/>
            </p:cNvSpPr>
            <p:nvPr/>
          </p:nvSpPr>
          <p:spPr bwMode="auto">
            <a:xfrm>
              <a:off x="4949" y="641"/>
              <a:ext cx="318" cy="365"/>
            </a:xfrm>
            <a:custGeom>
              <a:avLst/>
              <a:gdLst/>
              <a:ahLst/>
              <a:cxnLst>
                <a:cxn ang="0">
                  <a:pos x="90" y="42"/>
                </a:cxn>
                <a:cxn ang="0">
                  <a:pos x="16" y="171"/>
                </a:cxn>
                <a:cxn ang="0">
                  <a:pos x="15" y="174"/>
                </a:cxn>
                <a:cxn ang="0">
                  <a:pos x="4" y="267"/>
                </a:cxn>
                <a:cxn ang="0">
                  <a:pos x="40" y="375"/>
                </a:cxn>
                <a:cxn ang="0">
                  <a:pos x="44" y="375"/>
                </a:cxn>
                <a:cxn ang="0">
                  <a:pos x="112" y="379"/>
                </a:cxn>
                <a:cxn ang="0">
                  <a:pos x="149" y="332"/>
                </a:cxn>
                <a:cxn ang="0">
                  <a:pos x="149" y="331"/>
                </a:cxn>
                <a:cxn ang="0">
                  <a:pos x="148" y="330"/>
                </a:cxn>
                <a:cxn ang="0">
                  <a:pos x="131" y="312"/>
                </a:cxn>
                <a:cxn ang="0">
                  <a:pos x="134" y="301"/>
                </a:cxn>
                <a:cxn ang="0">
                  <a:pos x="145" y="304"/>
                </a:cxn>
                <a:cxn ang="0">
                  <a:pos x="192" y="323"/>
                </a:cxn>
                <a:cxn ang="0">
                  <a:pos x="202" y="327"/>
                </a:cxn>
                <a:cxn ang="0">
                  <a:pos x="197" y="337"/>
                </a:cxn>
                <a:cxn ang="0">
                  <a:pos x="171" y="340"/>
                </a:cxn>
                <a:cxn ang="0">
                  <a:pos x="137" y="391"/>
                </a:cxn>
                <a:cxn ang="0">
                  <a:pos x="254" y="416"/>
                </a:cxn>
                <a:cxn ang="0">
                  <a:pos x="319" y="366"/>
                </a:cxn>
                <a:cxn ang="0">
                  <a:pos x="320" y="365"/>
                </a:cxn>
                <a:cxn ang="0">
                  <a:pos x="312" y="237"/>
                </a:cxn>
                <a:cxn ang="0">
                  <a:pos x="306" y="232"/>
                </a:cxn>
                <a:cxn ang="0">
                  <a:pos x="307" y="226"/>
                </a:cxn>
                <a:cxn ang="0">
                  <a:pos x="247" y="115"/>
                </a:cxn>
                <a:cxn ang="0">
                  <a:pos x="227" y="149"/>
                </a:cxn>
                <a:cxn ang="0">
                  <a:pos x="180" y="179"/>
                </a:cxn>
                <a:cxn ang="0">
                  <a:pos x="108" y="171"/>
                </a:cxn>
                <a:cxn ang="0">
                  <a:pos x="106" y="171"/>
                </a:cxn>
                <a:cxn ang="0">
                  <a:pos x="104" y="169"/>
                </a:cxn>
                <a:cxn ang="0">
                  <a:pos x="85" y="182"/>
                </a:cxn>
                <a:cxn ang="0">
                  <a:pos x="78" y="181"/>
                </a:cxn>
                <a:cxn ang="0">
                  <a:pos x="75" y="178"/>
                </a:cxn>
                <a:cxn ang="0">
                  <a:pos x="79" y="168"/>
                </a:cxn>
                <a:cxn ang="0">
                  <a:pos x="106" y="126"/>
                </a:cxn>
                <a:cxn ang="0">
                  <a:pos x="114" y="118"/>
                </a:cxn>
                <a:cxn ang="0">
                  <a:pos x="122" y="125"/>
                </a:cxn>
                <a:cxn ang="0">
                  <a:pos x="118" y="150"/>
                </a:cxn>
                <a:cxn ang="0">
                  <a:pos x="210" y="134"/>
                </a:cxn>
                <a:cxn ang="0">
                  <a:pos x="229" y="96"/>
                </a:cxn>
                <a:cxn ang="0">
                  <a:pos x="192" y="14"/>
                </a:cxn>
                <a:cxn ang="0">
                  <a:pos x="164" y="4"/>
                </a:cxn>
                <a:cxn ang="0">
                  <a:pos x="110" y="18"/>
                </a:cxn>
                <a:cxn ang="0">
                  <a:pos x="90" y="42"/>
                </a:cxn>
              </a:cxnLst>
              <a:rect l="0" t="0" r="r" b="b"/>
              <a:pathLst>
                <a:path w="372" h="428">
                  <a:moveTo>
                    <a:pt x="90" y="42"/>
                  </a:moveTo>
                  <a:cubicBezTo>
                    <a:pt x="16" y="171"/>
                    <a:pt x="16" y="171"/>
                    <a:pt x="16" y="171"/>
                  </a:cubicBezTo>
                  <a:cubicBezTo>
                    <a:pt x="16" y="172"/>
                    <a:pt x="16" y="173"/>
                    <a:pt x="15" y="174"/>
                  </a:cubicBezTo>
                  <a:cubicBezTo>
                    <a:pt x="15" y="175"/>
                    <a:pt x="0" y="215"/>
                    <a:pt x="4" y="267"/>
                  </a:cubicBezTo>
                  <a:cubicBezTo>
                    <a:pt x="6" y="307"/>
                    <a:pt x="19" y="343"/>
                    <a:pt x="40" y="375"/>
                  </a:cubicBezTo>
                  <a:cubicBezTo>
                    <a:pt x="42" y="375"/>
                    <a:pt x="43" y="375"/>
                    <a:pt x="44" y="375"/>
                  </a:cubicBezTo>
                  <a:cubicBezTo>
                    <a:pt x="71" y="387"/>
                    <a:pt x="93" y="388"/>
                    <a:pt x="112" y="379"/>
                  </a:cubicBezTo>
                  <a:cubicBezTo>
                    <a:pt x="139" y="366"/>
                    <a:pt x="149" y="333"/>
                    <a:pt x="149" y="332"/>
                  </a:cubicBezTo>
                  <a:cubicBezTo>
                    <a:pt x="149" y="332"/>
                    <a:pt x="149" y="332"/>
                    <a:pt x="149" y="331"/>
                  </a:cubicBezTo>
                  <a:cubicBezTo>
                    <a:pt x="149" y="331"/>
                    <a:pt x="148" y="331"/>
                    <a:pt x="148" y="330"/>
                  </a:cubicBezTo>
                  <a:cubicBezTo>
                    <a:pt x="137" y="322"/>
                    <a:pt x="131" y="312"/>
                    <a:pt x="131" y="312"/>
                  </a:cubicBezTo>
                  <a:cubicBezTo>
                    <a:pt x="129" y="308"/>
                    <a:pt x="130" y="303"/>
                    <a:pt x="134" y="301"/>
                  </a:cubicBezTo>
                  <a:cubicBezTo>
                    <a:pt x="138" y="299"/>
                    <a:pt x="142" y="300"/>
                    <a:pt x="145" y="304"/>
                  </a:cubicBezTo>
                  <a:cubicBezTo>
                    <a:pt x="145" y="305"/>
                    <a:pt x="162" y="334"/>
                    <a:pt x="192" y="323"/>
                  </a:cubicBezTo>
                  <a:cubicBezTo>
                    <a:pt x="196" y="321"/>
                    <a:pt x="200" y="323"/>
                    <a:pt x="202" y="327"/>
                  </a:cubicBezTo>
                  <a:cubicBezTo>
                    <a:pt x="203" y="331"/>
                    <a:pt x="201" y="336"/>
                    <a:pt x="197" y="337"/>
                  </a:cubicBezTo>
                  <a:cubicBezTo>
                    <a:pt x="188" y="341"/>
                    <a:pt x="179" y="342"/>
                    <a:pt x="171" y="340"/>
                  </a:cubicBezTo>
                  <a:cubicBezTo>
                    <a:pt x="168" y="348"/>
                    <a:pt x="159" y="373"/>
                    <a:pt x="137" y="391"/>
                  </a:cubicBezTo>
                  <a:cubicBezTo>
                    <a:pt x="171" y="421"/>
                    <a:pt x="223" y="428"/>
                    <a:pt x="254" y="416"/>
                  </a:cubicBezTo>
                  <a:cubicBezTo>
                    <a:pt x="298" y="400"/>
                    <a:pt x="319" y="366"/>
                    <a:pt x="319" y="366"/>
                  </a:cubicBezTo>
                  <a:cubicBezTo>
                    <a:pt x="320" y="365"/>
                    <a:pt x="320" y="365"/>
                    <a:pt x="320" y="365"/>
                  </a:cubicBezTo>
                  <a:cubicBezTo>
                    <a:pt x="372" y="283"/>
                    <a:pt x="314" y="238"/>
                    <a:pt x="312" y="237"/>
                  </a:cubicBezTo>
                  <a:cubicBezTo>
                    <a:pt x="306" y="232"/>
                    <a:pt x="306" y="232"/>
                    <a:pt x="306" y="232"/>
                  </a:cubicBezTo>
                  <a:cubicBezTo>
                    <a:pt x="307" y="226"/>
                    <a:pt x="307" y="226"/>
                    <a:pt x="307" y="226"/>
                  </a:cubicBezTo>
                  <a:cubicBezTo>
                    <a:pt x="316" y="167"/>
                    <a:pt x="272" y="131"/>
                    <a:pt x="247" y="115"/>
                  </a:cubicBezTo>
                  <a:cubicBezTo>
                    <a:pt x="244" y="125"/>
                    <a:pt x="237" y="137"/>
                    <a:pt x="227" y="149"/>
                  </a:cubicBezTo>
                  <a:cubicBezTo>
                    <a:pt x="214" y="164"/>
                    <a:pt x="198" y="174"/>
                    <a:pt x="180" y="179"/>
                  </a:cubicBezTo>
                  <a:cubicBezTo>
                    <a:pt x="158" y="185"/>
                    <a:pt x="133" y="182"/>
                    <a:pt x="108" y="171"/>
                  </a:cubicBezTo>
                  <a:cubicBezTo>
                    <a:pt x="107" y="171"/>
                    <a:pt x="107" y="171"/>
                    <a:pt x="106" y="171"/>
                  </a:cubicBezTo>
                  <a:cubicBezTo>
                    <a:pt x="106" y="170"/>
                    <a:pt x="105" y="170"/>
                    <a:pt x="104" y="169"/>
                  </a:cubicBezTo>
                  <a:cubicBezTo>
                    <a:pt x="95" y="178"/>
                    <a:pt x="86" y="182"/>
                    <a:pt x="85" y="182"/>
                  </a:cubicBezTo>
                  <a:cubicBezTo>
                    <a:pt x="83" y="183"/>
                    <a:pt x="81" y="183"/>
                    <a:pt x="78" y="181"/>
                  </a:cubicBezTo>
                  <a:cubicBezTo>
                    <a:pt x="77" y="181"/>
                    <a:pt x="76" y="179"/>
                    <a:pt x="75" y="178"/>
                  </a:cubicBezTo>
                  <a:cubicBezTo>
                    <a:pt x="74" y="174"/>
                    <a:pt x="75" y="169"/>
                    <a:pt x="79" y="168"/>
                  </a:cubicBezTo>
                  <a:cubicBezTo>
                    <a:pt x="81" y="167"/>
                    <a:pt x="108" y="155"/>
                    <a:pt x="106" y="126"/>
                  </a:cubicBezTo>
                  <a:cubicBezTo>
                    <a:pt x="106" y="122"/>
                    <a:pt x="109" y="118"/>
                    <a:pt x="114" y="118"/>
                  </a:cubicBezTo>
                  <a:cubicBezTo>
                    <a:pt x="118" y="118"/>
                    <a:pt x="122" y="121"/>
                    <a:pt x="122" y="125"/>
                  </a:cubicBezTo>
                  <a:cubicBezTo>
                    <a:pt x="123" y="135"/>
                    <a:pt x="121" y="143"/>
                    <a:pt x="118" y="150"/>
                  </a:cubicBezTo>
                  <a:cubicBezTo>
                    <a:pt x="167" y="171"/>
                    <a:pt x="196" y="149"/>
                    <a:pt x="210" y="134"/>
                  </a:cubicBezTo>
                  <a:cubicBezTo>
                    <a:pt x="224" y="117"/>
                    <a:pt x="229" y="97"/>
                    <a:pt x="229" y="96"/>
                  </a:cubicBezTo>
                  <a:cubicBezTo>
                    <a:pt x="236" y="63"/>
                    <a:pt x="221" y="31"/>
                    <a:pt x="192" y="14"/>
                  </a:cubicBezTo>
                  <a:cubicBezTo>
                    <a:pt x="183" y="10"/>
                    <a:pt x="174" y="6"/>
                    <a:pt x="164" y="4"/>
                  </a:cubicBezTo>
                  <a:cubicBezTo>
                    <a:pt x="145" y="0"/>
                    <a:pt x="127" y="5"/>
                    <a:pt x="110" y="18"/>
                  </a:cubicBezTo>
                  <a:cubicBezTo>
                    <a:pt x="97" y="29"/>
                    <a:pt x="90" y="42"/>
                    <a:pt x="90" y="42"/>
                  </a:cubicBezTo>
                  <a:close/>
                </a:path>
              </a:pathLst>
            </a:custGeom>
            <a:solidFill>
              <a:srgbClr val="92919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2" name="Freeform 17">
              <a:extLst>
                <a:ext uri="{FF2B5EF4-FFF2-40B4-BE49-F238E27FC236}">
                  <a16:creationId xmlns:a16="http://schemas.microsoft.com/office/drawing/2014/main" id="{2830F820-DB1B-4321-99DC-6A5F176C7B42}"/>
                </a:ext>
              </a:extLst>
            </p:cNvPr>
            <p:cNvSpPr>
              <a:spLocks/>
            </p:cNvSpPr>
            <p:nvPr/>
          </p:nvSpPr>
          <p:spPr bwMode="auto">
            <a:xfrm>
              <a:off x="4756" y="839"/>
              <a:ext cx="477" cy="440"/>
            </a:xfrm>
            <a:custGeom>
              <a:avLst/>
              <a:gdLst/>
              <a:ahLst/>
              <a:cxnLst>
                <a:cxn ang="0">
                  <a:pos x="362" y="381"/>
                </a:cxn>
                <a:cxn ang="0">
                  <a:pos x="272" y="324"/>
                </a:cxn>
                <a:cxn ang="0">
                  <a:pos x="187" y="270"/>
                </a:cxn>
                <a:cxn ang="0">
                  <a:pos x="206" y="257"/>
                </a:cxn>
                <a:cxn ang="0">
                  <a:pos x="310" y="296"/>
                </a:cxn>
                <a:cxn ang="0">
                  <a:pos x="325" y="302"/>
                </a:cxn>
                <a:cxn ang="0">
                  <a:pos x="409" y="373"/>
                </a:cxn>
                <a:cxn ang="0">
                  <a:pos x="464" y="367"/>
                </a:cxn>
                <a:cxn ang="0">
                  <a:pos x="513" y="267"/>
                </a:cxn>
                <a:cxn ang="0">
                  <a:pos x="518" y="254"/>
                </a:cxn>
                <a:cxn ang="0">
                  <a:pos x="488" y="206"/>
                </a:cxn>
                <a:cxn ang="0">
                  <a:pos x="370" y="192"/>
                </a:cxn>
                <a:cxn ang="0">
                  <a:pos x="294" y="175"/>
                </a:cxn>
                <a:cxn ang="0">
                  <a:pos x="330" y="218"/>
                </a:cxn>
                <a:cxn ang="0">
                  <a:pos x="313" y="221"/>
                </a:cxn>
                <a:cxn ang="0">
                  <a:pos x="206" y="36"/>
                </a:cxn>
                <a:cxn ang="0">
                  <a:pos x="34" y="300"/>
                </a:cxn>
                <a:cxn ang="0">
                  <a:pos x="24" y="452"/>
                </a:cxn>
                <a:cxn ang="0">
                  <a:pos x="67" y="488"/>
                </a:cxn>
                <a:cxn ang="0">
                  <a:pos x="182" y="495"/>
                </a:cxn>
                <a:cxn ang="0">
                  <a:pos x="188" y="492"/>
                </a:cxn>
                <a:cxn ang="0">
                  <a:pos x="251" y="369"/>
                </a:cxn>
                <a:cxn ang="0">
                  <a:pos x="208" y="383"/>
                </a:cxn>
                <a:cxn ang="0">
                  <a:pos x="202" y="374"/>
                </a:cxn>
                <a:cxn ang="0">
                  <a:pos x="227" y="366"/>
                </a:cxn>
                <a:cxn ang="0">
                  <a:pos x="258" y="336"/>
                </a:cxn>
                <a:cxn ang="0">
                  <a:pos x="270" y="346"/>
                </a:cxn>
                <a:cxn ang="0">
                  <a:pos x="215" y="502"/>
                </a:cxn>
                <a:cxn ang="0">
                  <a:pos x="345" y="463"/>
                </a:cxn>
                <a:cxn ang="0">
                  <a:pos x="365" y="414"/>
                </a:cxn>
                <a:cxn ang="0">
                  <a:pos x="388" y="414"/>
                </a:cxn>
                <a:cxn ang="0">
                  <a:pos x="426" y="416"/>
                </a:cxn>
                <a:cxn ang="0">
                  <a:pos x="406" y="396"/>
                </a:cxn>
              </a:cxnLst>
              <a:rect l="0" t="0" r="r" b="b"/>
              <a:pathLst>
                <a:path w="559" h="516">
                  <a:moveTo>
                    <a:pt x="406" y="396"/>
                  </a:moveTo>
                  <a:cubicBezTo>
                    <a:pt x="393" y="394"/>
                    <a:pt x="377" y="390"/>
                    <a:pt x="362" y="381"/>
                  </a:cubicBezTo>
                  <a:cubicBezTo>
                    <a:pt x="342" y="370"/>
                    <a:pt x="323" y="351"/>
                    <a:pt x="308" y="321"/>
                  </a:cubicBezTo>
                  <a:cubicBezTo>
                    <a:pt x="300" y="323"/>
                    <a:pt x="287" y="325"/>
                    <a:pt x="272" y="324"/>
                  </a:cubicBezTo>
                  <a:cubicBezTo>
                    <a:pt x="260" y="323"/>
                    <a:pt x="244" y="320"/>
                    <a:pt x="228" y="311"/>
                  </a:cubicBezTo>
                  <a:cubicBezTo>
                    <a:pt x="214" y="303"/>
                    <a:pt x="199" y="290"/>
                    <a:pt x="187" y="270"/>
                  </a:cubicBezTo>
                  <a:cubicBezTo>
                    <a:pt x="183" y="264"/>
                    <a:pt x="185" y="257"/>
                    <a:pt x="190" y="254"/>
                  </a:cubicBezTo>
                  <a:cubicBezTo>
                    <a:pt x="196" y="250"/>
                    <a:pt x="203" y="252"/>
                    <a:pt x="206" y="257"/>
                  </a:cubicBezTo>
                  <a:cubicBezTo>
                    <a:pt x="243" y="315"/>
                    <a:pt x="295" y="301"/>
                    <a:pt x="308" y="297"/>
                  </a:cubicBezTo>
                  <a:cubicBezTo>
                    <a:pt x="308" y="296"/>
                    <a:pt x="309" y="296"/>
                    <a:pt x="310" y="296"/>
                  </a:cubicBezTo>
                  <a:cubicBezTo>
                    <a:pt x="313" y="294"/>
                    <a:pt x="316" y="294"/>
                    <a:pt x="319" y="296"/>
                  </a:cubicBezTo>
                  <a:cubicBezTo>
                    <a:pt x="322" y="297"/>
                    <a:pt x="324" y="299"/>
                    <a:pt x="325" y="302"/>
                  </a:cubicBezTo>
                  <a:cubicBezTo>
                    <a:pt x="326" y="303"/>
                    <a:pt x="326" y="303"/>
                    <a:pt x="326" y="304"/>
                  </a:cubicBezTo>
                  <a:cubicBezTo>
                    <a:pt x="344" y="345"/>
                    <a:pt x="372" y="368"/>
                    <a:pt x="409" y="373"/>
                  </a:cubicBezTo>
                  <a:cubicBezTo>
                    <a:pt x="438" y="376"/>
                    <a:pt x="461" y="368"/>
                    <a:pt x="462" y="368"/>
                  </a:cubicBezTo>
                  <a:cubicBezTo>
                    <a:pt x="462" y="367"/>
                    <a:pt x="463" y="367"/>
                    <a:pt x="464" y="367"/>
                  </a:cubicBezTo>
                  <a:cubicBezTo>
                    <a:pt x="490" y="353"/>
                    <a:pt x="506" y="333"/>
                    <a:pt x="512" y="308"/>
                  </a:cubicBezTo>
                  <a:cubicBezTo>
                    <a:pt x="517" y="285"/>
                    <a:pt x="513" y="267"/>
                    <a:pt x="513" y="267"/>
                  </a:cubicBezTo>
                  <a:cubicBezTo>
                    <a:pt x="511" y="259"/>
                    <a:pt x="511" y="259"/>
                    <a:pt x="511" y="259"/>
                  </a:cubicBezTo>
                  <a:cubicBezTo>
                    <a:pt x="518" y="254"/>
                    <a:pt x="518" y="254"/>
                    <a:pt x="518" y="254"/>
                  </a:cubicBezTo>
                  <a:cubicBezTo>
                    <a:pt x="559" y="224"/>
                    <a:pt x="557" y="186"/>
                    <a:pt x="551" y="163"/>
                  </a:cubicBezTo>
                  <a:cubicBezTo>
                    <a:pt x="539" y="177"/>
                    <a:pt x="518" y="195"/>
                    <a:pt x="488" y="206"/>
                  </a:cubicBezTo>
                  <a:cubicBezTo>
                    <a:pt x="465" y="214"/>
                    <a:pt x="438" y="215"/>
                    <a:pt x="410" y="208"/>
                  </a:cubicBezTo>
                  <a:cubicBezTo>
                    <a:pt x="396" y="205"/>
                    <a:pt x="382" y="199"/>
                    <a:pt x="370" y="192"/>
                  </a:cubicBezTo>
                  <a:cubicBezTo>
                    <a:pt x="359" y="186"/>
                    <a:pt x="350" y="179"/>
                    <a:pt x="342" y="171"/>
                  </a:cubicBezTo>
                  <a:cubicBezTo>
                    <a:pt x="327" y="176"/>
                    <a:pt x="311" y="178"/>
                    <a:pt x="294" y="175"/>
                  </a:cubicBezTo>
                  <a:cubicBezTo>
                    <a:pt x="304" y="184"/>
                    <a:pt x="315" y="193"/>
                    <a:pt x="327" y="202"/>
                  </a:cubicBezTo>
                  <a:cubicBezTo>
                    <a:pt x="332" y="205"/>
                    <a:pt x="333" y="213"/>
                    <a:pt x="330" y="218"/>
                  </a:cubicBezTo>
                  <a:cubicBezTo>
                    <a:pt x="326" y="223"/>
                    <a:pt x="319" y="224"/>
                    <a:pt x="314" y="221"/>
                  </a:cubicBezTo>
                  <a:cubicBezTo>
                    <a:pt x="314" y="221"/>
                    <a:pt x="314" y="221"/>
                    <a:pt x="313" y="221"/>
                  </a:cubicBezTo>
                  <a:cubicBezTo>
                    <a:pt x="277" y="195"/>
                    <a:pt x="249" y="165"/>
                    <a:pt x="231" y="129"/>
                  </a:cubicBezTo>
                  <a:cubicBezTo>
                    <a:pt x="217" y="101"/>
                    <a:pt x="209" y="69"/>
                    <a:pt x="206" y="36"/>
                  </a:cubicBezTo>
                  <a:cubicBezTo>
                    <a:pt x="206" y="23"/>
                    <a:pt x="206" y="11"/>
                    <a:pt x="207" y="0"/>
                  </a:cubicBezTo>
                  <a:cubicBezTo>
                    <a:pt x="34" y="300"/>
                    <a:pt x="34" y="300"/>
                    <a:pt x="34" y="300"/>
                  </a:cubicBezTo>
                  <a:cubicBezTo>
                    <a:pt x="17" y="329"/>
                    <a:pt x="2" y="357"/>
                    <a:pt x="1" y="389"/>
                  </a:cubicBezTo>
                  <a:cubicBezTo>
                    <a:pt x="0" y="427"/>
                    <a:pt x="24" y="452"/>
                    <a:pt x="24" y="452"/>
                  </a:cubicBezTo>
                  <a:cubicBezTo>
                    <a:pt x="24" y="453"/>
                    <a:pt x="24" y="453"/>
                    <a:pt x="24" y="453"/>
                  </a:cubicBezTo>
                  <a:cubicBezTo>
                    <a:pt x="38" y="467"/>
                    <a:pt x="52" y="479"/>
                    <a:pt x="67" y="488"/>
                  </a:cubicBezTo>
                  <a:cubicBezTo>
                    <a:pt x="93" y="502"/>
                    <a:pt x="120" y="508"/>
                    <a:pt x="148" y="505"/>
                  </a:cubicBezTo>
                  <a:cubicBezTo>
                    <a:pt x="169" y="502"/>
                    <a:pt x="182" y="495"/>
                    <a:pt x="182" y="495"/>
                  </a:cubicBezTo>
                  <a:cubicBezTo>
                    <a:pt x="187" y="492"/>
                    <a:pt x="187" y="492"/>
                    <a:pt x="187" y="492"/>
                  </a:cubicBezTo>
                  <a:cubicBezTo>
                    <a:pt x="188" y="492"/>
                    <a:pt x="188" y="492"/>
                    <a:pt x="188" y="492"/>
                  </a:cubicBezTo>
                  <a:cubicBezTo>
                    <a:pt x="193" y="489"/>
                    <a:pt x="202" y="484"/>
                    <a:pt x="210" y="476"/>
                  </a:cubicBezTo>
                  <a:cubicBezTo>
                    <a:pt x="225" y="462"/>
                    <a:pt x="257" y="424"/>
                    <a:pt x="251" y="369"/>
                  </a:cubicBezTo>
                  <a:cubicBezTo>
                    <a:pt x="244" y="375"/>
                    <a:pt x="237" y="379"/>
                    <a:pt x="231" y="381"/>
                  </a:cubicBezTo>
                  <a:cubicBezTo>
                    <a:pt x="219" y="384"/>
                    <a:pt x="209" y="383"/>
                    <a:pt x="208" y="383"/>
                  </a:cubicBezTo>
                  <a:cubicBezTo>
                    <a:pt x="207" y="382"/>
                    <a:pt x="206" y="382"/>
                    <a:pt x="205" y="382"/>
                  </a:cubicBezTo>
                  <a:cubicBezTo>
                    <a:pt x="203" y="380"/>
                    <a:pt x="201" y="377"/>
                    <a:pt x="202" y="374"/>
                  </a:cubicBezTo>
                  <a:cubicBezTo>
                    <a:pt x="202" y="369"/>
                    <a:pt x="206" y="367"/>
                    <a:pt x="211" y="367"/>
                  </a:cubicBezTo>
                  <a:cubicBezTo>
                    <a:pt x="211" y="367"/>
                    <a:pt x="218" y="368"/>
                    <a:pt x="227" y="366"/>
                  </a:cubicBezTo>
                  <a:cubicBezTo>
                    <a:pt x="237" y="362"/>
                    <a:pt x="245" y="354"/>
                    <a:pt x="248" y="341"/>
                  </a:cubicBezTo>
                  <a:cubicBezTo>
                    <a:pt x="249" y="337"/>
                    <a:pt x="254" y="335"/>
                    <a:pt x="258" y="336"/>
                  </a:cubicBezTo>
                  <a:cubicBezTo>
                    <a:pt x="259" y="336"/>
                    <a:pt x="259" y="337"/>
                    <a:pt x="260" y="337"/>
                  </a:cubicBezTo>
                  <a:cubicBezTo>
                    <a:pt x="265" y="338"/>
                    <a:pt x="269" y="341"/>
                    <a:pt x="270" y="346"/>
                  </a:cubicBezTo>
                  <a:cubicBezTo>
                    <a:pt x="289" y="422"/>
                    <a:pt x="246" y="474"/>
                    <a:pt x="226" y="493"/>
                  </a:cubicBezTo>
                  <a:cubicBezTo>
                    <a:pt x="222" y="497"/>
                    <a:pt x="218" y="500"/>
                    <a:pt x="215" y="502"/>
                  </a:cubicBezTo>
                  <a:cubicBezTo>
                    <a:pt x="262" y="516"/>
                    <a:pt x="306" y="503"/>
                    <a:pt x="343" y="465"/>
                  </a:cubicBezTo>
                  <a:cubicBezTo>
                    <a:pt x="343" y="464"/>
                    <a:pt x="344" y="463"/>
                    <a:pt x="345" y="463"/>
                  </a:cubicBezTo>
                  <a:cubicBezTo>
                    <a:pt x="345" y="462"/>
                    <a:pt x="346" y="461"/>
                    <a:pt x="346" y="461"/>
                  </a:cubicBezTo>
                  <a:cubicBezTo>
                    <a:pt x="351" y="456"/>
                    <a:pt x="365" y="436"/>
                    <a:pt x="365" y="414"/>
                  </a:cubicBezTo>
                  <a:cubicBezTo>
                    <a:pt x="365" y="408"/>
                    <a:pt x="370" y="403"/>
                    <a:pt x="377" y="403"/>
                  </a:cubicBezTo>
                  <a:cubicBezTo>
                    <a:pt x="383" y="402"/>
                    <a:pt x="388" y="408"/>
                    <a:pt x="388" y="414"/>
                  </a:cubicBezTo>
                  <a:cubicBezTo>
                    <a:pt x="389" y="428"/>
                    <a:pt x="385" y="441"/>
                    <a:pt x="380" y="451"/>
                  </a:cubicBezTo>
                  <a:cubicBezTo>
                    <a:pt x="398" y="444"/>
                    <a:pt x="413" y="433"/>
                    <a:pt x="426" y="416"/>
                  </a:cubicBezTo>
                  <a:cubicBezTo>
                    <a:pt x="432" y="409"/>
                    <a:pt x="436" y="402"/>
                    <a:pt x="439" y="396"/>
                  </a:cubicBezTo>
                  <a:cubicBezTo>
                    <a:pt x="430" y="397"/>
                    <a:pt x="418" y="397"/>
                    <a:pt x="406" y="396"/>
                  </a:cubicBezTo>
                  <a:close/>
                </a:path>
              </a:pathLst>
            </a:custGeom>
            <a:solidFill>
              <a:srgbClr val="92919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3" name="Freeform 18">
              <a:extLst>
                <a:ext uri="{FF2B5EF4-FFF2-40B4-BE49-F238E27FC236}">
                  <a16:creationId xmlns:a16="http://schemas.microsoft.com/office/drawing/2014/main" id="{87FD5DBE-47F9-4DB8-84B9-D8C8E15EBBE2}"/>
                </a:ext>
              </a:extLst>
            </p:cNvPr>
            <p:cNvSpPr>
              <a:spLocks/>
            </p:cNvSpPr>
            <p:nvPr/>
          </p:nvSpPr>
          <p:spPr bwMode="auto">
            <a:xfrm>
              <a:off x="4507" y="565"/>
              <a:ext cx="512" cy="592"/>
            </a:xfrm>
            <a:custGeom>
              <a:avLst/>
              <a:gdLst/>
              <a:ahLst/>
              <a:cxnLst>
                <a:cxn ang="0">
                  <a:pos x="234" y="325"/>
                </a:cxn>
                <a:cxn ang="0">
                  <a:pos x="132" y="258"/>
                </a:cxn>
                <a:cxn ang="0">
                  <a:pos x="171" y="259"/>
                </a:cxn>
                <a:cxn ang="0">
                  <a:pos x="457" y="297"/>
                </a:cxn>
                <a:cxn ang="0">
                  <a:pos x="511" y="248"/>
                </a:cxn>
                <a:cxn ang="0">
                  <a:pos x="588" y="117"/>
                </a:cxn>
                <a:cxn ang="0">
                  <a:pos x="593" y="106"/>
                </a:cxn>
                <a:cxn ang="0">
                  <a:pos x="562" y="16"/>
                </a:cxn>
                <a:cxn ang="0">
                  <a:pos x="471" y="25"/>
                </a:cxn>
                <a:cxn ang="0">
                  <a:pos x="449" y="107"/>
                </a:cxn>
                <a:cxn ang="0">
                  <a:pos x="509" y="138"/>
                </a:cxn>
                <a:cxn ang="0">
                  <a:pos x="485" y="180"/>
                </a:cxn>
                <a:cxn ang="0">
                  <a:pos x="470" y="191"/>
                </a:cxn>
                <a:cxn ang="0">
                  <a:pos x="423" y="100"/>
                </a:cxn>
                <a:cxn ang="0">
                  <a:pos x="431" y="10"/>
                </a:cxn>
                <a:cxn ang="0">
                  <a:pos x="316" y="25"/>
                </a:cxn>
                <a:cxn ang="0">
                  <a:pos x="310" y="23"/>
                </a:cxn>
                <a:cxn ang="0">
                  <a:pos x="260" y="21"/>
                </a:cxn>
                <a:cxn ang="0">
                  <a:pos x="196" y="83"/>
                </a:cxn>
                <a:cxn ang="0">
                  <a:pos x="224" y="164"/>
                </a:cxn>
                <a:cxn ang="0">
                  <a:pos x="301" y="139"/>
                </a:cxn>
                <a:cxn ang="0">
                  <a:pos x="308" y="109"/>
                </a:cxn>
                <a:cxn ang="0">
                  <a:pos x="350" y="139"/>
                </a:cxn>
                <a:cxn ang="0">
                  <a:pos x="324" y="149"/>
                </a:cxn>
                <a:cxn ang="0">
                  <a:pos x="322" y="151"/>
                </a:cxn>
                <a:cxn ang="0">
                  <a:pos x="302" y="213"/>
                </a:cxn>
                <a:cxn ang="0">
                  <a:pos x="294" y="251"/>
                </a:cxn>
                <a:cxn ang="0">
                  <a:pos x="175" y="131"/>
                </a:cxn>
                <a:cxn ang="0">
                  <a:pos x="113" y="134"/>
                </a:cxn>
                <a:cxn ang="0">
                  <a:pos x="95" y="175"/>
                </a:cxn>
                <a:cxn ang="0">
                  <a:pos x="92" y="176"/>
                </a:cxn>
                <a:cxn ang="0">
                  <a:pos x="32" y="268"/>
                </a:cxn>
                <a:cxn ang="0">
                  <a:pos x="33" y="274"/>
                </a:cxn>
                <a:cxn ang="0">
                  <a:pos x="108" y="350"/>
                </a:cxn>
                <a:cxn ang="0">
                  <a:pos x="185" y="332"/>
                </a:cxn>
                <a:cxn ang="0">
                  <a:pos x="181" y="386"/>
                </a:cxn>
                <a:cxn ang="0">
                  <a:pos x="180" y="400"/>
                </a:cxn>
                <a:cxn ang="0">
                  <a:pos x="103" y="373"/>
                </a:cxn>
                <a:cxn ang="0">
                  <a:pos x="1" y="357"/>
                </a:cxn>
                <a:cxn ang="0">
                  <a:pos x="45" y="361"/>
                </a:cxn>
                <a:cxn ang="0">
                  <a:pos x="10" y="417"/>
                </a:cxn>
                <a:cxn ang="0">
                  <a:pos x="8" y="421"/>
                </a:cxn>
                <a:cxn ang="0">
                  <a:pos x="39" y="551"/>
                </a:cxn>
                <a:cxn ang="0">
                  <a:pos x="147" y="425"/>
                </a:cxn>
                <a:cxn ang="0">
                  <a:pos x="220" y="424"/>
                </a:cxn>
                <a:cxn ang="0">
                  <a:pos x="289" y="498"/>
                </a:cxn>
                <a:cxn ang="0">
                  <a:pos x="154" y="448"/>
                </a:cxn>
                <a:cxn ang="0">
                  <a:pos x="79" y="505"/>
                </a:cxn>
                <a:cxn ang="0">
                  <a:pos x="62" y="576"/>
                </a:cxn>
                <a:cxn ang="0">
                  <a:pos x="62" y="576"/>
                </a:cxn>
                <a:cxn ang="0">
                  <a:pos x="63" y="578"/>
                </a:cxn>
                <a:cxn ang="0">
                  <a:pos x="177" y="692"/>
                </a:cxn>
                <a:cxn ang="0">
                  <a:pos x="241" y="681"/>
                </a:cxn>
                <a:cxn ang="0">
                  <a:pos x="306" y="607"/>
                </a:cxn>
              </a:cxnLst>
              <a:rect l="0" t="0" r="r" b="b"/>
              <a:pathLst>
                <a:path w="600" h="693">
                  <a:moveTo>
                    <a:pt x="475" y="312"/>
                  </a:moveTo>
                  <a:cubicBezTo>
                    <a:pt x="469" y="317"/>
                    <a:pt x="462" y="321"/>
                    <a:pt x="455" y="325"/>
                  </a:cubicBezTo>
                  <a:cubicBezTo>
                    <a:pt x="439" y="334"/>
                    <a:pt x="420" y="341"/>
                    <a:pt x="398" y="346"/>
                  </a:cubicBezTo>
                  <a:cubicBezTo>
                    <a:pt x="370" y="353"/>
                    <a:pt x="337" y="354"/>
                    <a:pt x="300" y="347"/>
                  </a:cubicBezTo>
                  <a:cubicBezTo>
                    <a:pt x="279" y="343"/>
                    <a:pt x="257" y="336"/>
                    <a:pt x="234" y="325"/>
                  </a:cubicBezTo>
                  <a:cubicBezTo>
                    <a:pt x="234" y="325"/>
                    <a:pt x="234" y="325"/>
                    <a:pt x="234" y="325"/>
                  </a:cubicBezTo>
                  <a:cubicBezTo>
                    <a:pt x="234" y="325"/>
                    <a:pt x="234" y="325"/>
                    <a:pt x="234" y="325"/>
                  </a:cubicBezTo>
                  <a:cubicBezTo>
                    <a:pt x="234" y="325"/>
                    <a:pt x="222" y="319"/>
                    <a:pt x="206" y="310"/>
                  </a:cubicBezTo>
                  <a:cubicBezTo>
                    <a:pt x="195" y="304"/>
                    <a:pt x="183" y="296"/>
                    <a:pt x="170" y="287"/>
                  </a:cubicBezTo>
                  <a:cubicBezTo>
                    <a:pt x="157" y="279"/>
                    <a:pt x="144" y="269"/>
                    <a:pt x="132" y="258"/>
                  </a:cubicBezTo>
                  <a:cubicBezTo>
                    <a:pt x="124" y="251"/>
                    <a:pt x="116" y="244"/>
                    <a:pt x="110" y="237"/>
                  </a:cubicBezTo>
                  <a:cubicBezTo>
                    <a:pt x="106" y="232"/>
                    <a:pt x="107" y="224"/>
                    <a:pt x="111" y="220"/>
                  </a:cubicBezTo>
                  <a:cubicBezTo>
                    <a:pt x="116" y="216"/>
                    <a:pt x="124" y="217"/>
                    <a:pt x="128" y="222"/>
                  </a:cubicBezTo>
                  <a:cubicBezTo>
                    <a:pt x="133" y="228"/>
                    <a:pt x="140" y="235"/>
                    <a:pt x="147" y="241"/>
                  </a:cubicBezTo>
                  <a:cubicBezTo>
                    <a:pt x="154" y="247"/>
                    <a:pt x="162" y="254"/>
                    <a:pt x="171" y="259"/>
                  </a:cubicBezTo>
                  <a:cubicBezTo>
                    <a:pt x="187" y="271"/>
                    <a:pt x="204" y="282"/>
                    <a:pt x="217" y="290"/>
                  </a:cubicBezTo>
                  <a:cubicBezTo>
                    <a:pt x="232" y="298"/>
                    <a:pt x="243" y="303"/>
                    <a:pt x="244" y="304"/>
                  </a:cubicBezTo>
                  <a:cubicBezTo>
                    <a:pt x="280" y="321"/>
                    <a:pt x="313" y="328"/>
                    <a:pt x="342" y="328"/>
                  </a:cubicBezTo>
                  <a:cubicBezTo>
                    <a:pt x="371" y="329"/>
                    <a:pt x="396" y="324"/>
                    <a:pt x="418" y="316"/>
                  </a:cubicBezTo>
                  <a:cubicBezTo>
                    <a:pt x="432" y="311"/>
                    <a:pt x="445" y="304"/>
                    <a:pt x="457" y="297"/>
                  </a:cubicBezTo>
                  <a:cubicBezTo>
                    <a:pt x="472" y="287"/>
                    <a:pt x="484" y="277"/>
                    <a:pt x="493" y="269"/>
                  </a:cubicBezTo>
                  <a:cubicBezTo>
                    <a:pt x="505" y="257"/>
                    <a:pt x="511" y="249"/>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1" y="248"/>
                    <a:pt x="511" y="248"/>
                    <a:pt x="511" y="248"/>
                  </a:cubicBezTo>
                  <a:cubicBezTo>
                    <a:pt x="512" y="247"/>
                    <a:pt x="513" y="247"/>
                    <a:pt x="514" y="246"/>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8" y="117"/>
                    <a:pt x="588" y="117"/>
                    <a:pt x="588" y="117"/>
                  </a:cubicBezTo>
                  <a:cubicBezTo>
                    <a:pt x="589" y="115"/>
                    <a:pt x="591" y="112"/>
                    <a:pt x="593" y="106"/>
                  </a:cubicBezTo>
                  <a:cubicBezTo>
                    <a:pt x="596" y="101"/>
                    <a:pt x="598" y="94"/>
                    <a:pt x="599" y="86"/>
                  </a:cubicBezTo>
                  <a:cubicBezTo>
                    <a:pt x="600" y="81"/>
                    <a:pt x="600" y="75"/>
                    <a:pt x="600" y="70"/>
                  </a:cubicBezTo>
                  <a:cubicBezTo>
                    <a:pt x="599" y="62"/>
                    <a:pt x="597" y="55"/>
                    <a:pt x="593" y="47"/>
                  </a:cubicBezTo>
                  <a:cubicBezTo>
                    <a:pt x="591" y="43"/>
                    <a:pt x="588" y="38"/>
                    <a:pt x="584" y="34"/>
                  </a:cubicBezTo>
                  <a:cubicBezTo>
                    <a:pt x="577" y="26"/>
                    <a:pt x="570" y="20"/>
                    <a:pt x="562" y="16"/>
                  </a:cubicBezTo>
                  <a:cubicBezTo>
                    <a:pt x="551" y="9"/>
                    <a:pt x="539" y="6"/>
                    <a:pt x="527" y="5"/>
                  </a:cubicBezTo>
                  <a:cubicBezTo>
                    <a:pt x="515" y="4"/>
                    <a:pt x="504" y="6"/>
                    <a:pt x="493" y="11"/>
                  </a:cubicBezTo>
                  <a:cubicBezTo>
                    <a:pt x="486" y="14"/>
                    <a:pt x="479" y="18"/>
                    <a:pt x="472" y="24"/>
                  </a:cubicBezTo>
                  <a:cubicBezTo>
                    <a:pt x="472" y="24"/>
                    <a:pt x="472" y="24"/>
                    <a:pt x="472" y="24"/>
                  </a:cubicBezTo>
                  <a:cubicBezTo>
                    <a:pt x="472" y="24"/>
                    <a:pt x="472" y="24"/>
                    <a:pt x="471" y="25"/>
                  </a:cubicBezTo>
                  <a:cubicBezTo>
                    <a:pt x="470" y="26"/>
                    <a:pt x="469" y="27"/>
                    <a:pt x="467" y="29"/>
                  </a:cubicBezTo>
                  <a:cubicBezTo>
                    <a:pt x="464" y="32"/>
                    <a:pt x="460" y="37"/>
                    <a:pt x="456" y="44"/>
                  </a:cubicBezTo>
                  <a:cubicBezTo>
                    <a:pt x="454" y="49"/>
                    <a:pt x="451" y="54"/>
                    <a:pt x="449" y="60"/>
                  </a:cubicBezTo>
                  <a:cubicBezTo>
                    <a:pt x="447" y="67"/>
                    <a:pt x="445" y="74"/>
                    <a:pt x="445" y="82"/>
                  </a:cubicBezTo>
                  <a:cubicBezTo>
                    <a:pt x="445" y="90"/>
                    <a:pt x="446" y="99"/>
                    <a:pt x="449" y="107"/>
                  </a:cubicBezTo>
                  <a:cubicBezTo>
                    <a:pt x="452" y="113"/>
                    <a:pt x="454" y="119"/>
                    <a:pt x="459" y="125"/>
                  </a:cubicBezTo>
                  <a:cubicBezTo>
                    <a:pt x="464" y="132"/>
                    <a:pt x="471" y="140"/>
                    <a:pt x="481" y="148"/>
                  </a:cubicBezTo>
                  <a:cubicBezTo>
                    <a:pt x="482" y="146"/>
                    <a:pt x="484" y="144"/>
                    <a:pt x="486" y="143"/>
                  </a:cubicBezTo>
                  <a:cubicBezTo>
                    <a:pt x="489" y="139"/>
                    <a:pt x="494" y="136"/>
                    <a:pt x="499" y="134"/>
                  </a:cubicBezTo>
                  <a:cubicBezTo>
                    <a:pt x="503" y="132"/>
                    <a:pt x="508" y="134"/>
                    <a:pt x="509" y="138"/>
                  </a:cubicBezTo>
                  <a:cubicBezTo>
                    <a:pt x="511" y="142"/>
                    <a:pt x="509" y="146"/>
                    <a:pt x="505" y="148"/>
                  </a:cubicBezTo>
                  <a:cubicBezTo>
                    <a:pt x="502" y="150"/>
                    <a:pt x="499" y="152"/>
                    <a:pt x="496" y="154"/>
                  </a:cubicBezTo>
                  <a:cubicBezTo>
                    <a:pt x="494" y="156"/>
                    <a:pt x="492" y="159"/>
                    <a:pt x="490" y="161"/>
                  </a:cubicBezTo>
                  <a:cubicBezTo>
                    <a:pt x="489" y="164"/>
                    <a:pt x="487" y="168"/>
                    <a:pt x="486" y="171"/>
                  </a:cubicBezTo>
                  <a:cubicBezTo>
                    <a:pt x="486" y="174"/>
                    <a:pt x="485" y="177"/>
                    <a:pt x="485" y="180"/>
                  </a:cubicBezTo>
                  <a:cubicBezTo>
                    <a:pt x="484" y="185"/>
                    <a:pt x="485" y="189"/>
                    <a:pt x="485" y="189"/>
                  </a:cubicBezTo>
                  <a:cubicBezTo>
                    <a:pt x="485" y="189"/>
                    <a:pt x="485" y="189"/>
                    <a:pt x="485" y="189"/>
                  </a:cubicBezTo>
                  <a:cubicBezTo>
                    <a:pt x="485" y="189"/>
                    <a:pt x="485" y="189"/>
                    <a:pt x="485" y="189"/>
                  </a:cubicBezTo>
                  <a:cubicBezTo>
                    <a:pt x="486" y="194"/>
                    <a:pt x="483" y="197"/>
                    <a:pt x="478" y="198"/>
                  </a:cubicBezTo>
                  <a:cubicBezTo>
                    <a:pt x="474" y="199"/>
                    <a:pt x="470" y="196"/>
                    <a:pt x="470" y="191"/>
                  </a:cubicBezTo>
                  <a:cubicBezTo>
                    <a:pt x="470" y="191"/>
                    <a:pt x="469" y="188"/>
                    <a:pt x="469" y="184"/>
                  </a:cubicBezTo>
                  <a:cubicBezTo>
                    <a:pt x="469" y="180"/>
                    <a:pt x="470" y="174"/>
                    <a:pt x="471" y="169"/>
                  </a:cubicBezTo>
                  <a:cubicBezTo>
                    <a:pt x="470" y="168"/>
                    <a:pt x="469" y="168"/>
                    <a:pt x="468" y="167"/>
                  </a:cubicBezTo>
                  <a:cubicBezTo>
                    <a:pt x="454" y="157"/>
                    <a:pt x="444" y="146"/>
                    <a:pt x="437" y="135"/>
                  </a:cubicBezTo>
                  <a:cubicBezTo>
                    <a:pt x="430" y="123"/>
                    <a:pt x="425" y="112"/>
                    <a:pt x="423" y="100"/>
                  </a:cubicBezTo>
                  <a:cubicBezTo>
                    <a:pt x="422" y="93"/>
                    <a:pt x="422" y="85"/>
                    <a:pt x="422" y="78"/>
                  </a:cubicBezTo>
                  <a:cubicBezTo>
                    <a:pt x="423" y="69"/>
                    <a:pt x="425" y="60"/>
                    <a:pt x="427" y="52"/>
                  </a:cubicBezTo>
                  <a:cubicBezTo>
                    <a:pt x="430" y="45"/>
                    <a:pt x="433" y="38"/>
                    <a:pt x="436" y="32"/>
                  </a:cubicBezTo>
                  <a:cubicBezTo>
                    <a:pt x="440" y="27"/>
                    <a:pt x="443" y="22"/>
                    <a:pt x="446" y="18"/>
                  </a:cubicBezTo>
                  <a:cubicBezTo>
                    <a:pt x="442" y="15"/>
                    <a:pt x="437" y="13"/>
                    <a:pt x="431" y="10"/>
                  </a:cubicBezTo>
                  <a:cubicBezTo>
                    <a:pt x="421" y="7"/>
                    <a:pt x="410" y="3"/>
                    <a:pt x="399" y="2"/>
                  </a:cubicBezTo>
                  <a:cubicBezTo>
                    <a:pt x="391" y="0"/>
                    <a:pt x="383" y="0"/>
                    <a:pt x="374" y="1"/>
                  </a:cubicBezTo>
                  <a:cubicBezTo>
                    <a:pt x="363" y="1"/>
                    <a:pt x="352" y="4"/>
                    <a:pt x="340" y="9"/>
                  </a:cubicBezTo>
                  <a:cubicBezTo>
                    <a:pt x="334" y="12"/>
                    <a:pt x="327" y="16"/>
                    <a:pt x="321" y="21"/>
                  </a:cubicBezTo>
                  <a:cubicBezTo>
                    <a:pt x="316" y="25"/>
                    <a:pt x="316" y="25"/>
                    <a:pt x="316" y="25"/>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10" y="23"/>
                    <a:pt x="310" y="23"/>
                  </a:cubicBezTo>
                  <a:cubicBezTo>
                    <a:pt x="310" y="23"/>
                    <a:pt x="309" y="23"/>
                    <a:pt x="308" y="23"/>
                  </a:cubicBezTo>
                  <a:cubicBezTo>
                    <a:pt x="307" y="22"/>
                    <a:pt x="305" y="22"/>
                    <a:pt x="302" y="21"/>
                  </a:cubicBezTo>
                  <a:cubicBezTo>
                    <a:pt x="296" y="20"/>
                    <a:pt x="288" y="19"/>
                    <a:pt x="279" y="19"/>
                  </a:cubicBezTo>
                  <a:cubicBezTo>
                    <a:pt x="273" y="19"/>
                    <a:pt x="267" y="20"/>
                    <a:pt x="260" y="21"/>
                  </a:cubicBezTo>
                  <a:cubicBezTo>
                    <a:pt x="252" y="22"/>
                    <a:pt x="243" y="25"/>
                    <a:pt x="235" y="30"/>
                  </a:cubicBezTo>
                  <a:cubicBezTo>
                    <a:pt x="230" y="33"/>
                    <a:pt x="225" y="36"/>
                    <a:pt x="221" y="41"/>
                  </a:cubicBezTo>
                  <a:cubicBezTo>
                    <a:pt x="216" y="45"/>
                    <a:pt x="211" y="51"/>
                    <a:pt x="207" y="59"/>
                  </a:cubicBezTo>
                  <a:cubicBezTo>
                    <a:pt x="203" y="65"/>
                    <a:pt x="200" y="72"/>
                    <a:pt x="197" y="81"/>
                  </a:cubicBezTo>
                  <a:cubicBezTo>
                    <a:pt x="196" y="83"/>
                    <a:pt x="196" y="83"/>
                    <a:pt x="196" y="83"/>
                  </a:cubicBezTo>
                  <a:cubicBezTo>
                    <a:pt x="196" y="83"/>
                    <a:pt x="196" y="83"/>
                    <a:pt x="196" y="83"/>
                  </a:cubicBezTo>
                  <a:cubicBezTo>
                    <a:pt x="196" y="85"/>
                    <a:pt x="195" y="87"/>
                    <a:pt x="195" y="90"/>
                  </a:cubicBezTo>
                  <a:cubicBezTo>
                    <a:pt x="194" y="96"/>
                    <a:pt x="193" y="104"/>
                    <a:pt x="195" y="114"/>
                  </a:cubicBezTo>
                  <a:cubicBezTo>
                    <a:pt x="196" y="120"/>
                    <a:pt x="198" y="127"/>
                    <a:pt x="201" y="134"/>
                  </a:cubicBezTo>
                  <a:cubicBezTo>
                    <a:pt x="206" y="144"/>
                    <a:pt x="213" y="154"/>
                    <a:pt x="224" y="164"/>
                  </a:cubicBezTo>
                  <a:cubicBezTo>
                    <a:pt x="231" y="169"/>
                    <a:pt x="238" y="175"/>
                    <a:pt x="248" y="181"/>
                  </a:cubicBezTo>
                  <a:cubicBezTo>
                    <a:pt x="256" y="185"/>
                    <a:pt x="266" y="190"/>
                    <a:pt x="278" y="195"/>
                  </a:cubicBezTo>
                  <a:cubicBezTo>
                    <a:pt x="278" y="189"/>
                    <a:pt x="279" y="183"/>
                    <a:pt x="280" y="178"/>
                  </a:cubicBezTo>
                  <a:cubicBezTo>
                    <a:pt x="283" y="169"/>
                    <a:pt x="287" y="161"/>
                    <a:pt x="291" y="154"/>
                  </a:cubicBezTo>
                  <a:cubicBezTo>
                    <a:pt x="294" y="148"/>
                    <a:pt x="298" y="143"/>
                    <a:pt x="301" y="139"/>
                  </a:cubicBezTo>
                  <a:cubicBezTo>
                    <a:pt x="302" y="137"/>
                    <a:pt x="304" y="136"/>
                    <a:pt x="304" y="135"/>
                  </a:cubicBezTo>
                  <a:cubicBezTo>
                    <a:pt x="304" y="134"/>
                    <a:pt x="303" y="134"/>
                    <a:pt x="303" y="133"/>
                  </a:cubicBezTo>
                  <a:cubicBezTo>
                    <a:pt x="298" y="128"/>
                    <a:pt x="295" y="121"/>
                    <a:pt x="293" y="113"/>
                  </a:cubicBezTo>
                  <a:cubicBezTo>
                    <a:pt x="292" y="109"/>
                    <a:pt x="295" y="104"/>
                    <a:pt x="299" y="103"/>
                  </a:cubicBezTo>
                  <a:cubicBezTo>
                    <a:pt x="303" y="103"/>
                    <a:pt x="307" y="105"/>
                    <a:pt x="308" y="109"/>
                  </a:cubicBezTo>
                  <a:cubicBezTo>
                    <a:pt x="310" y="115"/>
                    <a:pt x="312" y="120"/>
                    <a:pt x="315" y="123"/>
                  </a:cubicBezTo>
                  <a:cubicBezTo>
                    <a:pt x="318" y="127"/>
                    <a:pt x="321" y="130"/>
                    <a:pt x="325" y="132"/>
                  </a:cubicBezTo>
                  <a:cubicBezTo>
                    <a:pt x="331" y="135"/>
                    <a:pt x="337" y="137"/>
                    <a:pt x="342" y="138"/>
                  </a:cubicBezTo>
                  <a:cubicBezTo>
                    <a:pt x="346" y="139"/>
                    <a:pt x="350" y="139"/>
                    <a:pt x="350" y="139"/>
                  </a:cubicBezTo>
                  <a:cubicBezTo>
                    <a:pt x="350" y="139"/>
                    <a:pt x="350" y="139"/>
                    <a:pt x="350" y="139"/>
                  </a:cubicBezTo>
                  <a:cubicBezTo>
                    <a:pt x="350" y="139"/>
                    <a:pt x="350" y="139"/>
                    <a:pt x="350" y="139"/>
                  </a:cubicBezTo>
                  <a:cubicBezTo>
                    <a:pt x="354" y="139"/>
                    <a:pt x="357" y="143"/>
                    <a:pt x="357" y="147"/>
                  </a:cubicBezTo>
                  <a:cubicBezTo>
                    <a:pt x="357" y="151"/>
                    <a:pt x="354" y="155"/>
                    <a:pt x="349" y="155"/>
                  </a:cubicBezTo>
                  <a:cubicBezTo>
                    <a:pt x="349" y="155"/>
                    <a:pt x="345" y="154"/>
                    <a:pt x="339" y="153"/>
                  </a:cubicBezTo>
                  <a:cubicBezTo>
                    <a:pt x="335" y="152"/>
                    <a:pt x="329" y="151"/>
                    <a:pt x="324" y="149"/>
                  </a:cubicBezTo>
                  <a:cubicBezTo>
                    <a:pt x="323" y="149"/>
                    <a:pt x="323" y="149"/>
                    <a:pt x="323" y="150"/>
                  </a:cubicBezTo>
                  <a:cubicBezTo>
                    <a:pt x="323" y="150"/>
                    <a:pt x="323" y="150"/>
                    <a:pt x="323" y="150"/>
                  </a:cubicBezTo>
                  <a:cubicBezTo>
                    <a:pt x="323" y="150"/>
                    <a:pt x="323" y="150"/>
                    <a:pt x="323" y="150"/>
                  </a:cubicBezTo>
                  <a:cubicBezTo>
                    <a:pt x="323" y="150"/>
                    <a:pt x="323" y="150"/>
                    <a:pt x="322" y="150"/>
                  </a:cubicBezTo>
                  <a:cubicBezTo>
                    <a:pt x="322" y="150"/>
                    <a:pt x="322" y="150"/>
                    <a:pt x="322" y="151"/>
                  </a:cubicBezTo>
                  <a:cubicBezTo>
                    <a:pt x="321" y="151"/>
                    <a:pt x="320" y="152"/>
                    <a:pt x="319" y="154"/>
                  </a:cubicBezTo>
                  <a:cubicBezTo>
                    <a:pt x="317" y="156"/>
                    <a:pt x="314" y="161"/>
                    <a:pt x="311" y="166"/>
                  </a:cubicBezTo>
                  <a:cubicBezTo>
                    <a:pt x="308" y="170"/>
                    <a:pt x="306" y="175"/>
                    <a:pt x="304" y="181"/>
                  </a:cubicBezTo>
                  <a:cubicBezTo>
                    <a:pt x="302" y="187"/>
                    <a:pt x="301" y="193"/>
                    <a:pt x="301" y="200"/>
                  </a:cubicBezTo>
                  <a:cubicBezTo>
                    <a:pt x="301" y="204"/>
                    <a:pt x="301" y="209"/>
                    <a:pt x="302" y="213"/>
                  </a:cubicBezTo>
                  <a:cubicBezTo>
                    <a:pt x="303" y="220"/>
                    <a:pt x="306" y="226"/>
                    <a:pt x="310" y="233"/>
                  </a:cubicBezTo>
                  <a:cubicBezTo>
                    <a:pt x="316" y="242"/>
                    <a:pt x="325" y="252"/>
                    <a:pt x="338" y="262"/>
                  </a:cubicBezTo>
                  <a:cubicBezTo>
                    <a:pt x="343" y="266"/>
                    <a:pt x="344" y="273"/>
                    <a:pt x="340" y="278"/>
                  </a:cubicBezTo>
                  <a:cubicBezTo>
                    <a:pt x="336" y="283"/>
                    <a:pt x="329" y="284"/>
                    <a:pt x="324" y="280"/>
                  </a:cubicBezTo>
                  <a:cubicBezTo>
                    <a:pt x="311" y="271"/>
                    <a:pt x="301" y="261"/>
                    <a:pt x="294" y="251"/>
                  </a:cubicBezTo>
                  <a:cubicBezTo>
                    <a:pt x="287" y="241"/>
                    <a:pt x="282" y="231"/>
                    <a:pt x="280" y="221"/>
                  </a:cubicBezTo>
                  <a:cubicBezTo>
                    <a:pt x="280" y="221"/>
                    <a:pt x="280" y="220"/>
                    <a:pt x="280" y="220"/>
                  </a:cubicBezTo>
                  <a:cubicBezTo>
                    <a:pt x="263" y="214"/>
                    <a:pt x="248" y="208"/>
                    <a:pt x="236" y="201"/>
                  </a:cubicBezTo>
                  <a:cubicBezTo>
                    <a:pt x="218" y="190"/>
                    <a:pt x="205" y="179"/>
                    <a:pt x="195" y="167"/>
                  </a:cubicBezTo>
                  <a:cubicBezTo>
                    <a:pt x="185" y="155"/>
                    <a:pt x="179" y="142"/>
                    <a:pt x="175" y="131"/>
                  </a:cubicBezTo>
                  <a:cubicBezTo>
                    <a:pt x="173" y="123"/>
                    <a:pt x="172" y="116"/>
                    <a:pt x="171" y="109"/>
                  </a:cubicBezTo>
                  <a:cubicBezTo>
                    <a:pt x="171" y="103"/>
                    <a:pt x="171" y="97"/>
                    <a:pt x="171" y="92"/>
                  </a:cubicBezTo>
                  <a:cubicBezTo>
                    <a:pt x="166" y="94"/>
                    <a:pt x="159" y="96"/>
                    <a:pt x="153" y="99"/>
                  </a:cubicBezTo>
                  <a:cubicBezTo>
                    <a:pt x="146" y="102"/>
                    <a:pt x="140" y="106"/>
                    <a:pt x="134" y="110"/>
                  </a:cubicBezTo>
                  <a:cubicBezTo>
                    <a:pt x="126" y="117"/>
                    <a:pt x="119" y="124"/>
                    <a:pt x="113" y="134"/>
                  </a:cubicBezTo>
                  <a:cubicBezTo>
                    <a:pt x="108" y="143"/>
                    <a:pt x="104" y="153"/>
                    <a:pt x="103" y="165"/>
                  </a:cubicBezTo>
                  <a:cubicBezTo>
                    <a:pt x="102" y="173"/>
                    <a:pt x="102" y="173"/>
                    <a:pt x="102" y="173"/>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5" y="175"/>
                    <a:pt x="95" y="175"/>
                    <a:pt x="95" y="175"/>
                  </a:cubicBezTo>
                  <a:cubicBezTo>
                    <a:pt x="94" y="175"/>
                    <a:pt x="94" y="175"/>
                    <a:pt x="94" y="175"/>
                  </a:cubicBezTo>
                  <a:cubicBezTo>
                    <a:pt x="94" y="175"/>
                    <a:pt x="94" y="175"/>
                    <a:pt x="94" y="175"/>
                  </a:cubicBezTo>
                  <a:cubicBezTo>
                    <a:pt x="94" y="175"/>
                    <a:pt x="93" y="176"/>
                    <a:pt x="92" y="176"/>
                  </a:cubicBezTo>
                  <a:cubicBezTo>
                    <a:pt x="90" y="177"/>
                    <a:pt x="87" y="178"/>
                    <a:pt x="84" y="180"/>
                  </a:cubicBezTo>
                  <a:cubicBezTo>
                    <a:pt x="77" y="183"/>
                    <a:pt x="68" y="188"/>
                    <a:pt x="59" y="196"/>
                  </a:cubicBezTo>
                  <a:cubicBezTo>
                    <a:pt x="54" y="202"/>
                    <a:pt x="48" y="208"/>
                    <a:pt x="44" y="216"/>
                  </a:cubicBezTo>
                  <a:cubicBezTo>
                    <a:pt x="39" y="224"/>
                    <a:pt x="36" y="232"/>
                    <a:pt x="34" y="243"/>
                  </a:cubicBezTo>
                  <a:cubicBezTo>
                    <a:pt x="32" y="250"/>
                    <a:pt x="32" y="258"/>
                    <a:pt x="32" y="268"/>
                  </a:cubicBezTo>
                  <a:cubicBezTo>
                    <a:pt x="33" y="269"/>
                    <a:pt x="33" y="271"/>
                    <a:pt x="33" y="272"/>
                  </a:cubicBezTo>
                  <a:cubicBezTo>
                    <a:pt x="33" y="272"/>
                    <a:pt x="33" y="272"/>
                    <a:pt x="33" y="272"/>
                  </a:cubicBezTo>
                  <a:cubicBezTo>
                    <a:pt x="33" y="272"/>
                    <a:pt x="33" y="272"/>
                    <a:pt x="33" y="272"/>
                  </a:cubicBezTo>
                  <a:cubicBezTo>
                    <a:pt x="33" y="272"/>
                    <a:pt x="33" y="273"/>
                    <a:pt x="33" y="273"/>
                  </a:cubicBezTo>
                  <a:cubicBezTo>
                    <a:pt x="33" y="273"/>
                    <a:pt x="33" y="273"/>
                    <a:pt x="33" y="274"/>
                  </a:cubicBezTo>
                  <a:cubicBezTo>
                    <a:pt x="33" y="275"/>
                    <a:pt x="33" y="277"/>
                    <a:pt x="33" y="280"/>
                  </a:cubicBezTo>
                  <a:cubicBezTo>
                    <a:pt x="34" y="285"/>
                    <a:pt x="36" y="292"/>
                    <a:pt x="39" y="300"/>
                  </a:cubicBezTo>
                  <a:cubicBezTo>
                    <a:pt x="42" y="305"/>
                    <a:pt x="45" y="311"/>
                    <a:pt x="49" y="316"/>
                  </a:cubicBezTo>
                  <a:cubicBezTo>
                    <a:pt x="55" y="323"/>
                    <a:pt x="62" y="330"/>
                    <a:pt x="73" y="337"/>
                  </a:cubicBezTo>
                  <a:cubicBezTo>
                    <a:pt x="82" y="342"/>
                    <a:pt x="94" y="347"/>
                    <a:pt x="108" y="350"/>
                  </a:cubicBezTo>
                  <a:cubicBezTo>
                    <a:pt x="122" y="353"/>
                    <a:pt x="139" y="355"/>
                    <a:pt x="160" y="355"/>
                  </a:cubicBezTo>
                  <a:cubicBezTo>
                    <a:pt x="161" y="355"/>
                    <a:pt x="162" y="356"/>
                    <a:pt x="163" y="356"/>
                  </a:cubicBezTo>
                  <a:cubicBezTo>
                    <a:pt x="164" y="351"/>
                    <a:pt x="166" y="346"/>
                    <a:pt x="168" y="341"/>
                  </a:cubicBezTo>
                  <a:cubicBezTo>
                    <a:pt x="170" y="338"/>
                    <a:pt x="172" y="336"/>
                    <a:pt x="174" y="333"/>
                  </a:cubicBezTo>
                  <a:cubicBezTo>
                    <a:pt x="177" y="330"/>
                    <a:pt x="182" y="329"/>
                    <a:pt x="185" y="332"/>
                  </a:cubicBezTo>
                  <a:cubicBezTo>
                    <a:pt x="188" y="335"/>
                    <a:pt x="189" y="340"/>
                    <a:pt x="186" y="343"/>
                  </a:cubicBezTo>
                  <a:cubicBezTo>
                    <a:pt x="184" y="345"/>
                    <a:pt x="183" y="347"/>
                    <a:pt x="182" y="349"/>
                  </a:cubicBezTo>
                  <a:cubicBezTo>
                    <a:pt x="180" y="353"/>
                    <a:pt x="178" y="356"/>
                    <a:pt x="178" y="360"/>
                  </a:cubicBezTo>
                  <a:cubicBezTo>
                    <a:pt x="177" y="363"/>
                    <a:pt x="177" y="367"/>
                    <a:pt x="177" y="370"/>
                  </a:cubicBezTo>
                  <a:cubicBezTo>
                    <a:pt x="177" y="377"/>
                    <a:pt x="179" y="382"/>
                    <a:pt x="181" y="386"/>
                  </a:cubicBezTo>
                  <a:cubicBezTo>
                    <a:pt x="182" y="388"/>
                    <a:pt x="183" y="390"/>
                    <a:pt x="183" y="390"/>
                  </a:cubicBezTo>
                  <a:cubicBezTo>
                    <a:pt x="183" y="390"/>
                    <a:pt x="183" y="390"/>
                    <a:pt x="183" y="390"/>
                  </a:cubicBezTo>
                  <a:cubicBezTo>
                    <a:pt x="183" y="390"/>
                    <a:pt x="183" y="390"/>
                    <a:pt x="183" y="390"/>
                  </a:cubicBezTo>
                  <a:cubicBezTo>
                    <a:pt x="183" y="390"/>
                    <a:pt x="183" y="390"/>
                    <a:pt x="183" y="390"/>
                  </a:cubicBezTo>
                  <a:cubicBezTo>
                    <a:pt x="185" y="393"/>
                    <a:pt x="184" y="398"/>
                    <a:pt x="180" y="400"/>
                  </a:cubicBezTo>
                  <a:cubicBezTo>
                    <a:pt x="177" y="403"/>
                    <a:pt x="172" y="402"/>
                    <a:pt x="170" y="398"/>
                  </a:cubicBezTo>
                  <a:cubicBezTo>
                    <a:pt x="169" y="398"/>
                    <a:pt x="168" y="395"/>
                    <a:pt x="166" y="392"/>
                  </a:cubicBezTo>
                  <a:cubicBezTo>
                    <a:pt x="165" y="388"/>
                    <a:pt x="163" y="384"/>
                    <a:pt x="162" y="378"/>
                  </a:cubicBezTo>
                  <a:cubicBezTo>
                    <a:pt x="162" y="379"/>
                    <a:pt x="161" y="379"/>
                    <a:pt x="160" y="379"/>
                  </a:cubicBezTo>
                  <a:cubicBezTo>
                    <a:pt x="138" y="379"/>
                    <a:pt x="119" y="376"/>
                    <a:pt x="103" y="373"/>
                  </a:cubicBezTo>
                  <a:cubicBezTo>
                    <a:pt x="86" y="369"/>
                    <a:pt x="73" y="363"/>
                    <a:pt x="62" y="357"/>
                  </a:cubicBezTo>
                  <a:cubicBezTo>
                    <a:pt x="47" y="348"/>
                    <a:pt x="36" y="338"/>
                    <a:pt x="28" y="327"/>
                  </a:cubicBezTo>
                  <a:cubicBezTo>
                    <a:pt x="23" y="320"/>
                    <a:pt x="20" y="314"/>
                    <a:pt x="17" y="307"/>
                  </a:cubicBezTo>
                  <a:cubicBezTo>
                    <a:pt x="14" y="313"/>
                    <a:pt x="10" y="321"/>
                    <a:pt x="7" y="329"/>
                  </a:cubicBezTo>
                  <a:cubicBezTo>
                    <a:pt x="4" y="337"/>
                    <a:pt x="2" y="347"/>
                    <a:pt x="1" y="357"/>
                  </a:cubicBezTo>
                  <a:cubicBezTo>
                    <a:pt x="0" y="363"/>
                    <a:pt x="0" y="370"/>
                    <a:pt x="1" y="377"/>
                  </a:cubicBezTo>
                  <a:cubicBezTo>
                    <a:pt x="1" y="379"/>
                    <a:pt x="1" y="380"/>
                    <a:pt x="1" y="382"/>
                  </a:cubicBezTo>
                  <a:cubicBezTo>
                    <a:pt x="4" y="379"/>
                    <a:pt x="6" y="376"/>
                    <a:pt x="9" y="373"/>
                  </a:cubicBezTo>
                  <a:cubicBezTo>
                    <a:pt x="14" y="367"/>
                    <a:pt x="21" y="361"/>
                    <a:pt x="29" y="357"/>
                  </a:cubicBezTo>
                  <a:cubicBezTo>
                    <a:pt x="35" y="354"/>
                    <a:pt x="42" y="356"/>
                    <a:pt x="45" y="361"/>
                  </a:cubicBezTo>
                  <a:cubicBezTo>
                    <a:pt x="48" y="367"/>
                    <a:pt x="46" y="374"/>
                    <a:pt x="41" y="377"/>
                  </a:cubicBezTo>
                  <a:cubicBezTo>
                    <a:pt x="35" y="380"/>
                    <a:pt x="30" y="384"/>
                    <a:pt x="26" y="389"/>
                  </a:cubicBezTo>
                  <a:cubicBezTo>
                    <a:pt x="22" y="393"/>
                    <a:pt x="19" y="398"/>
                    <a:pt x="16" y="402"/>
                  </a:cubicBezTo>
                  <a:cubicBezTo>
                    <a:pt x="13" y="407"/>
                    <a:pt x="11" y="412"/>
                    <a:pt x="10" y="415"/>
                  </a:cubicBezTo>
                  <a:cubicBezTo>
                    <a:pt x="10" y="416"/>
                    <a:pt x="10" y="416"/>
                    <a:pt x="10" y="417"/>
                  </a:cubicBezTo>
                  <a:cubicBezTo>
                    <a:pt x="9" y="418"/>
                    <a:pt x="9" y="418"/>
                    <a:pt x="9" y="419"/>
                  </a:cubicBezTo>
                  <a:cubicBezTo>
                    <a:pt x="9" y="419"/>
                    <a:pt x="9" y="419"/>
                    <a:pt x="9" y="419"/>
                  </a:cubicBezTo>
                  <a:cubicBezTo>
                    <a:pt x="9" y="420"/>
                    <a:pt x="9" y="420"/>
                    <a:pt x="8" y="420"/>
                  </a:cubicBezTo>
                  <a:cubicBezTo>
                    <a:pt x="8" y="420"/>
                    <a:pt x="8" y="420"/>
                    <a:pt x="8" y="421"/>
                  </a:cubicBezTo>
                  <a:cubicBezTo>
                    <a:pt x="8" y="421"/>
                    <a:pt x="8" y="421"/>
                    <a:pt x="8" y="421"/>
                  </a:cubicBezTo>
                  <a:cubicBezTo>
                    <a:pt x="7" y="425"/>
                    <a:pt x="5" y="430"/>
                    <a:pt x="4" y="436"/>
                  </a:cubicBezTo>
                  <a:cubicBezTo>
                    <a:pt x="2" y="448"/>
                    <a:pt x="0" y="465"/>
                    <a:pt x="3" y="483"/>
                  </a:cubicBezTo>
                  <a:cubicBezTo>
                    <a:pt x="5" y="495"/>
                    <a:pt x="9" y="508"/>
                    <a:pt x="16" y="520"/>
                  </a:cubicBezTo>
                  <a:cubicBezTo>
                    <a:pt x="19" y="528"/>
                    <a:pt x="24" y="535"/>
                    <a:pt x="31" y="542"/>
                  </a:cubicBezTo>
                  <a:cubicBezTo>
                    <a:pt x="33" y="545"/>
                    <a:pt x="36" y="548"/>
                    <a:pt x="39" y="551"/>
                  </a:cubicBezTo>
                  <a:cubicBezTo>
                    <a:pt x="40" y="547"/>
                    <a:pt x="41" y="542"/>
                    <a:pt x="42" y="537"/>
                  </a:cubicBezTo>
                  <a:cubicBezTo>
                    <a:pt x="45" y="524"/>
                    <a:pt x="51" y="508"/>
                    <a:pt x="59" y="493"/>
                  </a:cubicBezTo>
                  <a:cubicBezTo>
                    <a:pt x="67" y="479"/>
                    <a:pt x="78" y="465"/>
                    <a:pt x="93" y="453"/>
                  </a:cubicBezTo>
                  <a:cubicBezTo>
                    <a:pt x="107" y="441"/>
                    <a:pt x="125" y="431"/>
                    <a:pt x="147" y="425"/>
                  </a:cubicBezTo>
                  <a:cubicBezTo>
                    <a:pt x="147" y="425"/>
                    <a:pt x="147" y="425"/>
                    <a:pt x="147" y="425"/>
                  </a:cubicBezTo>
                  <a:cubicBezTo>
                    <a:pt x="147" y="425"/>
                    <a:pt x="147" y="425"/>
                    <a:pt x="147" y="425"/>
                  </a:cubicBezTo>
                  <a:cubicBezTo>
                    <a:pt x="147" y="425"/>
                    <a:pt x="147" y="425"/>
                    <a:pt x="147" y="425"/>
                  </a:cubicBezTo>
                  <a:cubicBezTo>
                    <a:pt x="147" y="425"/>
                    <a:pt x="147" y="425"/>
                    <a:pt x="147" y="425"/>
                  </a:cubicBezTo>
                  <a:cubicBezTo>
                    <a:pt x="149" y="425"/>
                    <a:pt x="157" y="423"/>
                    <a:pt x="169" y="421"/>
                  </a:cubicBezTo>
                  <a:cubicBezTo>
                    <a:pt x="182" y="420"/>
                    <a:pt x="200" y="420"/>
                    <a:pt x="220" y="424"/>
                  </a:cubicBezTo>
                  <a:cubicBezTo>
                    <a:pt x="233" y="426"/>
                    <a:pt x="247" y="431"/>
                    <a:pt x="260" y="439"/>
                  </a:cubicBezTo>
                  <a:cubicBezTo>
                    <a:pt x="269" y="444"/>
                    <a:pt x="278" y="450"/>
                    <a:pt x="286" y="458"/>
                  </a:cubicBezTo>
                  <a:cubicBezTo>
                    <a:pt x="294" y="466"/>
                    <a:pt x="301" y="475"/>
                    <a:pt x="308" y="486"/>
                  </a:cubicBezTo>
                  <a:cubicBezTo>
                    <a:pt x="312" y="491"/>
                    <a:pt x="310" y="499"/>
                    <a:pt x="305" y="502"/>
                  </a:cubicBezTo>
                  <a:cubicBezTo>
                    <a:pt x="299" y="505"/>
                    <a:pt x="292" y="504"/>
                    <a:pt x="289" y="498"/>
                  </a:cubicBezTo>
                  <a:cubicBezTo>
                    <a:pt x="283" y="489"/>
                    <a:pt x="276" y="481"/>
                    <a:pt x="270" y="475"/>
                  </a:cubicBezTo>
                  <a:cubicBezTo>
                    <a:pt x="263" y="468"/>
                    <a:pt x="256" y="463"/>
                    <a:pt x="249" y="459"/>
                  </a:cubicBezTo>
                  <a:cubicBezTo>
                    <a:pt x="238" y="453"/>
                    <a:pt x="226" y="449"/>
                    <a:pt x="215" y="447"/>
                  </a:cubicBezTo>
                  <a:cubicBezTo>
                    <a:pt x="205" y="444"/>
                    <a:pt x="194" y="444"/>
                    <a:pt x="185" y="444"/>
                  </a:cubicBezTo>
                  <a:cubicBezTo>
                    <a:pt x="167" y="444"/>
                    <a:pt x="154" y="448"/>
                    <a:pt x="154" y="448"/>
                  </a:cubicBezTo>
                  <a:cubicBezTo>
                    <a:pt x="154" y="448"/>
                    <a:pt x="154" y="448"/>
                    <a:pt x="154" y="448"/>
                  </a:cubicBezTo>
                  <a:cubicBezTo>
                    <a:pt x="154" y="448"/>
                    <a:pt x="154" y="448"/>
                    <a:pt x="154" y="448"/>
                  </a:cubicBezTo>
                  <a:cubicBezTo>
                    <a:pt x="154" y="448"/>
                    <a:pt x="154" y="448"/>
                    <a:pt x="154" y="448"/>
                  </a:cubicBezTo>
                  <a:cubicBezTo>
                    <a:pt x="135" y="453"/>
                    <a:pt x="120" y="461"/>
                    <a:pt x="108" y="471"/>
                  </a:cubicBezTo>
                  <a:cubicBezTo>
                    <a:pt x="96" y="481"/>
                    <a:pt x="86" y="493"/>
                    <a:pt x="79" y="505"/>
                  </a:cubicBezTo>
                  <a:cubicBezTo>
                    <a:pt x="72" y="518"/>
                    <a:pt x="67" y="531"/>
                    <a:pt x="65" y="542"/>
                  </a:cubicBezTo>
                  <a:cubicBezTo>
                    <a:pt x="62" y="551"/>
                    <a:pt x="62" y="559"/>
                    <a:pt x="62" y="565"/>
                  </a:cubicBezTo>
                  <a:cubicBezTo>
                    <a:pt x="62" y="566"/>
                    <a:pt x="62" y="568"/>
                    <a:pt x="62" y="569"/>
                  </a:cubicBezTo>
                  <a:cubicBezTo>
                    <a:pt x="62" y="570"/>
                    <a:pt x="62" y="570"/>
                    <a:pt x="62" y="570"/>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6"/>
                    <a:pt x="62" y="576"/>
                    <a:pt x="62" y="576"/>
                  </a:cubicBezTo>
                  <a:cubicBezTo>
                    <a:pt x="62" y="577"/>
                    <a:pt x="63" y="577"/>
                    <a:pt x="63" y="578"/>
                  </a:cubicBezTo>
                  <a:cubicBezTo>
                    <a:pt x="63" y="581"/>
                    <a:pt x="63" y="584"/>
                    <a:pt x="64" y="588"/>
                  </a:cubicBezTo>
                  <a:cubicBezTo>
                    <a:pt x="65" y="595"/>
                    <a:pt x="68" y="606"/>
                    <a:pt x="74" y="618"/>
                  </a:cubicBezTo>
                  <a:cubicBezTo>
                    <a:pt x="78" y="626"/>
                    <a:pt x="83" y="634"/>
                    <a:pt x="89" y="642"/>
                  </a:cubicBezTo>
                  <a:cubicBezTo>
                    <a:pt x="98" y="653"/>
                    <a:pt x="110" y="664"/>
                    <a:pt x="126" y="673"/>
                  </a:cubicBezTo>
                  <a:cubicBezTo>
                    <a:pt x="139" y="681"/>
                    <a:pt x="156" y="688"/>
                    <a:pt x="177" y="692"/>
                  </a:cubicBezTo>
                  <a:cubicBezTo>
                    <a:pt x="177" y="692"/>
                    <a:pt x="177" y="692"/>
                    <a:pt x="177" y="692"/>
                  </a:cubicBezTo>
                  <a:cubicBezTo>
                    <a:pt x="178" y="692"/>
                    <a:pt x="178" y="693"/>
                    <a:pt x="180" y="693"/>
                  </a:cubicBezTo>
                  <a:cubicBezTo>
                    <a:pt x="182" y="693"/>
                    <a:pt x="185" y="693"/>
                    <a:pt x="189" y="693"/>
                  </a:cubicBezTo>
                  <a:cubicBezTo>
                    <a:pt x="197" y="693"/>
                    <a:pt x="208" y="693"/>
                    <a:pt x="219" y="690"/>
                  </a:cubicBezTo>
                  <a:cubicBezTo>
                    <a:pt x="227" y="688"/>
                    <a:pt x="234" y="685"/>
                    <a:pt x="241" y="681"/>
                  </a:cubicBezTo>
                  <a:cubicBezTo>
                    <a:pt x="247" y="678"/>
                    <a:pt x="252" y="675"/>
                    <a:pt x="256" y="672"/>
                  </a:cubicBezTo>
                  <a:cubicBezTo>
                    <a:pt x="260" y="669"/>
                    <a:pt x="263" y="666"/>
                    <a:pt x="267" y="662"/>
                  </a:cubicBezTo>
                  <a:cubicBezTo>
                    <a:pt x="270" y="660"/>
                    <a:pt x="272" y="657"/>
                    <a:pt x="275" y="654"/>
                  </a:cubicBezTo>
                  <a:cubicBezTo>
                    <a:pt x="278" y="650"/>
                    <a:pt x="282" y="645"/>
                    <a:pt x="286" y="638"/>
                  </a:cubicBezTo>
                  <a:cubicBezTo>
                    <a:pt x="292" y="630"/>
                    <a:pt x="298" y="620"/>
                    <a:pt x="306" y="607"/>
                  </a:cubicBezTo>
                  <a:cubicBezTo>
                    <a:pt x="306" y="607"/>
                    <a:pt x="306" y="607"/>
                    <a:pt x="306" y="607"/>
                  </a:cubicBezTo>
                  <a:lnTo>
                    <a:pt x="475" y="312"/>
                  </a:lnTo>
                  <a:close/>
                </a:path>
              </a:pathLst>
            </a:custGeom>
            <a:solidFill>
              <a:srgbClr val="C1B5A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 name="Freeform 19">
              <a:extLst>
                <a:ext uri="{FF2B5EF4-FFF2-40B4-BE49-F238E27FC236}">
                  <a16:creationId xmlns:a16="http://schemas.microsoft.com/office/drawing/2014/main" id="{ABBC69CF-D7CF-46F5-9BAD-94D4EAF044D7}"/>
                </a:ext>
              </a:extLst>
            </p:cNvPr>
            <p:cNvSpPr>
              <a:spLocks/>
            </p:cNvSpPr>
            <p:nvPr/>
          </p:nvSpPr>
          <p:spPr bwMode="auto">
            <a:xfrm>
              <a:off x="4549" y="1143"/>
              <a:ext cx="96" cy="174"/>
            </a:xfrm>
            <a:custGeom>
              <a:avLst/>
              <a:gdLst/>
              <a:ahLst/>
              <a:cxnLst>
                <a:cxn ang="0">
                  <a:pos x="18" y="197"/>
                </a:cxn>
                <a:cxn ang="0">
                  <a:pos x="14" y="195"/>
                </a:cxn>
                <a:cxn ang="0">
                  <a:pos x="9" y="156"/>
                </a:cxn>
                <a:cxn ang="0">
                  <a:pos x="44" y="35"/>
                </a:cxn>
                <a:cxn ang="0">
                  <a:pos x="67" y="3"/>
                </a:cxn>
                <a:cxn ang="0">
                  <a:pos x="99" y="26"/>
                </a:cxn>
                <a:cxn ang="0">
                  <a:pos x="54" y="190"/>
                </a:cxn>
                <a:cxn ang="0">
                  <a:pos x="18" y="197"/>
                </a:cxn>
              </a:cxnLst>
              <a:rect l="0" t="0" r="r" b="b"/>
              <a:pathLst>
                <a:path w="113" h="204">
                  <a:moveTo>
                    <a:pt x="18" y="197"/>
                  </a:moveTo>
                  <a:cubicBezTo>
                    <a:pt x="17" y="197"/>
                    <a:pt x="16" y="196"/>
                    <a:pt x="14" y="195"/>
                  </a:cubicBezTo>
                  <a:cubicBezTo>
                    <a:pt x="2" y="186"/>
                    <a:pt x="0" y="168"/>
                    <a:pt x="9" y="156"/>
                  </a:cubicBezTo>
                  <a:cubicBezTo>
                    <a:pt x="10" y="155"/>
                    <a:pt x="54" y="97"/>
                    <a:pt x="44" y="35"/>
                  </a:cubicBezTo>
                  <a:cubicBezTo>
                    <a:pt x="41" y="20"/>
                    <a:pt x="52" y="5"/>
                    <a:pt x="67" y="3"/>
                  </a:cubicBezTo>
                  <a:cubicBezTo>
                    <a:pt x="83" y="0"/>
                    <a:pt x="97" y="11"/>
                    <a:pt x="99" y="26"/>
                  </a:cubicBezTo>
                  <a:cubicBezTo>
                    <a:pt x="113" y="112"/>
                    <a:pt x="56" y="187"/>
                    <a:pt x="54" y="190"/>
                  </a:cubicBezTo>
                  <a:cubicBezTo>
                    <a:pt x="45" y="202"/>
                    <a:pt x="30" y="204"/>
                    <a:pt x="18" y="197"/>
                  </a:cubicBezTo>
                  <a:close/>
                </a:path>
              </a:pathLst>
            </a:custGeom>
            <a:solidFill>
              <a:srgbClr val="C1B5A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5" name="Freeform 20">
              <a:extLst>
                <a:ext uri="{FF2B5EF4-FFF2-40B4-BE49-F238E27FC236}">
                  <a16:creationId xmlns:a16="http://schemas.microsoft.com/office/drawing/2014/main" id="{08822E5F-6C32-408C-B645-98A493C207B6}"/>
                </a:ext>
              </a:extLst>
            </p:cNvPr>
            <p:cNvSpPr>
              <a:spLocks/>
            </p:cNvSpPr>
            <p:nvPr/>
          </p:nvSpPr>
          <p:spPr bwMode="auto">
            <a:xfrm>
              <a:off x="4674" y="1246"/>
              <a:ext cx="143" cy="145"/>
            </a:xfrm>
            <a:custGeom>
              <a:avLst/>
              <a:gdLst/>
              <a:ahLst/>
              <a:cxnLst>
                <a:cxn ang="0">
                  <a:pos x="18" y="162"/>
                </a:cxn>
                <a:cxn ang="0">
                  <a:pos x="6" y="127"/>
                </a:cxn>
                <a:cxn ang="0">
                  <a:pos x="125" y="6"/>
                </a:cxn>
                <a:cxn ang="0">
                  <a:pos x="161" y="22"/>
                </a:cxn>
                <a:cxn ang="0">
                  <a:pos x="145" y="58"/>
                </a:cxn>
                <a:cxn ang="0">
                  <a:pos x="58" y="149"/>
                </a:cxn>
                <a:cxn ang="0">
                  <a:pos x="21" y="164"/>
                </a:cxn>
                <a:cxn ang="0">
                  <a:pos x="18" y="162"/>
                </a:cxn>
              </a:cxnLst>
              <a:rect l="0" t="0" r="r" b="b"/>
              <a:pathLst>
                <a:path w="167" h="170">
                  <a:moveTo>
                    <a:pt x="18" y="162"/>
                  </a:moveTo>
                  <a:cubicBezTo>
                    <a:pt x="6" y="155"/>
                    <a:pt x="0" y="140"/>
                    <a:pt x="6" y="127"/>
                  </a:cubicBezTo>
                  <a:cubicBezTo>
                    <a:pt x="7" y="124"/>
                    <a:pt x="44" y="37"/>
                    <a:pt x="125" y="6"/>
                  </a:cubicBezTo>
                  <a:cubicBezTo>
                    <a:pt x="140" y="0"/>
                    <a:pt x="156" y="8"/>
                    <a:pt x="161" y="22"/>
                  </a:cubicBezTo>
                  <a:cubicBezTo>
                    <a:pt x="167" y="37"/>
                    <a:pt x="160" y="53"/>
                    <a:pt x="145" y="58"/>
                  </a:cubicBezTo>
                  <a:cubicBezTo>
                    <a:pt x="87" y="81"/>
                    <a:pt x="58" y="148"/>
                    <a:pt x="58" y="149"/>
                  </a:cubicBezTo>
                  <a:cubicBezTo>
                    <a:pt x="52" y="163"/>
                    <a:pt x="35" y="170"/>
                    <a:pt x="21" y="164"/>
                  </a:cubicBezTo>
                  <a:cubicBezTo>
                    <a:pt x="20" y="163"/>
                    <a:pt x="19" y="163"/>
                    <a:pt x="18" y="162"/>
                  </a:cubicBezTo>
                  <a:close/>
                </a:path>
              </a:pathLst>
            </a:custGeom>
            <a:solidFill>
              <a:srgbClr val="929192"/>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26" name="TextBox 25">
            <a:extLst>
              <a:ext uri="{FF2B5EF4-FFF2-40B4-BE49-F238E27FC236}">
                <a16:creationId xmlns:a16="http://schemas.microsoft.com/office/drawing/2014/main" id="{D3C05FEC-8E0B-4AF8-BD6A-76BAB00D5823}"/>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4. RANSAC</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27" name="直线连接符 2">
            <a:extLst>
              <a:ext uri="{FF2B5EF4-FFF2-40B4-BE49-F238E27FC236}">
                <a16:creationId xmlns:a16="http://schemas.microsoft.com/office/drawing/2014/main" id="{A4A91881-89CE-49C8-B19B-CBE8A0A6C92C}"/>
              </a:ext>
            </a:extLst>
          </p:cNvPr>
          <p:cNvCxnSpPr>
            <a:cxnSpLocks/>
          </p:cNvCxnSpPr>
          <p:nvPr/>
        </p:nvCxnSpPr>
        <p:spPr>
          <a:xfrm flipV="1">
            <a:off x="713920" y="1218170"/>
            <a:ext cx="3710759"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82CE0ED-B423-4FFF-B8D7-75ADC5811172}"/>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Slide Number Placeholder 4">
            <a:extLst>
              <a:ext uri="{FF2B5EF4-FFF2-40B4-BE49-F238E27FC236}">
                <a16:creationId xmlns:a16="http://schemas.microsoft.com/office/drawing/2014/main" id="{B36A509F-AA10-432E-BEAE-EE86009CA571}"/>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49</a:t>
            </a:fld>
            <a:endParaRPr lang="en-US" sz="1400">
              <a:solidFill>
                <a:schemeClr val="bg1"/>
              </a:solidFill>
            </a:endParaRPr>
          </a:p>
        </p:txBody>
      </p:sp>
    </p:spTree>
    <p:extLst>
      <p:ext uri="{BB962C8B-B14F-4D97-AF65-F5344CB8AC3E}">
        <p14:creationId xmlns:p14="http://schemas.microsoft.com/office/powerpoint/2010/main" val="136724439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9E7CC-53D3-40EF-B422-1A1BFCED9796}"/>
              </a:ext>
            </a:extLst>
          </p:cNvPr>
          <p:cNvGrpSpPr/>
          <p:nvPr/>
        </p:nvGrpSpPr>
        <p:grpSpPr>
          <a:xfrm>
            <a:off x="-33062" y="0"/>
            <a:ext cx="12192000" cy="6858000"/>
            <a:chOff x="0" y="0"/>
            <a:chExt cx="10869930" cy="6858000"/>
          </a:xfrm>
        </p:grpSpPr>
        <p:sp>
          <p:nvSpPr>
            <p:cNvPr id="6" name="Rectangle 5">
              <a:extLst>
                <a:ext uri="{FF2B5EF4-FFF2-40B4-BE49-F238E27FC236}">
                  <a16:creationId xmlns:a16="http://schemas.microsoft.com/office/drawing/2014/main" id="{8BBC7E10-476F-47FE-BB61-FB5CCAED784F}"/>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CCED2A-0F6E-470A-9F31-5B83561E5C0C}"/>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96C477E2-EBAE-4507-8CDE-7AB920A075E0}"/>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Topic</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34E206D8-2739-4DFF-9113-5576413BECB5}"/>
              </a:ext>
            </a:extLst>
          </p:cNvPr>
          <p:cNvGrpSpPr/>
          <p:nvPr/>
        </p:nvGrpSpPr>
        <p:grpSpPr>
          <a:xfrm>
            <a:off x="-697168" y="0"/>
            <a:ext cx="12192000" cy="6858000"/>
            <a:chOff x="0" y="0"/>
            <a:chExt cx="10869930" cy="6858000"/>
          </a:xfrm>
        </p:grpSpPr>
        <p:sp>
          <p:nvSpPr>
            <p:cNvPr id="13" name="Rectangle 12">
              <a:extLst>
                <a:ext uri="{FF2B5EF4-FFF2-40B4-BE49-F238E27FC236}">
                  <a16:creationId xmlns:a16="http://schemas.microsoft.com/office/drawing/2014/main" id="{1B206839-947A-4CB6-BB81-367F2105146F}"/>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AB8D9BE-CF3A-4B38-A676-CB4E6959594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0A22D0AD-425F-4D29-B626-AA60E53801D2}"/>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About us</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1AFCCF9B-2253-4F7A-8174-7E1C42B4D95A}"/>
              </a:ext>
            </a:extLst>
          </p:cNvPr>
          <p:cNvGrpSpPr/>
          <p:nvPr/>
        </p:nvGrpSpPr>
        <p:grpSpPr>
          <a:xfrm>
            <a:off x="-1401311" y="0"/>
            <a:ext cx="12192000" cy="6858000"/>
            <a:chOff x="0" y="0"/>
            <a:chExt cx="10869930" cy="6858000"/>
          </a:xfrm>
        </p:grpSpPr>
        <p:sp>
          <p:nvSpPr>
            <p:cNvPr id="17" name="Rectangle 16">
              <a:extLst>
                <a:ext uri="{FF2B5EF4-FFF2-40B4-BE49-F238E27FC236}">
                  <a16:creationId xmlns:a16="http://schemas.microsoft.com/office/drawing/2014/main" id="{F198C1C8-7B0D-4DAB-AC13-3A27975E3B20}"/>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4C94EFE-A2EE-45E5-88C0-E5A76143ACA0}"/>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1C730482-ADD8-47CC-A217-E2BFF5AE365D}"/>
                </a:ext>
              </a:extLst>
            </p:cNvPr>
            <p:cNvSpPr txBox="1"/>
            <p:nvPr/>
          </p:nvSpPr>
          <p:spPr>
            <a:xfrm rot="16200000">
              <a:off x="9196663" y="3192621"/>
              <a:ext cx="2515717"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Background</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0" name="Group 19">
            <a:extLst>
              <a:ext uri="{FF2B5EF4-FFF2-40B4-BE49-F238E27FC236}">
                <a16:creationId xmlns:a16="http://schemas.microsoft.com/office/drawing/2014/main" id="{5B35FB0E-1713-4BCD-90E1-59F0DF2F2BD9}"/>
              </a:ext>
            </a:extLst>
          </p:cNvPr>
          <p:cNvGrpSpPr/>
          <p:nvPr/>
        </p:nvGrpSpPr>
        <p:grpSpPr>
          <a:xfrm>
            <a:off x="-2120207" y="0"/>
            <a:ext cx="12192000" cy="6858000"/>
            <a:chOff x="0" y="0"/>
            <a:chExt cx="10869930" cy="6858000"/>
          </a:xfrm>
        </p:grpSpPr>
        <p:sp>
          <p:nvSpPr>
            <p:cNvPr id="21" name="Rectangle 20">
              <a:extLst>
                <a:ext uri="{FF2B5EF4-FFF2-40B4-BE49-F238E27FC236}">
                  <a16:creationId xmlns:a16="http://schemas.microsoft.com/office/drawing/2014/main" id="{A0ACF087-3CA5-49CC-B926-EF8531370FBB}"/>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3F46F44-FD3B-4993-BF79-F7A787E6CE0D}"/>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D20B11E0-9BC1-441B-85EF-11B559FCC25D}"/>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Bài toán</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28" name="Group 27">
            <a:extLst>
              <a:ext uri="{FF2B5EF4-FFF2-40B4-BE49-F238E27FC236}">
                <a16:creationId xmlns:a16="http://schemas.microsoft.com/office/drawing/2014/main" id="{092C7E03-EB13-48DA-B4A8-4860A7ADD663}"/>
              </a:ext>
            </a:extLst>
          </p:cNvPr>
          <p:cNvGrpSpPr/>
          <p:nvPr/>
        </p:nvGrpSpPr>
        <p:grpSpPr>
          <a:xfrm>
            <a:off x="-10812818" y="-1"/>
            <a:ext cx="12192000" cy="6858000"/>
            <a:chOff x="0" y="0"/>
            <a:chExt cx="10869930" cy="6858000"/>
          </a:xfrm>
        </p:grpSpPr>
        <p:sp>
          <p:nvSpPr>
            <p:cNvPr id="29" name="Rectangle 28">
              <a:extLst>
                <a:ext uri="{FF2B5EF4-FFF2-40B4-BE49-F238E27FC236}">
                  <a16:creationId xmlns:a16="http://schemas.microsoft.com/office/drawing/2014/main" id="{DA52092A-CB8E-49EE-A05F-FEA87EACE778}"/>
                </a:ext>
              </a:extLst>
            </p:cNvPr>
            <p:cNvSpPr/>
            <p:nvPr/>
          </p:nvSpPr>
          <p:spPr>
            <a:xfrm>
              <a:off x="0" y="0"/>
              <a:ext cx="10869930" cy="6858000"/>
            </a:xfrm>
            <a:prstGeom prst="rect">
              <a:avLst/>
            </a:prstGeom>
            <a:blipFill>
              <a:blip r:embed="rId3"/>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98C2900C-7916-4EFA-B46F-06080942268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TextBox 30">
              <a:extLst>
                <a:ext uri="{FF2B5EF4-FFF2-40B4-BE49-F238E27FC236}">
                  <a16:creationId xmlns:a16="http://schemas.microsoft.com/office/drawing/2014/main" id="{3700F086-1EE3-4AA1-8795-8CFF68616CBB}"/>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Content</a:t>
              </a:r>
              <a:endParaRPr lang="en-US" sz="2400" b="1" i="0">
                <a:solidFill>
                  <a:srgbClr val="E4E1D8"/>
                </a:solidFill>
                <a:effectLst/>
                <a:latin typeface="Calibri" panose="020F0502020204030204" pitchFamily="34" charset="0"/>
                <a:cs typeface="Calibri" panose="020F0502020204030204" pitchFamily="34" charset="0"/>
              </a:endParaRPr>
            </a:p>
          </p:txBody>
        </p:sp>
      </p:grpSp>
      <p:sp>
        <p:nvSpPr>
          <p:cNvPr id="4" name="TextBox 3">
            <a:extLst>
              <a:ext uri="{FF2B5EF4-FFF2-40B4-BE49-F238E27FC236}">
                <a16:creationId xmlns:a16="http://schemas.microsoft.com/office/drawing/2014/main" id="{FB7E23BE-F60F-408E-B85B-0B4B20221D33}"/>
              </a:ext>
            </a:extLst>
          </p:cNvPr>
          <p:cNvSpPr txBox="1"/>
          <p:nvPr/>
        </p:nvSpPr>
        <p:spPr>
          <a:xfrm>
            <a:off x="2323702" y="1259669"/>
            <a:ext cx="5670298" cy="461665"/>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Cho điểm Lí, Hóa, Sinh của các bạn như sau</a:t>
            </a:r>
            <a:endParaRPr lang="en-US" sz="2400">
              <a:latin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A111F49E-FB6B-469D-9B5E-D96002599851}"/>
              </a:ext>
            </a:extLst>
          </p:cNvPr>
          <p:cNvGraphicFramePr>
            <a:graphicFrameLocks noGrp="1"/>
          </p:cNvGraphicFramePr>
          <p:nvPr>
            <p:extLst>
              <p:ext uri="{D42A27DB-BD31-4B8C-83A1-F6EECF244321}">
                <p14:modId xmlns:p14="http://schemas.microsoft.com/office/powerpoint/2010/main" val="4201308103"/>
              </p:ext>
            </p:extLst>
          </p:nvPr>
        </p:nvGraphicFramePr>
        <p:xfrm>
          <a:off x="2623952" y="1913568"/>
          <a:ext cx="4098687" cy="3200400"/>
        </p:xfrm>
        <a:graphic>
          <a:graphicData uri="http://schemas.openxmlformats.org/drawingml/2006/table">
            <a:tbl>
              <a:tblPr firstRow="1" bandRow="1">
                <a:tableStyleId>{5940675A-B579-460E-94D1-54222C63F5DA}</a:tableStyleId>
              </a:tblPr>
              <a:tblGrid>
                <a:gridCol w="1006353">
                  <a:extLst>
                    <a:ext uri="{9D8B030D-6E8A-4147-A177-3AD203B41FA5}">
                      <a16:colId xmlns:a16="http://schemas.microsoft.com/office/drawing/2014/main" val="719889638"/>
                    </a:ext>
                  </a:extLst>
                </a:gridCol>
                <a:gridCol w="1042829">
                  <a:extLst>
                    <a:ext uri="{9D8B030D-6E8A-4147-A177-3AD203B41FA5}">
                      <a16:colId xmlns:a16="http://schemas.microsoft.com/office/drawing/2014/main" val="3490611291"/>
                    </a:ext>
                  </a:extLst>
                </a:gridCol>
                <a:gridCol w="1036531">
                  <a:extLst>
                    <a:ext uri="{9D8B030D-6E8A-4147-A177-3AD203B41FA5}">
                      <a16:colId xmlns:a16="http://schemas.microsoft.com/office/drawing/2014/main" val="2797095205"/>
                    </a:ext>
                  </a:extLst>
                </a:gridCol>
                <a:gridCol w="1012974">
                  <a:extLst>
                    <a:ext uri="{9D8B030D-6E8A-4147-A177-3AD203B41FA5}">
                      <a16:colId xmlns:a16="http://schemas.microsoft.com/office/drawing/2014/main" val="131771173"/>
                    </a:ext>
                  </a:extLst>
                </a:gridCol>
              </a:tblGrid>
              <a:tr h="0">
                <a:tc>
                  <a:txBody>
                    <a:bodyPr/>
                    <a:lstStyle/>
                    <a:p>
                      <a:pPr algn="ctr"/>
                      <a:r>
                        <a:rPr lang="vi-VN" sz="2400" b="1">
                          <a:latin typeface="Calibri"/>
                          <a:cs typeface="Calibri"/>
                        </a:rPr>
                        <a:t>Tên</a:t>
                      </a:r>
                      <a:endParaRPr lang="en-US" sz="2400" b="1">
                        <a:latin typeface="Calibri"/>
                        <a:cs typeface="Calibri"/>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38100" cap="flat" cmpd="sng" algn="ctr">
                      <a:solidFill>
                        <a:srgbClr val="3D3939"/>
                      </a:solidFill>
                      <a:prstDash val="solid"/>
                      <a:round/>
                      <a:headEnd type="none" w="med" len="med"/>
                      <a:tailEnd type="none" w="med" len="med"/>
                    </a:lnT>
                    <a:lnB w="28575"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tc>
                  <a:txBody>
                    <a:bodyPr/>
                    <a:lstStyle/>
                    <a:p>
                      <a:pPr algn="ctr"/>
                      <a:r>
                        <a:rPr lang="vi-VN" sz="2400" b="1" err="1">
                          <a:latin typeface="Calibri"/>
                          <a:cs typeface="Calibri"/>
                        </a:rPr>
                        <a:t>Lí</a:t>
                      </a:r>
                      <a:endParaRPr lang="en-US" sz="2400" b="1" err="1">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38100" cap="flat" cmpd="sng" algn="ctr">
                      <a:solidFill>
                        <a:srgbClr val="3D3939"/>
                      </a:solidFill>
                      <a:prstDash val="solid"/>
                      <a:round/>
                      <a:headEnd type="none" w="med" len="med"/>
                      <a:tailEnd type="none" w="med" len="med"/>
                    </a:lnT>
                    <a:lnB w="28575"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tc>
                  <a:txBody>
                    <a:bodyPr/>
                    <a:lstStyle/>
                    <a:p>
                      <a:pPr algn="ctr"/>
                      <a:r>
                        <a:rPr lang="vi-VN" sz="2400" b="1" err="1">
                          <a:latin typeface="Calibri"/>
                          <a:cs typeface="Calibri"/>
                        </a:rPr>
                        <a:t>Hóa</a:t>
                      </a:r>
                      <a:endParaRPr lang="en-US" sz="2400" b="1" err="1">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38100" cap="flat" cmpd="sng" algn="ctr">
                      <a:solidFill>
                        <a:srgbClr val="3D3939"/>
                      </a:solidFill>
                      <a:prstDash val="solid"/>
                      <a:round/>
                      <a:headEnd type="none" w="med" len="med"/>
                      <a:tailEnd type="none" w="med" len="med"/>
                    </a:lnT>
                    <a:lnB w="28575"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tc>
                  <a:txBody>
                    <a:bodyPr/>
                    <a:lstStyle/>
                    <a:p>
                      <a:pPr lvl="0" algn="ctr">
                        <a:buNone/>
                      </a:pPr>
                      <a:r>
                        <a:rPr lang="vi-VN" sz="2400" b="1">
                          <a:latin typeface="Calibri"/>
                          <a:cs typeface="Calibri"/>
                        </a:rPr>
                        <a:t>Sinh</a:t>
                      </a:r>
                      <a:endParaRPr lang="en-US" sz="2400" b="1">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38100" cap="flat" cmpd="sng" algn="ctr">
                      <a:solidFill>
                        <a:srgbClr val="3D3939"/>
                      </a:solidFill>
                      <a:prstDash val="solid"/>
                      <a:round/>
                      <a:headEnd type="none" w="med" len="med"/>
                      <a:tailEnd type="none" w="med" len="med"/>
                    </a:lnT>
                    <a:lnB w="28575"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3200483474"/>
                  </a:ext>
                </a:extLst>
              </a:tr>
              <a:tr h="416722">
                <a:tc>
                  <a:txBody>
                    <a:bodyPr/>
                    <a:lstStyle/>
                    <a:p>
                      <a:pPr algn="ctr"/>
                      <a:r>
                        <a:rPr lang="vi-VN" sz="2400">
                          <a:latin typeface="Calibri"/>
                          <a:cs typeface="Calibri"/>
                        </a:rPr>
                        <a:t>Nhân</a:t>
                      </a:r>
                      <a:endParaRPr lang="en-US" sz="2400">
                        <a:latin typeface="Calibri"/>
                        <a:cs typeface="Calibri"/>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28575" cap="flat" cmpd="sng" algn="ctr">
                      <a:solidFill>
                        <a:srgbClr val="3D393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9</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28575" cap="flat" cmpd="sng" algn="ctr">
                      <a:solidFill>
                        <a:srgbClr val="3D393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8</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28575" cap="flat" cmpd="sng" algn="ctr">
                      <a:solidFill>
                        <a:srgbClr val="3D393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3F1ED">
                        <a:alpha val="65000"/>
                      </a:srgbClr>
                    </a:solidFill>
                  </a:tcPr>
                </a:tc>
                <a:tc>
                  <a:txBody>
                    <a:bodyPr/>
                    <a:lstStyle/>
                    <a:p>
                      <a:pPr lvl="0" algn="ctr">
                        <a:buNone/>
                      </a:pPr>
                      <a:r>
                        <a:rPr lang="vi-VN" sz="2400">
                          <a:latin typeface="Calibri"/>
                          <a:cs typeface="Calibri"/>
                        </a:rPr>
                        <a:t>6</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28575" cap="flat" cmpd="sng" algn="ctr">
                      <a:solidFill>
                        <a:srgbClr val="3D393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1330407750"/>
                  </a:ext>
                </a:extLst>
              </a:tr>
              <a:tr h="416722">
                <a:tc>
                  <a:txBody>
                    <a:bodyPr/>
                    <a:lstStyle/>
                    <a:p>
                      <a:pPr algn="ctr"/>
                      <a:r>
                        <a:rPr lang="vi-VN" sz="2400" err="1">
                          <a:latin typeface="Calibri"/>
                          <a:cs typeface="Calibri"/>
                        </a:rPr>
                        <a:t>Hoàng</a:t>
                      </a:r>
                      <a:endParaRPr lang="en-US" sz="2400" err="1">
                        <a:latin typeface="Calibri"/>
                        <a:cs typeface="Calibri"/>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6</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8</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lvl="0" algn="ctr">
                        <a:buNone/>
                      </a:pPr>
                      <a:r>
                        <a:rPr lang="vi-VN" sz="2400">
                          <a:latin typeface="Calibri"/>
                          <a:cs typeface="Calibri"/>
                        </a:rPr>
                        <a:t>8</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1548475159"/>
                  </a:ext>
                </a:extLst>
              </a:tr>
              <a:tr h="416722">
                <a:tc>
                  <a:txBody>
                    <a:bodyPr/>
                    <a:lstStyle/>
                    <a:p>
                      <a:pPr algn="ctr"/>
                      <a:r>
                        <a:rPr lang="vi-VN" sz="2400">
                          <a:latin typeface="Calibri"/>
                          <a:cs typeface="Calibri"/>
                        </a:rPr>
                        <a:t>Minh</a:t>
                      </a:r>
                      <a:endParaRPr lang="en-US" sz="2400">
                        <a:latin typeface="Calibri"/>
                        <a:cs typeface="Calibri"/>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7</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3</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lvl="0" algn="ctr">
                        <a:buNone/>
                      </a:pPr>
                      <a:r>
                        <a:rPr lang="vi-VN" sz="2400">
                          <a:latin typeface="Calibri"/>
                          <a:cs typeface="Calibri"/>
                        </a:rPr>
                        <a:t>6</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3656884084"/>
                  </a:ext>
                </a:extLst>
              </a:tr>
              <a:tr h="416722">
                <a:tc>
                  <a:txBody>
                    <a:bodyPr/>
                    <a:lstStyle/>
                    <a:p>
                      <a:pPr algn="ctr"/>
                      <a:r>
                        <a:rPr lang="vi-VN" sz="2400" err="1">
                          <a:latin typeface="Calibri"/>
                          <a:cs typeface="Calibri"/>
                        </a:rPr>
                        <a:t>Bảo</a:t>
                      </a:r>
                      <a:endParaRPr lang="en-US" sz="2400" err="1">
                        <a:latin typeface="Calibri"/>
                        <a:cs typeface="Calibri"/>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5</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6</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lvl="0" algn="ctr">
                        <a:buNone/>
                      </a:pPr>
                      <a:r>
                        <a:rPr lang="vi-VN" sz="2400">
                          <a:latin typeface="Calibri"/>
                          <a:cs typeface="Calibri"/>
                        </a:rPr>
                        <a:t>4</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13395435"/>
                  </a:ext>
                </a:extLst>
              </a:tr>
              <a:tr h="416722">
                <a:tc>
                  <a:txBody>
                    <a:bodyPr/>
                    <a:lstStyle/>
                    <a:p>
                      <a:pPr algn="ctr"/>
                      <a:r>
                        <a:rPr lang="vi-VN" sz="2400">
                          <a:latin typeface="Calibri"/>
                          <a:cs typeface="Calibri"/>
                        </a:rPr>
                        <a:t>Hưng</a:t>
                      </a:r>
                      <a:endParaRPr lang="en-US" sz="2400">
                        <a:latin typeface="Calibri"/>
                        <a:cs typeface="Calibri"/>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2</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3</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tc>
                  <a:txBody>
                    <a:bodyPr/>
                    <a:lstStyle/>
                    <a:p>
                      <a:pPr marL="0" marR="0" lvl="0" indent="0" algn="ctr" defTabSz="914400" rtl="0">
                        <a:lnSpc>
                          <a:spcPct val="100000"/>
                        </a:lnSpc>
                        <a:spcBef>
                          <a:spcPts val="0"/>
                        </a:spcBef>
                        <a:spcAft>
                          <a:spcPts val="0"/>
                        </a:spcAft>
                        <a:buClrTx/>
                        <a:buSzTx/>
                        <a:buFontTx/>
                        <a:buNone/>
                        <a:tabLst/>
                        <a:defRPr/>
                      </a:pPr>
                      <a:r>
                        <a:rPr lang="vi-VN" sz="2400">
                          <a:latin typeface="Calibri"/>
                          <a:cs typeface="Calibri"/>
                        </a:rPr>
                        <a:t>3</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2209870978"/>
                  </a:ext>
                </a:extLst>
              </a:tr>
              <a:tr h="416722">
                <a:tc>
                  <a:txBody>
                    <a:bodyPr/>
                    <a:lstStyle/>
                    <a:p>
                      <a:pPr algn="ctr"/>
                      <a:r>
                        <a:rPr lang="vi-VN" sz="2400">
                          <a:latin typeface="Calibri"/>
                          <a:cs typeface="Calibri"/>
                        </a:rPr>
                        <a:t>Duy</a:t>
                      </a:r>
                      <a:endParaRPr lang="en-US" sz="2400">
                        <a:latin typeface="Calibri"/>
                        <a:cs typeface="Calibri"/>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38100"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2400">
                          <a:latin typeface="Calibri"/>
                          <a:cs typeface="Calibri"/>
                        </a:rPr>
                        <a:t>2</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38100"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tc>
                  <a:txBody>
                    <a:bodyPr/>
                    <a:lstStyle/>
                    <a:p>
                      <a:pPr algn="ctr"/>
                      <a:r>
                        <a:rPr lang="vi-VN" sz="2400">
                          <a:latin typeface="Calibri"/>
                          <a:cs typeface="Calibri"/>
                        </a:rPr>
                        <a:t>10</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38100"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tc>
                  <a:txBody>
                    <a:bodyPr/>
                    <a:lstStyle/>
                    <a:p>
                      <a:pPr lvl="0" algn="ctr">
                        <a:buNone/>
                      </a:pPr>
                      <a:r>
                        <a:rPr lang="vi-VN" sz="2400">
                          <a:latin typeface="Calibri"/>
                          <a:cs typeface="Calibri"/>
                        </a:rPr>
                        <a:t>3</a:t>
                      </a:r>
                      <a:endParaRPr lang="en-US" sz="2400">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38100"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3005534755"/>
                  </a:ext>
                </a:extLst>
              </a:tr>
            </a:tbl>
          </a:graphicData>
        </a:graphic>
      </p:graphicFrame>
      <p:sp>
        <p:nvSpPr>
          <p:cNvPr id="36" name="TextBox 35">
            <a:extLst>
              <a:ext uri="{FF2B5EF4-FFF2-40B4-BE49-F238E27FC236}">
                <a16:creationId xmlns:a16="http://schemas.microsoft.com/office/drawing/2014/main" id="{55112F91-137B-4147-B93F-0ED56CE0036D}"/>
              </a:ext>
            </a:extLst>
          </p:cNvPr>
          <p:cNvSpPr txBox="1"/>
          <p:nvPr/>
        </p:nvSpPr>
        <p:spPr>
          <a:xfrm>
            <a:off x="2323702" y="5306203"/>
            <a:ext cx="7226698" cy="830997"/>
          </a:xfrm>
          <a:prstGeom prst="rect">
            <a:avLst/>
          </a:prstGeom>
          <a:noFill/>
        </p:spPr>
        <p:txBody>
          <a:bodyPr wrap="square" lIns="91440" tIns="45720" rIns="91440" bIns="45720" rtlCol="0" anchor="t">
            <a:spAutoFit/>
          </a:bodyPr>
          <a:lstStyle/>
          <a:p>
            <a:r>
              <a:rPr lang="vi-VN" sz="2400">
                <a:latin typeface="Calibri"/>
                <a:cs typeface="Calibri"/>
              </a:rPr>
              <a:t>Các bạn thi khối A,B, cho biết các bạn thi khối nào.</a:t>
            </a:r>
          </a:p>
          <a:p>
            <a:r>
              <a:rPr lang="vi-VN" sz="2400">
                <a:latin typeface="Calibri" panose="020F0502020204030204" pitchFamily="34" charset="0"/>
                <a:cs typeface="Calibri" panose="020F0502020204030204" pitchFamily="34" charset="0"/>
              </a:rPr>
              <a:t>Cho biết điểm Toán của các bạn</a:t>
            </a:r>
          </a:p>
        </p:txBody>
      </p:sp>
      <p:graphicFrame>
        <p:nvGraphicFramePr>
          <p:cNvPr id="3" name="Table 2">
            <a:extLst>
              <a:ext uri="{FF2B5EF4-FFF2-40B4-BE49-F238E27FC236}">
                <a16:creationId xmlns:a16="http://schemas.microsoft.com/office/drawing/2014/main" id="{BC014FF2-8728-9D43-B56A-4D0B2687674A}"/>
              </a:ext>
            </a:extLst>
          </p:cNvPr>
          <p:cNvGraphicFramePr>
            <a:graphicFrameLocks noGrp="1"/>
          </p:cNvGraphicFramePr>
          <p:nvPr>
            <p:extLst>
              <p:ext uri="{D42A27DB-BD31-4B8C-83A1-F6EECF244321}">
                <p14:modId xmlns:p14="http://schemas.microsoft.com/office/powerpoint/2010/main" val="2250660725"/>
              </p:ext>
            </p:extLst>
          </p:nvPr>
        </p:nvGraphicFramePr>
        <p:xfrm>
          <a:off x="6711182" y="1913568"/>
          <a:ext cx="1012974" cy="3200400"/>
        </p:xfrm>
        <a:graphic>
          <a:graphicData uri="http://schemas.openxmlformats.org/drawingml/2006/table">
            <a:tbl>
              <a:tblPr firstRow="1" bandRow="1">
                <a:tableStyleId>{5940675A-B579-460E-94D1-54222C63F5DA}</a:tableStyleId>
              </a:tblPr>
              <a:tblGrid>
                <a:gridCol w="1012974">
                  <a:extLst>
                    <a:ext uri="{9D8B030D-6E8A-4147-A177-3AD203B41FA5}">
                      <a16:colId xmlns:a16="http://schemas.microsoft.com/office/drawing/2014/main" val="2831403906"/>
                    </a:ext>
                  </a:extLst>
                </a:gridCol>
              </a:tblGrid>
              <a:tr h="0">
                <a:tc>
                  <a:txBody>
                    <a:bodyPr/>
                    <a:lstStyle/>
                    <a:p>
                      <a:pPr lvl="0" algn="ctr">
                        <a:buNone/>
                      </a:pPr>
                      <a:r>
                        <a:rPr lang="en-US" sz="2400" b="1" err="1">
                          <a:latin typeface="Calibri"/>
                          <a:cs typeface="Calibri"/>
                        </a:rPr>
                        <a:t>Khối</a:t>
                      </a:r>
                      <a:endParaRPr lang="en-US" sz="2400" b="1">
                        <a:latin typeface="Calibri"/>
                        <a:cs typeface="Calibri"/>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38100" cap="flat" cmpd="sng" algn="ctr">
                      <a:solidFill>
                        <a:srgbClr val="3D3939"/>
                      </a:solidFill>
                      <a:prstDash val="solid"/>
                      <a:round/>
                      <a:headEnd type="none" w="med" len="med"/>
                      <a:tailEnd type="none" w="med" len="med"/>
                    </a:lnT>
                    <a:lnB w="28575"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194851650"/>
                  </a:ext>
                </a:extLst>
              </a:tr>
              <a:tr h="416722">
                <a:tc>
                  <a:txBody>
                    <a:bodyPr/>
                    <a:lstStyle/>
                    <a:p>
                      <a:pPr lvl="0" algn="ctr">
                        <a:buNone/>
                      </a:pPr>
                      <a:r>
                        <a:rPr lang="en-US" sz="2400">
                          <a:latin typeface="Calibri"/>
                          <a:cs typeface="Calibri"/>
                        </a:rPr>
                        <a:t>A</a:t>
                      </a: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28575" cap="flat" cmpd="sng" algn="ctr">
                      <a:solidFill>
                        <a:srgbClr val="3D393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2091291200"/>
                  </a:ext>
                </a:extLst>
              </a:tr>
              <a:tr h="416722">
                <a:tc>
                  <a:txBody>
                    <a:bodyPr/>
                    <a:lstStyle/>
                    <a:p>
                      <a:pPr lvl="0" algn="ctr">
                        <a:buNone/>
                      </a:pPr>
                      <a:r>
                        <a:rPr lang="en-US" sz="2400">
                          <a:latin typeface="Calibri"/>
                          <a:cs typeface="Calibri"/>
                        </a:rPr>
                        <a:t>A</a:t>
                      </a: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2422843432"/>
                  </a:ext>
                </a:extLst>
              </a:tr>
              <a:tr h="416722">
                <a:tc>
                  <a:txBody>
                    <a:bodyPr/>
                    <a:lstStyle/>
                    <a:p>
                      <a:pPr lvl="0" algn="ctr">
                        <a:buNone/>
                      </a:pPr>
                      <a:r>
                        <a:rPr lang="en-US" sz="2400">
                          <a:latin typeface="Calibri"/>
                          <a:cs typeface="Calibri"/>
                        </a:rPr>
                        <a:t>B</a:t>
                      </a: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1830276202"/>
                  </a:ext>
                </a:extLst>
              </a:tr>
              <a:tr h="416722">
                <a:tc>
                  <a:txBody>
                    <a:bodyPr/>
                    <a:lstStyle/>
                    <a:p>
                      <a:pPr lvl="0" algn="ctr">
                        <a:buNone/>
                      </a:pPr>
                      <a:r>
                        <a:rPr lang="en-US" sz="2400">
                          <a:latin typeface="Calibri"/>
                          <a:cs typeface="Calibri"/>
                        </a:rPr>
                        <a:t>A</a:t>
                      </a: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2991617682"/>
                  </a:ext>
                </a:extLst>
              </a:tr>
              <a:tr h="416722">
                <a:tc>
                  <a:txBody>
                    <a:bodyPr/>
                    <a:lstStyle/>
                    <a:p>
                      <a:pPr marL="0" marR="0" lvl="0" indent="0" algn="ctr" defTabSz="914400" rtl="0">
                        <a:lnSpc>
                          <a:spcPct val="100000"/>
                        </a:lnSpc>
                        <a:spcBef>
                          <a:spcPts val="0"/>
                        </a:spcBef>
                        <a:spcAft>
                          <a:spcPts val="0"/>
                        </a:spcAft>
                        <a:buClrTx/>
                        <a:buSzTx/>
                        <a:buFontTx/>
                        <a:buNone/>
                        <a:tabLst/>
                        <a:defRPr/>
                      </a:pPr>
                      <a:r>
                        <a:rPr lang="en-US" sz="2400">
                          <a:latin typeface="Calibri"/>
                          <a:cs typeface="Calibri"/>
                        </a:rPr>
                        <a:t>B</a:t>
                      </a: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3181309699"/>
                  </a:ext>
                </a:extLst>
              </a:tr>
              <a:tr h="416722">
                <a:tc>
                  <a:txBody>
                    <a:bodyPr/>
                    <a:lstStyle/>
                    <a:p>
                      <a:pPr lvl="0" algn="ctr">
                        <a:buNone/>
                      </a:pPr>
                      <a:r>
                        <a:rPr lang="en-US" sz="2400">
                          <a:latin typeface="Calibri"/>
                          <a:cs typeface="Calibri"/>
                        </a:rPr>
                        <a:t>B</a:t>
                      </a: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38100"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F3F1ED">
                        <a:alpha val="65000"/>
                      </a:srgbClr>
                    </a:solidFill>
                  </a:tcPr>
                </a:tc>
                <a:extLst>
                  <a:ext uri="{0D108BD9-81ED-4DB2-BD59-A6C34878D82A}">
                    <a16:rowId xmlns:a16="http://schemas.microsoft.com/office/drawing/2014/main" val="2851489829"/>
                  </a:ext>
                </a:extLst>
              </a:tr>
            </a:tbl>
          </a:graphicData>
        </a:graphic>
      </p:graphicFrame>
      <p:sp>
        <p:nvSpPr>
          <p:cNvPr id="32" name="Rectangle 31">
            <a:extLst>
              <a:ext uri="{FF2B5EF4-FFF2-40B4-BE49-F238E27FC236}">
                <a16:creationId xmlns:a16="http://schemas.microsoft.com/office/drawing/2014/main" id="{B20FF32F-3CBD-4320-8364-885CB67AE191}"/>
              </a:ext>
            </a:extLst>
          </p:cNvPr>
          <p:cNvSpPr/>
          <p:nvPr/>
        </p:nvSpPr>
        <p:spPr>
          <a:xfrm>
            <a:off x="8760674" y="-1"/>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3" name="Slide Number Placeholder 4">
            <a:extLst>
              <a:ext uri="{FF2B5EF4-FFF2-40B4-BE49-F238E27FC236}">
                <a16:creationId xmlns:a16="http://schemas.microsoft.com/office/drawing/2014/main" id="{DA982F29-C98C-4A30-903C-AC54FEB16C36}"/>
              </a:ext>
            </a:extLst>
          </p:cNvPr>
          <p:cNvSpPr>
            <a:spLocks noGrp="1"/>
          </p:cNvSpPr>
          <p:nvPr>
            <p:ph type="sldNum" sz="quarter" idx="12"/>
          </p:nvPr>
        </p:nvSpPr>
        <p:spPr>
          <a:xfrm>
            <a:off x="6298567" y="-1"/>
            <a:ext cx="2743200" cy="365125"/>
          </a:xfrm>
        </p:spPr>
        <p:txBody>
          <a:bodyPr/>
          <a:lstStyle/>
          <a:p>
            <a:fld id="{9E497CE9-8561-478F-9A7F-A9CB046A092C}" type="slidenum">
              <a:rPr lang="en-US" smtClean="0">
                <a:solidFill>
                  <a:schemeClr val="bg1"/>
                </a:solidFill>
              </a:rPr>
              <a:t>5</a:t>
            </a:fld>
            <a:endParaRPr lang="en-US" sz="1400">
              <a:solidFill>
                <a:schemeClr val="bg1"/>
              </a:solidFill>
            </a:endParaRPr>
          </a:p>
        </p:txBody>
      </p:sp>
    </p:spTree>
    <p:extLst>
      <p:ext uri="{BB962C8B-B14F-4D97-AF65-F5344CB8AC3E}">
        <p14:creationId xmlns:p14="http://schemas.microsoft.com/office/powerpoint/2010/main" val="224694164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down)">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75F1598-BB7E-4287-953C-A51D73C8AD27}"/>
              </a:ext>
            </a:extLst>
          </p:cNvPr>
          <p:cNvSpPr/>
          <p:nvPr/>
        </p:nvSpPr>
        <p:spPr>
          <a:xfrm>
            <a:off x="4199644" y="4698333"/>
            <a:ext cx="7719894" cy="2031731"/>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90134D-A123-4331-863A-26329F90B12F}"/>
              </a:ext>
            </a:extLst>
          </p:cNvPr>
          <p:cNvSpPr txBox="1"/>
          <p:nvPr/>
        </p:nvSpPr>
        <p:spPr>
          <a:xfrm>
            <a:off x="3830977" y="1134638"/>
            <a:ext cx="8608465" cy="671851"/>
          </a:xfrm>
          <a:prstGeom prst="rect">
            <a:avLst/>
          </a:prstGeom>
          <a:noFill/>
        </p:spPr>
        <p:txBody>
          <a:bodyPr wrap="square">
            <a:spAutoFit/>
          </a:bodyPr>
          <a:lstStyle/>
          <a:p>
            <a:pPr>
              <a:lnSpc>
                <a:spcPct val="150000"/>
              </a:lnSpc>
            </a:pPr>
            <a:r>
              <a:rPr lang="vi-VN" sz="2800" b="1">
                <a:solidFill>
                  <a:srgbClr val="3D3939"/>
                </a:solidFill>
                <a:latin typeface="Calibri" panose="020F0502020204030204" pitchFamily="34" charset="0"/>
                <a:ea typeface="Cambria Math" panose="02040503050406030204" pitchFamily="18" charset="0"/>
                <a:cs typeface="Calibri" panose="020F0502020204030204" pitchFamily="34" charset="0"/>
              </a:rPr>
              <a:t>Phân phối dự đoán hậu nghiệm</a:t>
            </a:r>
            <a:endParaRPr lang="vi-VN" sz="2800" b="0">
              <a:latin typeface="Calibri" panose="020F0502020204030204" pitchFamily="34" charset="0"/>
              <a:ea typeface="Cambria Math" panose="02040503050406030204" pitchFamily="18"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E212B3A-99D4-4901-8EB1-E792EDF21D5E}"/>
                  </a:ext>
                </a:extLst>
              </p:cNvPr>
              <p:cNvSpPr txBox="1"/>
              <p:nvPr/>
            </p:nvSpPr>
            <p:spPr>
              <a:xfrm>
                <a:off x="3042645" y="2984583"/>
                <a:ext cx="5457524" cy="100495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vi-VN" sz="2800" b="0" i="1" smtClean="0">
                          <a:latin typeface="Cambria Math" panose="02040503050406030204" pitchFamily="18" charset="0"/>
                        </a:rPr>
                        <m:t>𝑝</m:t>
                      </m:r>
                      <m:d>
                        <m:dPr>
                          <m:ctrlPr>
                            <a:rPr lang="vi-VN" sz="2800" b="0" i="1" smtClean="0">
                              <a:latin typeface="Cambria Math" panose="02040503050406030204" pitchFamily="18" charset="0"/>
                            </a:rPr>
                          </m:ctrlPr>
                        </m:dPr>
                        <m:e>
                          <m:r>
                            <a:rPr lang="vi-VN" sz="2800" b="1" i="0" smtClean="0">
                              <a:latin typeface="Cambria Math" panose="02040503050406030204" pitchFamily="18" charset="0"/>
                            </a:rPr>
                            <m:t>𝐰</m:t>
                          </m:r>
                        </m:e>
                        <m:e>
                          <m:r>
                            <a:rPr lang="vi-VN" sz="2800" b="0" i="1" smtClean="0">
                              <a:latin typeface="Cambria Math" panose="02040503050406030204" pitchFamily="18" charset="0"/>
                              <a:ea typeface="Cambria Math" panose="02040503050406030204" pitchFamily="18" charset="0"/>
                            </a:rPr>
                            <m:t>𝒟</m:t>
                          </m:r>
                        </m:e>
                      </m:d>
                      <m:r>
                        <a:rPr lang="vi-VN" sz="2800" b="0" i="1" smtClean="0">
                          <a:latin typeface="Cambria Math" panose="02040503050406030204" pitchFamily="18" charset="0"/>
                          <a:ea typeface="Cambria Math" panose="02040503050406030204" pitchFamily="18" charset="0"/>
                        </a:rPr>
                        <m:t>=</m:t>
                      </m:r>
                      <m:f>
                        <m:fPr>
                          <m:ctrlPr>
                            <a:rPr lang="vi-VN" sz="2800" b="0" i="1" smtClean="0">
                              <a:latin typeface="Cambria Math" panose="02040503050406030204" pitchFamily="18" charset="0"/>
                              <a:ea typeface="Cambria Math" panose="02040503050406030204" pitchFamily="18" charset="0"/>
                            </a:rPr>
                          </m:ctrlPr>
                        </m:fPr>
                        <m:num>
                          <m:r>
                            <a:rPr lang="vi-VN" sz="2800" b="0" i="1" smtClean="0">
                              <a:latin typeface="Cambria Math" panose="02040503050406030204" pitchFamily="18" charset="0"/>
                              <a:ea typeface="Cambria Math" panose="02040503050406030204" pitchFamily="18" charset="0"/>
                            </a:rPr>
                            <m:t>𝑝</m:t>
                          </m:r>
                          <m:d>
                            <m:dPr>
                              <m:ctrlPr>
                                <a:rPr lang="vi-VN" sz="2800" b="0" i="1" smtClean="0">
                                  <a:latin typeface="Cambria Math" panose="02040503050406030204" pitchFamily="18" charset="0"/>
                                  <a:ea typeface="Cambria Math" panose="02040503050406030204" pitchFamily="18" charset="0"/>
                                </a:rPr>
                              </m:ctrlPr>
                            </m:dPr>
                            <m:e>
                              <m:r>
                                <a:rPr lang="vi-VN" sz="2800" b="0" i="1" smtClean="0">
                                  <a:latin typeface="Cambria Math" panose="02040503050406030204" pitchFamily="18" charset="0"/>
                                  <a:ea typeface="Cambria Math" panose="02040503050406030204" pitchFamily="18" charset="0"/>
                                </a:rPr>
                                <m:t>𝒟</m:t>
                              </m:r>
                            </m:e>
                            <m:e>
                              <m:r>
                                <a:rPr lang="vi-VN" sz="2800" b="1" i="0" smtClean="0">
                                  <a:latin typeface="Cambria Math" panose="02040503050406030204" pitchFamily="18" charset="0"/>
                                  <a:ea typeface="Cambria Math" panose="02040503050406030204" pitchFamily="18" charset="0"/>
                                </a:rPr>
                                <m:t>𝐰</m:t>
                              </m:r>
                            </m:e>
                          </m:d>
                          <m:r>
                            <a:rPr lang="vi-VN" sz="2800" b="0" i="1" smtClean="0">
                              <a:latin typeface="Cambria Math" panose="02040503050406030204" pitchFamily="18" charset="0"/>
                              <a:ea typeface="Cambria Math" panose="02040503050406030204" pitchFamily="18" charset="0"/>
                            </a:rPr>
                            <m:t>𝑝</m:t>
                          </m:r>
                          <m:r>
                            <a:rPr lang="vi-VN" sz="2800" b="0" i="1" smtClean="0">
                              <a:latin typeface="Cambria Math" panose="02040503050406030204" pitchFamily="18" charset="0"/>
                              <a:ea typeface="Cambria Math" panose="02040503050406030204" pitchFamily="18" charset="0"/>
                            </a:rPr>
                            <m:t>(</m:t>
                          </m:r>
                          <m:r>
                            <a:rPr lang="vi-VN" sz="2800" b="1" i="0" smtClean="0">
                              <a:latin typeface="Cambria Math" panose="02040503050406030204" pitchFamily="18" charset="0"/>
                              <a:ea typeface="Cambria Math" panose="02040503050406030204" pitchFamily="18" charset="0"/>
                            </a:rPr>
                            <m:t>𝐰</m:t>
                          </m:r>
                          <m:r>
                            <a:rPr lang="vi-VN" sz="2800" b="0" i="1" smtClean="0">
                              <a:latin typeface="Cambria Math" panose="02040503050406030204" pitchFamily="18" charset="0"/>
                              <a:ea typeface="Cambria Math" panose="02040503050406030204" pitchFamily="18" charset="0"/>
                            </a:rPr>
                            <m:t>)</m:t>
                          </m:r>
                        </m:num>
                        <m:den>
                          <m:r>
                            <a:rPr lang="vi-VN" sz="2800" b="0" i="1" smtClean="0">
                              <a:latin typeface="Cambria Math" panose="02040503050406030204" pitchFamily="18" charset="0"/>
                              <a:ea typeface="Cambria Math" panose="02040503050406030204" pitchFamily="18" charset="0"/>
                            </a:rPr>
                            <m:t>𝑝</m:t>
                          </m:r>
                          <m:r>
                            <a:rPr lang="vi-VN" sz="2800" b="0" i="1" smtClean="0">
                              <a:latin typeface="Cambria Math" panose="02040503050406030204" pitchFamily="18" charset="0"/>
                              <a:ea typeface="Cambria Math" panose="02040503050406030204" pitchFamily="18" charset="0"/>
                            </a:rPr>
                            <m:t>(</m:t>
                          </m:r>
                          <m:r>
                            <a:rPr lang="vi-VN" sz="2800" b="0" i="1" smtClean="0">
                              <a:latin typeface="Cambria Math" panose="02040503050406030204" pitchFamily="18" charset="0"/>
                              <a:ea typeface="Cambria Math" panose="02040503050406030204" pitchFamily="18" charset="0"/>
                            </a:rPr>
                            <m:t>𝒟</m:t>
                          </m:r>
                          <m:r>
                            <a:rPr lang="vi-VN" sz="2800" b="0" i="1" smtClean="0">
                              <a:latin typeface="Cambria Math" panose="02040503050406030204" pitchFamily="18" charset="0"/>
                              <a:ea typeface="Cambria Math" panose="02040503050406030204" pitchFamily="18" charset="0"/>
                            </a:rPr>
                            <m:t>)</m:t>
                          </m:r>
                        </m:den>
                      </m:f>
                    </m:oMath>
                  </m:oMathPara>
                </a14:m>
                <a:endParaRPr lang="en-US" sz="2800"/>
              </a:p>
            </p:txBody>
          </p:sp>
        </mc:Choice>
        <mc:Fallback>
          <p:sp>
            <p:nvSpPr>
              <p:cNvPr id="9" name="TextBox 8">
                <a:extLst>
                  <a:ext uri="{FF2B5EF4-FFF2-40B4-BE49-F238E27FC236}">
                    <a16:creationId xmlns:a16="http://schemas.microsoft.com/office/drawing/2014/main" id="{5E212B3A-99D4-4901-8EB1-E792EDF21D5E}"/>
                  </a:ext>
                </a:extLst>
              </p:cNvPr>
              <p:cNvSpPr txBox="1">
                <a:spLocks noRot="1" noChangeAspect="1" noMove="1" noResize="1" noEditPoints="1" noAdjustHandles="1" noChangeArrowheads="1" noChangeShapeType="1" noTextEdit="1"/>
              </p:cNvSpPr>
              <p:nvPr/>
            </p:nvSpPr>
            <p:spPr>
              <a:xfrm>
                <a:off x="3042645" y="2984583"/>
                <a:ext cx="5457524" cy="1004955"/>
              </a:xfrm>
              <a:prstGeom prst="rect">
                <a:avLst/>
              </a:prstGeom>
              <a:blipFill>
                <a:blip r:embed="rId3"/>
                <a:stretch>
                  <a:fillRect/>
                </a:stretch>
              </a:blipFill>
            </p:spPr>
            <p:txBody>
              <a:bodyPr/>
              <a:lstStyle/>
              <a:p>
                <a:r>
                  <a:rPr lang="en-US">
                    <a:noFill/>
                  </a:rPr>
                  <a:t> </a:t>
                </a:r>
              </a:p>
            </p:txBody>
          </p:sp>
        </mc:Fallback>
      </mc:AlternateContent>
      <p:grpSp>
        <p:nvGrpSpPr>
          <p:cNvPr id="10" name="Group 35">
            <a:extLst>
              <a:ext uri="{FF2B5EF4-FFF2-40B4-BE49-F238E27FC236}">
                <a16:creationId xmlns:a16="http://schemas.microsoft.com/office/drawing/2014/main" id="{E55FC9EF-6D16-496E-8AE5-E237ABAC7458}"/>
              </a:ext>
            </a:extLst>
          </p:cNvPr>
          <p:cNvGrpSpPr/>
          <p:nvPr/>
        </p:nvGrpSpPr>
        <p:grpSpPr>
          <a:xfrm>
            <a:off x="7096096" y="2490144"/>
            <a:ext cx="1233377" cy="437284"/>
            <a:chOff x="5257800" y="1733550"/>
            <a:chExt cx="925033" cy="228600"/>
          </a:xfrm>
        </p:grpSpPr>
        <p:cxnSp>
          <p:nvCxnSpPr>
            <p:cNvPr id="11" name="Straight Connector 10">
              <a:extLst>
                <a:ext uri="{FF2B5EF4-FFF2-40B4-BE49-F238E27FC236}">
                  <a16:creationId xmlns:a16="http://schemas.microsoft.com/office/drawing/2014/main" id="{1D5CEBCB-2BC7-41D3-A1A6-DA5B93703151}"/>
                </a:ext>
              </a:extLst>
            </p:cNvPr>
            <p:cNvCxnSpPr>
              <a:cxnSpLocks/>
            </p:cNvCxnSpPr>
            <p:nvPr/>
          </p:nvCxnSpPr>
          <p:spPr>
            <a:xfrm flipV="1">
              <a:off x="5257800" y="1737036"/>
              <a:ext cx="315433" cy="225114"/>
            </a:xfrm>
            <a:prstGeom prst="line">
              <a:avLst/>
            </a:prstGeom>
            <a:ln w="12700">
              <a:solidFill>
                <a:srgbClr val="92919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6310568-7A92-4C92-BAAE-5D092A0B9424}"/>
                </a:ext>
              </a:extLst>
            </p:cNvPr>
            <p:cNvCxnSpPr/>
            <p:nvPr/>
          </p:nvCxnSpPr>
          <p:spPr>
            <a:xfrm>
              <a:off x="5573233" y="1733550"/>
              <a:ext cx="609600" cy="1588"/>
            </a:xfrm>
            <a:prstGeom prst="line">
              <a:avLst/>
            </a:prstGeom>
            <a:ln w="12700">
              <a:solidFill>
                <a:srgbClr val="929192"/>
              </a:solidFill>
              <a:prstDash val="sysDash"/>
              <a:tailEnd type="oval"/>
            </a:ln>
          </p:spPr>
          <p:style>
            <a:lnRef idx="1">
              <a:schemeClr val="accent1"/>
            </a:lnRef>
            <a:fillRef idx="0">
              <a:schemeClr val="accent1"/>
            </a:fillRef>
            <a:effectRef idx="0">
              <a:schemeClr val="accent1"/>
            </a:effectRef>
            <a:fontRef idx="minor">
              <a:schemeClr val="tx1"/>
            </a:fontRef>
          </p:style>
        </p:cxnSp>
      </p:grpSp>
      <p:grpSp>
        <p:nvGrpSpPr>
          <p:cNvPr id="14" name="Group 35">
            <a:extLst>
              <a:ext uri="{FF2B5EF4-FFF2-40B4-BE49-F238E27FC236}">
                <a16:creationId xmlns:a16="http://schemas.microsoft.com/office/drawing/2014/main" id="{65E43D7F-C5A9-4BE8-A74A-67F68F063106}"/>
              </a:ext>
            </a:extLst>
          </p:cNvPr>
          <p:cNvGrpSpPr/>
          <p:nvPr/>
        </p:nvGrpSpPr>
        <p:grpSpPr>
          <a:xfrm rot="10800000">
            <a:off x="3462310" y="3990433"/>
            <a:ext cx="1118864" cy="577446"/>
            <a:chOff x="5257800" y="1733550"/>
            <a:chExt cx="925033" cy="228600"/>
          </a:xfrm>
        </p:grpSpPr>
        <p:cxnSp>
          <p:nvCxnSpPr>
            <p:cNvPr id="15" name="Straight Connector 14">
              <a:extLst>
                <a:ext uri="{FF2B5EF4-FFF2-40B4-BE49-F238E27FC236}">
                  <a16:creationId xmlns:a16="http://schemas.microsoft.com/office/drawing/2014/main" id="{9086DA36-E153-40AC-A433-F7D174046E64}"/>
                </a:ext>
              </a:extLst>
            </p:cNvPr>
            <p:cNvCxnSpPr>
              <a:cxnSpLocks/>
            </p:cNvCxnSpPr>
            <p:nvPr/>
          </p:nvCxnSpPr>
          <p:spPr>
            <a:xfrm flipV="1">
              <a:off x="5257800" y="1737036"/>
              <a:ext cx="315433" cy="225114"/>
            </a:xfrm>
            <a:prstGeom prst="line">
              <a:avLst/>
            </a:prstGeom>
            <a:ln w="12700">
              <a:solidFill>
                <a:srgbClr val="92919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9F1DED-DAD5-4F04-BD68-2077466756E9}"/>
                </a:ext>
              </a:extLst>
            </p:cNvPr>
            <p:cNvCxnSpPr/>
            <p:nvPr/>
          </p:nvCxnSpPr>
          <p:spPr>
            <a:xfrm>
              <a:off x="5573233" y="1733550"/>
              <a:ext cx="609600" cy="1588"/>
            </a:xfrm>
            <a:prstGeom prst="line">
              <a:avLst/>
            </a:prstGeom>
            <a:ln w="12700">
              <a:solidFill>
                <a:srgbClr val="929192"/>
              </a:solidFill>
              <a:prstDash val="sysDash"/>
              <a:tailEnd type="ova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937F0E25-2707-4077-98B3-4299A38043B2}"/>
                  </a:ext>
                </a:extLst>
              </p:cNvPr>
              <p:cNvSpPr txBox="1"/>
              <p:nvPr/>
            </p:nvSpPr>
            <p:spPr>
              <a:xfrm>
                <a:off x="713920" y="3515036"/>
                <a:ext cx="2881674" cy="2251065"/>
              </a:xfrm>
              <a:prstGeom prst="rect">
                <a:avLst/>
              </a:prstGeom>
              <a:noFill/>
            </p:spPr>
            <p:txBody>
              <a:bodyPr wrap="square">
                <a:spAutoFit/>
              </a:bodyPr>
              <a:lstStyle/>
              <a:p>
                <a:pPr>
                  <a:lnSpc>
                    <a:spcPct val="150000"/>
                  </a:lnSpc>
                </a:pPr>
                <a:r>
                  <a:rPr lang="vi-VN" sz="2400" b="1">
                    <a:latin typeface="Calibri" panose="020F0502020204030204" pitchFamily="34" charset="0"/>
                    <a:ea typeface="Cambria Math" panose="02040503050406030204" pitchFamily="18" charset="0"/>
                    <a:cs typeface="Calibri" panose="020F0502020204030204" pitchFamily="34" charset="0"/>
                  </a:rPr>
                  <a:t>Xác suất hậu nghiệm </a:t>
                </a:r>
                <a:r>
                  <a:rPr lang="vi-VN" sz="2400">
                    <a:latin typeface="Calibri" panose="020F0502020204030204" pitchFamily="34" charset="0"/>
                    <a:ea typeface="Cambria Math" panose="02040503050406030204" pitchFamily="18" charset="0"/>
                    <a:cs typeface="Calibri" panose="020F0502020204030204" pitchFamily="34" charset="0"/>
                  </a:rPr>
                  <a:t>mang ý nghĩa </a:t>
                </a:r>
                <a:r>
                  <a:rPr lang="vi-VN" sz="2400" b="1">
                    <a:latin typeface="Calibri" panose="020F0502020204030204" pitchFamily="34" charset="0"/>
                    <a:ea typeface="Cambria Math" panose="02040503050406030204" pitchFamily="18" charset="0"/>
                    <a:cs typeface="Calibri" panose="020F0502020204030204" pitchFamily="34" charset="0"/>
                  </a:rPr>
                  <a:t>niềm tin sau khi quan </a:t>
                </a:r>
                <a:r>
                  <a:rPr lang="vi-VN" sz="2400">
                    <a:latin typeface="Calibri" panose="020F0502020204030204" pitchFamily="34" charset="0"/>
                    <a:ea typeface="Cambria Math" panose="02040503050406030204" pitchFamily="18" charset="0"/>
                    <a:cs typeface="Calibri" panose="020F0502020204030204" pitchFamily="34" charset="0"/>
                  </a:rPr>
                  <a:t>về khả năng </a:t>
                </a:r>
                <a14:m>
                  <m:oMath xmlns:m="http://schemas.openxmlformats.org/officeDocument/2006/math">
                    <m:r>
                      <a:rPr lang="vi-VN" sz="2400" b="1" i="0" smtClean="0">
                        <a:latin typeface="Cambria Math" panose="02040503050406030204" pitchFamily="18" charset="0"/>
                      </a:rPr>
                      <m:t>𝐰</m:t>
                    </m:r>
                  </m:oMath>
                </a14:m>
                <a:r>
                  <a:rPr lang="vi-VN" sz="2400">
                    <a:latin typeface="Calibri" panose="020F0502020204030204" pitchFamily="34" charset="0"/>
                    <a:ea typeface="Cambria Math" panose="02040503050406030204" pitchFamily="18" charset="0"/>
                    <a:cs typeface="Calibri" panose="020F0502020204030204" pitchFamily="34" charset="0"/>
                  </a:rPr>
                  <a:t> đúng</a:t>
                </a:r>
                <a:endParaRPr lang="vi-VN" sz="2400" b="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17" name="TextBox 16">
                <a:extLst>
                  <a:ext uri="{FF2B5EF4-FFF2-40B4-BE49-F238E27FC236}">
                    <a16:creationId xmlns:a16="http://schemas.microsoft.com/office/drawing/2014/main" id="{937F0E25-2707-4077-98B3-4299A38043B2}"/>
                  </a:ext>
                </a:extLst>
              </p:cNvPr>
              <p:cNvSpPr txBox="1">
                <a:spLocks noRot="1" noChangeAspect="1" noMove="1" noResize="1" noEditPoints="1" noAdjustHandles="1" noChangeArrowheads="1" noChangeShapeType="1" noTextEdit="1"/>
              </p:cNvSpPr>
              <p:nvPr/>
            </p:nvSpPr>
            <p:spPr>
              <a:xfrm>
                <a:off x="713920" y="3515036"/>
                <a:ext cx="2881674" cy="2251065"/>
              </a:xfrm>
              <a:prstGeom prst="rect">
                <a:avLst/>
              </a:prstGeom>
              <a:blipFill>
                <a:blip r:embed="rId4"/>
                <a:stretch>
                  <a:fillRect l="-3171" r="-2748" b="-542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B88CDD4-02C3-4517-A422-9E1F74D7320C}"/>
                  </a:ext>
                </a:extLst>
              </p:cNvPr>
              <p:cNvSpPr txBox="1"/>
              <p:nvPr/>
            </p:nvSpPr>
            <p:spPr>
              <a:xfrm>
                <a:off x="8426075" y="1779562"/>
                <a:ext cx="3459653" cy="2251065"/>
              </a:xfrm>
              <a:prstGeom prst="rect">
                <a:avLst/>
              </a:prstGeom>
              <a:noFill/>
            </p:spPr>
            <p:txBody>
              <a:bodyPr wrap="square">
                <a:spAutoFit/>
              </a:bodyPr>
              <a:lstStyle/>
              <a:p>
                <a:pPr>
                  <a:lnSpc>
                    <a:spcPct val="150000"/>
                  </a:lnSpc>
                </a:pPr>
                <a:r>
                  <a:rPr lang="vi-VN" sz="2400" b="1">
                    <a:latin typeface="Calibri" panose="020F0502020204030204" pitchFamily="34" charset="0"/>
                    <a:ea typeface="Cambria Math" panose="02040503050406030204" pitchFamily="18" charset="0"/>
                    <a:cs typeface="Calibri" panose="020F0502020204030204" pitchFamily="34" charset="0"/>
                  </a:rPr>
                  <a:t>Xác suất tiền nghiệm </a:t>
                </a:r>
                <a:r>
                  <a:rPr lang="vi-VN" sz="2400">
                    <a:latin typeface="Calibri" panose="020F0502020204030204" pitchFamily="34" charset="0"/>
                    <a:ea typeface="Cambria Math" panose="02040503050406030204" pitchFamily="18" charset="0"/>
                    <a:cs typeface="Calibri" panose="020F0502020204030204" pitchFamily="34" charset="0"/>
                  </a:rPr>
                  <a:t>mang ý nghĩa </a:t>
                </a:r>
                <a:r>
                  <a:rPr lang="vi-VN" sz="2400" b="1">
                    <a:latin typeface="Calibri" panose="020F0502020204030204" pitchFamily="34" charset="0"/>
                    <a:ea typeface="Cambria Math" panose="02040503050406030204" pitchFamily="18" charset="0"/>
                    <a:cs typeface="Calibri" panose="020F0502020204030204" pitchFamily="34" charset="0"/>
                  </a:rPr>
                  <a:t>niềm tin ban đầu</a:t>
                </a:r>
                <a:r>
                  <a:rPr lang="vi-VN" sz="2400">
                    <a:latin typeface="Calibri" panose="020F0502020204030204" pitchFamily="34" charset="0"/>
                    <a:ea typeface="Cambria Math" panose="02040503050406030204" pitchFamily="18" charset="0"/>
                    <a:cs typeface="Calibri" panose="020F0502020204030204" pitchFamily="34" charset="0"/>
                  </a:rPr>
                  <a:t> của người quan sát về khả năng </a:t>
                </a:r>
                <a14:m>
                  <m:oMath xmlns:m="http://schemas.openxmlformats.org/officeDocument/2006/math">
                    <m:r>
                      <a:rPr lang="vi-VN" sz="2400" b="1" i="0" smtClean="0">
                        <a:latin typeface="Cambria Math" panose="02040503050406030204" pitchFamily="18" charset="0"/>
                        <a:ea typeface="Cambria Math" panose="02040503050406030204" pitchFamily="18" charset="0"/>
                      </a:rPr>
                      <m:t>𝐰</m:t>
                    </m:r>
                  </m:oMath>
                </a14:m>
                <a:r>
                  <a:rPr lang="vi-VN" sz="2400">
                    <a:latin typeface="Calibri" panose="020F0502020204030204" pitchFamily="34" charset="0"/>
                    <a:ea typeface="Cambria Math" panose="02040503050406030204" pitchFamily="18" charset="0"/>
                    <a:cs typeface="Calibri" panose="020F0502020204030204" pitchFamily="34" charset="0"/>
                  </a:rPr>
                  <a:t> đúng</a:t>
                </a:r>
                <a:endParaRPr lang="vi-VN" sz="2400" b="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18" name="TextBox 17">
                <a:extLst>
                  <a:ext uri="{FF2B5EF4-FFF2-40B4-BE49-F238E27FC236}">
                    <a16:creationId xmlns:a16="http://schemas.microsoft.com/office/drawing/2014/main" id="{1B88CDD4-02C3-4517-A422-9E1F74D7320C}"/>
                  </a:ext>
                </a:extLst>
              </p:cNvPr>
              <p:cNvSpPr txBox="1">
                <a:spLocks noRot="1" noChangeAspect="1" noMove="1" noResize="1" noEditPoints="1" noAdjustHandles="1" noChangeArrowheads="1" noChangeShapeType="1" noTextEdit="1"/>
              </p:cNvSpPr>
              <p:nvPr/>
            </p:nvSpPr>
            <p:spPr>
              <a:xfrm>
                <a:off x="8426075" y="1779562"/>
                <a:ext cx="3459653" cy="2251065"/>
              </a:xfrm>
              <a:prstGeom prst="rect">
                <a:avLst/>
              </a:prstGeom>
              <a:blipFill>
                <a:blip r:embed="rId5"/>
                <a:stretch>
                  <a:fillRect l="-2641" b="-542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9E69C739-5985-41AF-9259-6BCE1F1F58E7}"/>
                  </a:ext>
                </a:extLst>
              </p:cNvPr>
              <p:cNvSpPr txBox="1"/>
              <p:nvPr/>
            </p:nvSpPr>
            <p:spPr>
              <a:xfrm>
                <a:off x="5038645" y="4783640"/>
                <a:ext cx="6041892" cy="1718034"/>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rPr>
                            <m:t>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𝑑</m:t>
                      </m:r>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oMath>
                  </m:oMathPara>
                </a14:m>
                <a:endParaRPr lang="vi-VN" sz="2400" b="1">
                  <a:latin typeface="Calibri" panose="020F0502020204030204" pitchFamily="34" charset="0"/>
                  <a:ea typeface="Cambria Math" panose="02040503050406030204" pitchFamily="18" charset="0"/>
                  <a:cs typeface="Calibri" panose="020F0502020204030204" pitchFamily="34" charset="0"/>
                </a:endParaRPr>
              </a:p>
              <a:p>
                <a:pPr algn="ctr">
                  <a:lnSpc>
                    <a:spcPct val="150000"/>
                  </a:lnSpc>
                </a:pPr>
                <a:r>
                  <a:rPr lang="vi-VN" sz="2400" b="1">
                    <a:latin typeface="Calibri" panose="020F0502020204030204" pitchFamily="34" charset="0"/>
                    <a:ea typeface="Cambria Math" panose="02040503050406030204" pitchFamily="18" charset="0"/>
                    <a:cs typeface="Calibri" panose="020F0502020204030204" pitchFamily="34" charset="0"/>
                  </a:rPr>
                  <a:t>Phân phối dự đoán hậu nghiệm </a:t>
                </a:r>
                <a:r>
                  <a:rPr lang="vi-VN" sz="2400">
                    <a:latin typeface="Calibri" panose="020F0502020204030204" pitchFamily="34" charset="0"/>
                    <a:ea typeface="Cambria Math" panose="02040503050406030204" pitchFamily="18" charset="0"/>
                    <a:cs typeface="Calibri" panose="020F0502020204030204" pitchFamily="34" charset="0"/>
                  </a:rPr>
                  <a:t>mang ý nghĩa niềm tin về output tương lai là đúng</a:t>
                </a:r>
                <a:endParaRPr lang="vi-VN" sz="2400" b="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19" name="TextBox 18">
                <a:extLst>
                  <a:ext uri="{FF2B5EF4-FFF2-40B4-BE49-F238E27FC236}">
                    <a16:creationId xmlns:a16="http://schemas.microsoft.com/office/drawing/2014/main" id="{9E69C739-5985-41AF-9259-6BCE1F1F58E7}"/>
                  </a:ext>
                </a:extLst>
              </p:cNvPr>
              <p:cNvSpPr txBox="1">
                <a:spLocks noRot="1" noChangeAspect="1" noMove="1" noResize="1" noEditPoints="1" noAdjustHandles="1" noChangeArrowheads="1" noChangeShapeType="1" noTextEdit="1"/>
              </p:cNvSpPr>
              <p:nvPr/>
            </p:nvSpPr>
            <p:spPr>
              <a:xfrm>
                <a:off x="5038645" y="4783640"/>
                <a:ext cx="6041892" cy="1718034"/>
              </a:xfrm>
              <a:prstGeom prst="rect">
                <a:avLst/>
              </a:prstGeom>
              <a:blipFill>
                <a:blip r:embed="rId6"/>
                <a:stretch>
                  <a:fillRect l="-303" r="-1312" b="-7092"/>
                </a:stretch>
              </a:blipFill>
            </p:spPr>
            <p:txBody>
              <a:bodyPr/>
              <a:lstStyle/>
              <a:p>
                <a:r>
                  <a:rPr lang="en-US">
                    <a:noFill/>
                  </a:rPr>
                  <a:t> </a:t>
                </a:r>
              </a:p>
            </p:txBody>
          </p:sp>
        </mc:Fallback>
      </mc:AlternateContent>
      <p:grpSp>
        <p:nvGrpSpPr>
          <p:cNvPr id="21" name="Group 35">
            <a:extLst>
              <a:ext uri="{FF2B5EF4-FFF2-40B4-BE49-F238E27FC236}">
                <a16:creationId xmlns:a16="http://schemas.microsoft.com/office/drawing/2014/main" id="{A769F416-FB10-425D-B988-37EDBDE9A04D}"/>
              </a:ext>
            </a:extLst>
          </p:cNvPr>
          <p:cNvGrpSpPr/>
          <p:nvPr/>
        </p:nvGrpSpPr>
        <p:grpSpPr>
          <a:xfrm flipH="1">
            <a:off x="4904479" y="2477837"/>
            <a:ext cx="1282215" cy="577446"/>
            <a:chOff x="5257800" y="1733550"/>
            <a:chExt cx="925033" cy="228600"/>
          </a:xfrm>
        </p:grpSpPr>
        <p:cxnSp>
          <p:nvCxnSpPr>
            <p:cNvPr id="22" name="Straight Connector 21">
              <a:extLst>
                <a:ext uri="{FF2B5EF4-FFF2-40B4-BE49-F238E27FC236}">
                  <a16:creationId xmlns:a16="http://schemas.microsoft.com/office/drawing/2014/main" id="{1AC99F89-FBE2-431E-9982-28027856F9B2}"/>
                </a:ext>
              </a:extLst>
            </p:cNvPr>
            <p:cNvCxnSpPr>
              <a:cxnSpLocks/>
            </p:cNvCxnSpPr>
            <p:nvPr/>
          </p:nvCxnSpPr>
          <p:spPr>
            <a:xfrm flipV="1">
              <a:off x="5257800" y="1737036"/>
              <a:ext cx="315433" cy="225114"/>
            </a:xfrm>
            <a:prstGeom prst="line">
              <a:avLst/>
            </a:prstGeom>
            <a:ln w="12700">
              <a:solidFill>
                <a:srgbClr val="929192"/>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78F224C-2E06-4197-A136-E1BE7B856722}"/>
                </a:ext>
              </a:extLst>
            </p:cNvPr>
            <p:cNvCxnSpPr/>
            <p:nvPr/>
          </p:nvCxnSpPr>
          <p:spPr>
            <a:xfrm>
              <a:off x="5573233" y="1733550"/>
              <a:ext cx="609600" cy="1588"/>
            </a:xfrm>
            <a:prstGeom prst="line">
              <a:avLst/>
            </a:prstGeom>
            <a:ln w="12700">
              <a:solidFill>
                <a:srgbClr val="929192"/>
              </a:solidFill>
              <a:prstDash val="sysDash"/>
              <a:tailEnd type="ova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5ECB7A70-E911-4BCB-AD09-5AB17F3D1B3E}"/>
              </a:ext>
            </a:extLst>
          </p:cNvPr>
          <p:cNvSpPr txBox="1"/>
          <p:nvPr/>
        </p:nvSpPr>
        <p:spPr>
          <a:xfrm>
            <a:off x="2343936" y="2079110"/>
            <a:ext cx="4752160" cy="589072"/>
          </a:xfrm>
          <a:prstGeom prst="rect">
            <a:avLst/>
          </a:prstGeom>
          <a:noFill/>
        </p:spPr>
        <p:txBody>
          <a:bodyPr wrap="square">
            <a:spAutoFit/>
          </a:bodyPr>
          <a:lstStyle/>
          <a:p>
            <a:pPr>
              <a:lnSpc>
                <a:spcPct val="150000"/>
              </a:lnSpc>
            </a:pPr>
            <a:r>
              <a:rPr lang="vi-VN" sz="2400" b="1">
                <a:latin typeface="Calibri" panose="020F0502020204030204" pitchFamily="34" charset="0"/>
                <a:ea typeface="Cambria Math" panose="02040503050406030204" pitchFamily="18" charset="0"/>
                <a:cs typeface="Calibri" panose="020F0502020204030204" pitchFamily="34" charset="0"/>
              </a:rPr>
              <a:t>Hàm likelihood </a:t>
            </a:r>
            <a:endParaRPr lang="vi-VN" sz="2400" b="0">
              <a:latin typeface="Calibri" panose="020F0502020204030204" pitchFamily="34" charset="0"/>
              <a:ea typeface="Cambria Math" panose="02040503050406030204" pitchFamily="18" charset="0"/>
              <a:cs typeface="Calibri" panose="020F0502020204030204" pitchFamily="34" charset="0"/>
            </a:endParaRPr>
          </a:p>
        </p:txBody>
      </p:sp>
      <p:sp>
        <p:nvSpPr>
          <p:cNvPr id="28" name="TextBox 27">
            <a:extLst>
              <a:ext uri="{FF2B5EF4-FFF2-40B4-BE49-F238E27FC236}">
                <a16:creationId xmlns:a16="http://schemas.microsoft.com/office/drawing/2014/main" id="{3E791DD3-AC70-43CA-9E34-52CFE24D48AF}"/>
              </a:ext>
            </a:extLst>
          </p:cNvPr>
          <p:cNvSpPr txBox="1"/>
          <p:nvPr/>
        </p:nvSpPr>
        <p:spPr>
          <a:xfrm>
            <a:off x="1769713" y="477407"/>
            <a:ext cx="5499536" cy="646331"/>
          </a:xfrm>
          <a:prstGeom prst="rect">
            <a:avLst/>
          </a:prstGeom>
          <a:noFill/>
        </p:spPr>
        <p:txBody>
          <a:bodyPr wrap="square" rtlCol="0">
            <a:spAutoFit/>
          </a:bodyPr>
          <a:lstStyle/>
          <a:p>
            <a:r>
              <a:rPr lang="vi-VN" sz="3600" b="1" i="0">
                <a:solidFill>
                  <a:srgbClr val="3D3939"/>
                </a:solidFill>
                <a:effectLst/>
                <a:latin typeface="Calibri" panose="020F0502020204030204" pitchFamily="34" charset="0"/>
                <a:cs typeface="Calibri" panose="020F0502020204030204" pitchFamily="34" charset="0"/>
              </a:rPr>
              <a:t>Bayesian Linear Regression</a:t>
            </a:r>
            <a:endParaRPr lang="en-US" sz="3600" b="1" i="0">
              <a:solidFill>
                <a:srgbClr val="3D3939"/>
              </a:solidFill>
              <a:effectLst/>
              <a:latin typeface="Calibri" panose="020F0502020204030204" pitchFamily="34" charset="0"/>
              <a:cs typeface="Calibri" panose="020F0502020204030204" pitchFamily="34" charset="0"/>
            </a:endParaRPr>
          </a:p>
        </p:txBody>
      </p:sp>
      <p:pic>
        <p:nvPicPr>
          <p:cNvPr id="29" name="图片 41">
            <a:extLst>
              <a:ext uri="{FF2B5EF4-FFF2-40B4-BE49-F238E27FC236}">
                <a16:creationId xmlns:a16="http://schemas.microsoft.com/office/drawing/2014/main" id="{9297FDD4-D401-43BA-86D4-C8C70CBA7DF9}"/>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351325" y="313684"/>
            <a:ext cx="1326479" cy="973779"/>
          </a:xfrm>
          <a:prstGeom prst="rect">
            <a:avLst/>
          </a:prstGeom>
        </p:spPr>
      </p:pic>
      <p:sp>
        <p:nvSpPr>
          <p:cNvPr id="25" name="Rectangle 24">
            <a:extLst>
              <a:ext uri="{FF2B5EF4-FFF2-40B4-BE49-F238E27FC236}">
                <a16:creationId xmlns:a16="http://schemas.microsoft.com/office/drawing/2014/main" id="{D7BBF5F1-ABF7-467C-AB4A-39FB4C341144}"/>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Slide Number Placeholder 4">
            <a:extLst>
              <a:ext uri="{FF2B5EF4-FFF2-40B4-BE49-F238E27FC236}">
                <a16:creationId xmlns:a16="http://schemas.microsoft.com/office/drawing/2014/main" id="{6D66FFBE-1C6C-4C3F-AA9C-ABCD4880A618}"/>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50</a:t>
            </a:fld>
            <a:endParaRPr lang="en-US" sz="1400">
              <a:solidFill>
                <a:schemeClr val="bg1"/>
              </a:solidFill>
            </a:endParaRPr>
          </a:p>
        </p:txBody>
      </p:sp>
    </p:spTree>
    <p:extLst>
      <p:ext uri="{BB962C8B-B14F-4D97-AF65-F5344CB8AC3E}">
        <p14:creationId xmlns:p14="http://schemas.microsoft.com/office/powerpoint/2010/main" val="237073221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down)">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9">
                                            <p:txEl>
                                              <p:pRg st="0" end="0"/>
                                            </p:txEl>
                                          </p:spTgt>
                                        </p:tgtEl>
                                        <p:attrNameLst>
                                          <p:attrName>style.visibility</p:attrName>
                                        </p:attrNameLst>
                                      </p:cBhvr>
                                      <p:to>
                                        <p:strVal val="visible"/>
                                      </p:to>
                                    </p:set>
                                    <p:animEffect transition="in" filter="fade">
                                      <p:cBhvr>
                                        <p:cTn id="48" dur="500"/>
                                        <p:tgtEl>
                                          <p:spTgt spid="19">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9">
                                            <p:txEl>
                                              <p:pRg st="1" end="1"/>
                                            </p:txEl>
                                          </p:spTgt>
                                        </p:tgtEl>
                                        <p:attrNameLst>
                                          <p:attrName>style.visibility</p:attrName>
                                        </p:attrNameLst>
                                      </p:cBhvr>
                                      <p:to>
                                        <p:strVal val="visible"/>
                                      </p:to>
                                    </p:set>
                                    <p:animEffect transition="in" filter="fade">
                                      <p:cBhvr>
                                        <p:cTn id="51"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p:bldP spid="9" grpId="0"/>
      <p:bldP spid="17" grpId="0"/>
      <p:bldP spid="18"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0B3B67A3-8E08-413B-A0FA-95EE5464CD29}"/>
              </a:ext>
            </a:extLst>
          </p:cNvPr>
          <p:cNvGraphicFramePr>
            <a:graphicFrameLocks noGrp="1"/>
          </p:cNvGraphicFramePr>
          <p:nvPr>
            <p:extLst>
              <p:ext uri="{D42A27DB-BD31-4B8C-83A1-F6EECF244321}">
                <p14:modId xmlns:p14="http://schemas.microsoft.com/office/powerpoint/2010/main" val="257210778"/>
              </p:ext>
            </p:extLst>
          </p:nvPr>
        </p:nvGraphicFramePr>
        <p:xfrm>
          <a:off x="1143397" y="1567261"/>
          <a:ext cx="10279780" cy="3200400"/>
        </p:xfrm>
        <a:graphic>
          <a:graphicData uri="http://schemas.openxmlformats.org/drawingml/2006/table">
            <a:tbl>
              <a:tblPr firstRow="1" bandRow="1">
                <a:tableStyleId>{5940675A-B579-460E-94D1-54222C63F5DA}</a:tableStyleId>
              </a:tblPr>
              <a:tblGrid>
                <a:gridCol w="1891293">
                  <a:extLst>
                    <a:ext uri="{9D8B030D-6E8A-4147-A177-3AD203B41FA5}">
                      <a16:colId xmlns:a16="http://schemas.microsoft.com/office/drawing/2014/main" val="3028656805"/>
                    </a:ext>
                  </a:extLst>
                </a:gridCol>
                <a:gridCol w="2023502">
                  <a:extLst>
                    <a:ext uri="{9D8B030D-6E8A-4147-A177-3AD203B41FA5}">
                      <a16:colId xmlns:a16="http://schemas.microsoft.com/office/drawing/2014/main" val="3704006100"/>
                    </a:ext>
                  </a:extLst>
                </a:gridCol>
                <a:gridCol w="1892589">
                  <a:extLst>
                    <a:ext uri="{9D8B030D-6E8A-4147-A177-3AD203B41FA5}">
                      <a16:colId xmlns:a16="http://schemas.microsoft.com/office/drawing/2014/main" val="945379527"/>
                    </a:ext>
                  </a:extLst>
                </a:gridCol>
                <a:gridCol w="4472396">
                  <a:extLst>
                    <a:ext uri="{9D8B030D-6E8A-4147-A177-3AD203B41FA5}">
                      <a16:colId xmlns:a16="http://schemas.microsoft.com/office/drawing/2014/main" val="522456638"/>
                    </a:ext>
                  </a:extLst>
                </a:gridCol>
              </a:tblGrid>
              <a:tr h="0">
                <a:tc>
                  <a:txBody>
                    <a:bodyPr/>
                    <a:lstStyle/>
                    <a:p>
                      <a:pPr algn="ctr"/>
                      <a:r>
                        <a:rPr lang="vi-VN" sz="2400" b="1">
                          <a:latin typeface="Calibri" panose="020F0502020204030204" pitchFamily="34" charset="0"/>
                          <a:cs typeface="Calibri" panose="020F0502020204030204" pitchFamily="34" charset="0"/>
                        </a:rPr>
                        <a:t>Likelihood</a:t>
                      </a:r>
                      <a:endParaRPr lang="en-US" sz="2400" b="1">
                        <a:latin typeface="Calibri" panose="020F0502020204030204" pitchFamily="34" charset="0"/>
                        <a:cs typeface="Calibri" panose="020F0502020204030204" pitchFamily="34" charset="0"/>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38100" cap="flat" cmpd="sng" algn="ctr">
                      <a:solidFill>
                        <a:srgbClr val="3D3939"/>
                      </a:solidFill>
                      <a:prstDash val="solid"/>
                      <a:round/>
                      <a:headEnd type="none" w="med" len="med"/>
                      <a:tailEnd type="none" w="med" len="med"/>
                    </a:lnT>
                    <a:lnB w="28575"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EBE8E3">
                        <a:alpha val="65000"/>
                      </a:srgbClr>
                    </a:solidFill>
                  </a:tcPr>
                </a:tc>
                <a:tc>
                  <a:txBody>
                    <a:bodyPr/>
                    <a:lstStyle/>
                    <a:p>
                      <a:pPr algn="ctr"/>
                      <a:r>
                        <a:rPr lang="vi-VN" sz="2400" b="1">
                          <a:latin typeface="Calibri" panose="020F0502020204030204" pitchFamily="34" charset="0"/>
                          <a:cs typeface="Calibri" panose="020F0502020204030204" pitchFamily="34" charset="0"/>
                        </a:rPr>
                        <a:t>Tiền nghiệm</a:t>
                      </a:r>
                      <a:endParaRPr lang="en-US" sz="2400" b="1">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38100" cap="flat" cmpd="sng" algn="ctr">
                      <a:solidFill>
                        <a:srgbClr val="3D3939"/>
                      </a:solidFill>
                      <a:prstDash val="solid"/>
                      <a:round/>
                      <a:headEnd type="none" w="med" len="med"/>
                      <a:tailEnd type="none" w="med" len="med"/>
                    </a:lnT>
                    <a:lnB w="28575"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EBE8E3">
                        <a:alpha val="65000"/>
                      </a:srgbClr>
                    </a:solidFill>
                  </a:tcPr>
                </a:tc>
                <a:tc>
                  <a:txBody>
                    <a:bodyPr/>
                    <a:lstStyle/>
                    <a:p>
                      <a:pPr algn="ctr"/>
                      <a:r>
                        <a:rPr lang="vi-VN" sz="2400" b="1">
                          <a:latin typeface="Calibri" panose="020F0502020204030204" pitchFamily="34" charset="0"/>
                          <a:cs typeface="Calibri" panose="020F0502020204030204" pitchFamily="34" charset="0"/>
                        </a:rPr>
                        <a:t>Hậu nghiệm</a:t>
                      </a:r>
                      <a:endParaRPr lang="en-US" sz="2400" b="1">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38100" cap="flat" cmpd="sng" algn="ctr">
                      <a:solidFill>
                        <a:srgbClr val="3D3939"/>
                      </a:solidFill>
                      <a:prstDash val="solid"/>
                      <a:round/>
                      <a:headEnd type="none" w="med" len="med"/>
                      <a:tailEnd type="none" w="med" len="med"/>
                    </a:lnT>
                    <a:lnB w="28575"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EBE8E3">
                        <a:alpha val="65000"/>
                      </a:srgbClr>
                    </a:solidFill>
                  </a:tcPr>
                </a:tc>
                <a:tc>
                  <a:txBody>
                    <a:bodyPr/>
                    <a:lstStyle/>
                    <a:p>
                      <a:pPr algn="ctr"/>
                      <a:r>
                        <a:rPr lang="vi-VN" sz="2400" b="1">
                          <a:latin typeface="Calibri" panose="020F0502020204030204" pitchFamily="34" charset="0"/>
                          <a:cs typeface="Calibri" panose="020F0502020204030204" pitchFamily="34" charset="0"/>
                        </a:rPr>
                        <a:t>Tên gọi</a:t>
                      </a:r>
                      <a:endParaRPr lang="en-US" sz="2400" b="1">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38100" cap="flat" cmpd="sng" algn="ctr">
                      <a:solidFill>
                        <a:srgbClr val="3D3939"/>
                      </a:solidFill>
                      <a:prstDash val="solid"/>
                      <a:round/>
                      <a:headEnd type="none" w="med" len="med"/>
                      <a:tailEnd type="none" w="med" len="med"/>
                    </a:lnR>
                    <a:lnT w="38100" cap="flat" cmpd="sng" algn="ctr">
                      <a:solidFill>
                        <a:srgbClr val="3D3939"/>
                      </a:solidFill>
                      <a:prstDash val="solid"/>
                      <a:round/>
                      <a:headEnd type="none" w="med" len="med"/>
                      <a:tailEnd type="none" w="med" len="med"/>
                    </a:lnT>
                    <a:lnB w="28575"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EBE8E3">
                        <a:alpha val="65000"/>
                      </a:srgbClr>
                    </a:solidFill>
                  </a:tcPr>
                </a:tc>
                <a:extLst>
                  <a:ext uri="{0D108BD9-81ED-4DB2-BD59-A6C34878D82A}">
                    <a16:rowId xmlns:a16="http://schemas.microsoft.com/office/drawing/2014/main" val="1530788551"/>
                  </a:ext>
                </a:extLst>
              </a:tr>
              <a:tr h="370840">
                <a:tc>
                  <a:txBody>
                    <a:bodyPr/>
                    <a:lstStyle/>
                    <a:p>
                      <a:pPr algn="ctr"/>
                      <a:r>
                        <a:rPr lang="vi-VN" sz="2400">
                          <a:latin typeface="Calibri" panose="020F0502020204030204" pitchFamily="34" charset="0"/>
                          <a:cs typeface="Calibri" panose="020F0502020204030204" pitchFamily="34" charset="0"/>
                        </a:rPr>
                        <a:t>Gaussian</a:t>
                      </a:r>
                      <a:endParaRPr lang="en-US" sz="2400">
                        <a:latin typeface="Calibri" panose="020F0502020204030204" pitchFamily="34" charset="0"/>
                        <a:cs typeface="Calibri" panose="020F0502020204030204" pitchFamily="34" charset="0"/>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28575" cap="flat" cmpd="sng" algn="ctr">
                      <a:solidFill>
                        <a:srgbClr val="3D393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Uniform</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28575" cap="flat" cmpd="sng" algn="ctr">
                      <a:solidFill>
                        <a:srgbClr val="3D393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Suy biến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28575" cap="flat" cmpd="sng" algn="ctr">
                      <a:solidFill>
                        <a:srgbClr val="3D393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Least Squares Linear Regression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38100" cap="flat" cmpd="sng" algn="ctr">
                      <a:solidFill>
                        <a:srgbClr val="3D3939"/>
                      </a:solidFill>
                      <a:prstDash val="solid"/>
                      <a:round/>
                      <a:headEnd type="none" w="med" len="med"/>
                      <a:tailEnd type="none" w="med" len="med"/>
                    </a:lnR>
                    <a:lnT w="28575" cap="flat" cmpd="sng" algn="ctr">
                      <a:solidFill>
                        <a:srgbClr val="3D3939"/>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EBE8E3">
                        <a:alpha val="65000"/>
                      </a:srgbClr>
                    </a:solidFill>
                  </a:tcPr>
                </a:tc>
                <a:extLst>
                  <a:ext uri="{0D108BD9-81ED-4DB2-BD59-A6C34878D82A}">
                    <a16:rowId xmlns:a16="http://schemas.microsoft.com/office/drawing/2014/main" val="1850174878"/>
                  </a:ext>
                </a:extLst>
              </a:tr>
              <a:tr h="370840">
                <a:tc>
                  <a:txBody>
                    <a:bodyPr/>
                    <a:lstStyle/>
                    <a:p>
                      <a:pPr algn="ctr"/>
                      <a:r>
                        <a:rPr lang="vi-VN" sz="2400">
                          <a:latin typeface="Calibri" panose="020F0502020204030204" pitchFamily="34" charset="0"/>
                          <a:cs typeface="Calibri" panose="020F0502020204030204" pitchFamily="34" charset="0"/>
                        </a:rPr>
                        <a:t>Gaussian</a:t>
                      </a:r>
                      <a:endParaRPr lang="en-US" sz="2400">
                        <a:latin typeface="Calibri" panose="020F0502020204030204" pitchFamily="34" charset="0"/>
                        <a:cs typeface="Calibri" panose="020F0502020204030204" pitchFamily="34" charset="0"/>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Gaussian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Suy biến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Ridge Regression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38100"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extLst>
                  <a:ext uri="{0D108BD9-81ED-4DB2-BD59-A6C34878D82A}">
                    <a16:rowId xmlns:a16="http://schemas.microsoft.com/office/drawing/2014/main" val="1561803887"/>
                  </a:ext>
                </a:extLst>
              </a:tr>
              <a:tr h="370840">
                <a:tc>
                  <a:txBody>
                    <a:bodyPr/>
                    <a:lstStyle/>
                    <a:p>
                      <a:pPr algn="ctr"/>
                      <a:r>
                        <a:rPr lang="vi-VN" sz="2400">
                          <a:latin typeface="Calibri" panose="020F0502020204030204" pitchFamily="34" charset="0"/>
                          <a:cs typeface="Calibri" panose="020F0502020204030204" pitchFamily="34" charset="0"/>
                        </a:rPr>
                        <a:t>Gaussian</a:t>
                      </a:r>
                      <a:endParaRPr lang="en-US" sz="2400">
                        <a:latin typeface="Calibri" panose="020F0502020204030204" pitchFamily="34" charset="0"/>
                        <a:cs typeface="Calibri" panose="020F0502020204030204" pitchFamily="34" charset="0"/>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Laplace</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Suy biến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Lasso Regression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38100"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extLst>
                  <a:ext uri="{0D108BD9-81ED-4DB2-BD59-A6C34878D82A}">
                    <a16:rowId xmlns:a16="http://schemas.microsoft.com/office/drawing/2014/main" val="3449121593"/>
                  </a:ext>
                </a:extLst>
              </a:tr>
              <a:tr h="370840">
                <a:tc>
                  <a:txBody>
                    <a:bodyPr/>
                    <a:lstStyle/>
                    <a:p>
                      <a:pPr algn="ctr"/>
                      <a:r>
                        <a:rPr lang="vi-VN" sz="2400">
                          <a:latin typeface="Calibri" panose="020F0502020204030204" pitchFamily="34" charset="0"/>
                          <a:cs typeface="Calibri" panose="020F0502020204030204" pitchFamily="34" charset="0"/>
                        </a:rPr>
                        <a:t>Student-t</a:t>
                      </a:r>
                      <a:endParaRPr lang="en-US" sz="2400">
                        <a:latin typeface="Calibri" panose="020F0502020204030204" pitchFamily="34" charset="0"/>
                        <a:cs typeface="Calibri" panose="020F0502020204030204" pitchFamily="34" charset="0"/>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Uniform</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Suy biến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Robust Regression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38100"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extLst>
                  <a:ext uri="{0D108BD9-81ED-4DB2-BD59-A6C34878D82A}">
                    <a16:rowId xmlns:a16="http://schemas.microsoft.com/office/drawing/2014/main" val="589552044"/>
                  </a:ext>
                </a:extLst>
              </a:tr>
              <a:tr h="370840">
                <a:tc>
                  <a:txBody>
                    <a:bodyPr/>
                    <a:lstStyle/>
                    <a:p>
                      <a:pPr algn="ctr"/>
                      <a:r>
                        <a:rPr lang="vi-VN" sz="2400">
                          <a:latin typeface="Calibri" panose="020F0502020204030204" pitchFamily="34" charset="0"/>
                          <a:cs typeface="Calibri" panose="020F0502020204030204" pitchFamily="34" charset="0"/>
                        </a:rPr>
                        <a:t>Laplace</a:t>
                      </a:r>
                      <a:endParaRPr lang="en-US" sz="2400">
                        <a:latin typeface="Calibri" panose="020F0502020204030204" pitchFamily="34" charset="0"/>
                        <a:cs typeface="Calibri" panose="020F0502020204030204" pitchFamily="34" charset="0"/>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Uniform</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Suy biến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2400">
                          <a:latin typeface="Calibri" panose="020F0502020204030204" pitchFamily="34" charset="0"/>
                          <a:cs typeface="Calibri" panose="020F0502020204030204" pitchFamily="34" charset="0"/>
                        </a:rPr>
                        <a:t>Robust Regression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38100" cap="flat" cmpd="sng" algn="ctr">
                      <a:solidFill>
                        <a:srgbClr val="3D3939"/>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BE8E3">
                        <a:alpha val="65000"/>
                      </a:srgbClr>
                    </a:solidFill>
                  </a:tcPr>
                </a:tc>
                <a:extLst>
                  <a:ext uri="{0D108BD9-81ED-4DB2-BD59-A6C34878D82A}">
                    <a16:rowId xmlns:a16="http://schemas.microsoft.com/office/drawing/2014/main" val="3738714308"/>
                  </a:ext>
                </a:extLst>
              </a:tr>
              <a:tr h="370840">
                <a:tc>
                  <a:txBody>
                    <a:bodyPr/>
                    <a:lstStyle/>
                    <a:p>
                      <a:pPr algn="ctr"/>
                      <a:r>
                        <a:rPr lang="vi-VN" sz="2400">
                          <a:latin typeface="Calibri" panose="020F0502020204030204" pitchFamily="34" charset="0"/>
                          <a:cs typeface="Calibri" panose="020F0502020204030204" pitchFamily="34" charset="0"/>
                        </a:rPr>
                        <a:t>Gaussian</a:t>
                      </a:r>
                      <a:endParaRPr lang="en-US" sz="2400">
                        <a:latin typeface="Calibri" panose="020F0502020204030204" pitchFamily="34" charset="0"/>
                        <a:cs typeface="Calibri" panose="020F0502020204030204" pitchFamily="34" charset="0"/>
                      </a:endParaRPr>
                    </a:p>
                  </a:txBody>
                  <a:tcPr>
                    <a:lnL w="38100"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38100"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EBE8E3">
                        <a:alpha val="65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2400">
                          <a:latin typeface="Calibri" panose="020F0502020204030204" pitchFamily="34" charset="0"/>
                          <a:cs typeface="Calibri" panose="020F0502020204030204" pitchFamily="34" charset="0"/>
                        </a:rPr>
                        <a:t>Gauss-gama</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38100"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Gauss-gama</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28575" cap="flat" cmpd="sng" algn="ctr">
                      <a:solidFill>
                        <a:srgbClr val="3D3939"/>
                      </a:solidFill>
                      <a:prstDash val="solid"/>
                      <a:round/>
                      <a:headEnd type="none" w="med" len="med"/>
                      <a:tailEnd type="none" w="med" len="med"/>
                    </a:lnR>
                    <a:lnT w="12700" cmpd="sng">
                      <a:noFill/>
                    </a:lnT>
                    <a:lnB w="38100"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EBE8E3">
                        <a:alpha val="65000"/>
                      </a:srgbClr>
                    </a:solidFill>
                  </a:tcPr>
                </a:tc>
                <a:tc>
                  <a:txBody>
                    <a:bodyPr/>
                    <a:lstStyle/>
                    <a:p>
                      <a:pPr algn="ctr"/>
                      <a:r>
                        <a:rPr lang="vi-VN" sz="2400">
                          <a:latin typeface="Calibri" panose="020F0502020204030204" pitchFamily="34" charset="0"/>
                          <a:cs typeface="Calibri" panose="020F0502020204030204" pitchFamily="34" charset="0"/>
                        </a:rPr>
                        <a:t>Bayesian Linear Regression</a:t>
                      </a:r>
                      <a:endParaRPr lang="en-US" sz="2400">
                        <a:latin typeface="Calibri" panose="020F0502020204030204" pitchFamily="34" charset="0"/>
                        <a:cs typeface="Calibri" panose="020F0502020204030204" pitchFamily="34" charset="0"/>
                      </a:endParaRPr>
                    </a:p>
                  </a:txBody>
                  <a:tcPr>
                    <a:lnL w="28575" cap="flat" cmpd="sng" algn="ctr">
                      <a:solidFill>
                        <a:srgbClr val="3D3939"/>
                      </a:solidFill>
                      <a:prstDash val="solid"/>
                      <a:round/>
                      <a:headEnd type="none" w="med" len="med"/>
                      <a:tailEnd type="none" w="med" len="med"/>
                    </a:lnL>
                    <a:lnR w="38100" cap="flat" cmpd="sng" algn="ctr">
                      <a:solidFill>
                        <a:srgbClr val="3D3939"/>
                      </a:solidFill>
                      <a:prstDash val="solid"/>
                      <a:round/>
                      <a:headEnd type="none" w="med" len="med"/>
                      <a:tailEnd type="none" w="med" len="med"/>
                    </a:lnR>
                    <a:lnT w="12700" cmpd="sng">
                      <a:noFill/>
                    </a:lnT>
                    <a:lnB w="38100" cap="flat" cmpd="sng" algn="ctr">
                      <a:solidFill>
                        <a:srgbClr val="3D3939"/>
                      </a:solidFill>
                      <a:prstDash val="solid"/>
                      <a:round/>
                      <a:headEnd type="none" w="med" len="med"/>
                      <a:tailEnd type="none" w="med" len="med"/>
                    </a:lnB>
                    <a:lnTlToBr w="12700" cmpd="sng">
                      <a:noFill/>
                      <a:prstDash val="solid"/>
                    </a:lnTlToBr>
                    <a:lnBlToTr w="12700" cmpd="sng">
                      <a:noFill/>
                      <a:prstDash val="solid"/>
                    </a:lnBlToTr>
                    <a:solidFill>
                      <a:srgbClr val="EBE8E3">
                        <a:alpha val="65000"/>
                      </a:srgbClr>
                    </a:solidFill>
                  </a:tcPr>
                </a:tc>
                <a:extLst>
                  <a:ext uri="{0D108BD9-81ED-4DB2-BD59-A6C34878D82A}">
                    <a16:rowId xmlns:a16="http://schemas.microsoft.com/office/drawing/2014/main" val="710562016"/>
                  </a:ext>
                </a:extLst>
              </a:tr>
            </a:tbl>
          </a:graphicData>
        </a:graphic>
      </p:graphicFrame>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2263FFBA-B4F7-4D05-8AFA-BA0E1DB8DFE2}"/>
                  </a:ext>
                </a:extLst>
              </p:cNvPr>
              <p:cNvSpPr txBox="1"/>
              <p:nvPr/>
            </p:nvSpPr>
            <p:spPr>
              <a:xfrm>
                <a:off x="1541113" y="4797045"/>
                <a:ext cx="10095830" cy="1697068"/>
              </a:xfrm>
              <a:prstGeom prst="rect">
                <a:avLst/>
              </a:prstGeom>
              <a:noFill/>
            </p:spPr>
            <p:txBody>
              <a:bodyPr wrap="square">
                <a:spAutoFit/>
              </a:bodyPr>
              <a:lstStyle/>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Phân phối suy biến được tính là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𝛿</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acc>
                          <m:accPr>
                            <m:chr m:val="̂"/>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acc>
                        <m:r>
                          <a:rPr lang="vi-VN" sz="2400" b="1" i="0"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d>
                    <m:r>
                      <a:rPr lang="vi-VN" sz="2400" b="0" i="0" smtClean="0">
                        <a:latin typeface="Cambria Math" panose="02040503050406030204" pitchFamily="18" charset="0"/>
                        <a:ea typeface="Cambria Math" panose="02040503050406030204" pitchFamily="18" charset="0"/>
                        <a:cs typeface="Calibri" panose="020F0502020204030204" pitchFamily="34" charset="0"/>
                      </a:rPr>
                      <m:t>.</m:t>
                    </m:r>
                  </m:oMath>
                </a14:m>
                <a:r>
                  <a:rPr lang="vi-VN" sz="2400" b="1">
                    <a:latin typeface="Calibri" panose="020F0502020204030204" pitchFamily="34" charset="0"/>
                    <a:ea typeface="Cambria Math" panose="02040503050406030204" pitchFamily="18" charset="0"/>
                    <a:cs typeface="Calibri" panose="020F0502020204030204" pitchFamily="34" charset="0"/>
                  </a:rPr>
                  <a:t> </a:t>
                </a:r>
                <a:r>
                  <a:rPr lang="vi-VN" sz="2400">
                    <a:latin typeface="Calibri" panose="020F0502020204030204" pitchFamily="34" charset="0"/>
                    <a:ea typeface="Cambria Math" panose="02040503050406030204" pitchFamily="18" charset="0"/>
                    <a:cs typeface="Calibri" panose="020F0502020204030204" pitchFamily="34" charset="0"/>
                  </a:rPr>
                  <a:t>Trong đó, </a:t>
                </a:r>
                <a14:m>
                  <m:oMath xmlns:m="http://schemas.openxmlformats.org/officeDocument/2006/math">
                    <m:acc>
                      <m:accPr>
                        <m:chr m:val="̂"/>
                        <m:ctrlPr>
                          <a:rPr lang="vi-VN" sz="2400" b="1"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oMath>
                </a14:m>
                <a:r>
                  <a:rPr lang="vi-VN" sz="2400">
                    <a:latin typeface="Calibri" panose="020F0502020204030204" pitchFamily="34" charset="0"/>
                    <a:ea typeface="Cambria Math" panose="02040503050406030204" pitchFamily="18" charset="0"/>
                    <a:cs typeface="Calibri" panose="020F0502020204030204" pitchFamily="34" charset="0"/>
                  </a:rPr>
                  <a:t> là MAP estimation.  MLE được sử dụng với xác suất tiền nghiệm Uniform (đều) và xác suất hậu nghiệm là phân phối suy biến</a:t>
                </a:r>
                <a:endParaRPr lang="vi-VN" sz="2400" b="1">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21" name="TextBox 20">
                <a:extLst>
                  <a:ext uri="{FF2B5EF4-FFF2-40B4-BE49-F238E27FC236}">
                    <a16:creationId xmlns:a16="http://schemas.microsoft.com/office/drawing/2014/main" id="{2263FFBA-B4F7-4D05-8AFA-BA0E1DB8DFE2}"/>
                  </a:ext>
                </a:extLst>
              </p:cNvPr>
              <p:cNvSpPr txBox="1">
                <a:spLocks noRot="1" noChangeAspect="1" noMove="1" noResize="1" noEditPoints="1" noAdjustHandles="1" noChangeArrowheads="1" noChangeShapeType="1" noTextEdit="1"/>
              </p:cNvSpPr>
              <p:nvPr/>
            </p:nvSpPr>
            <p:spPr>
              <a:xfrm>
                <a:off x="1541113" y="4797045"/>
                <a:ext cx="10095830" cy="1697068"/>
              </a:xfrm>
              <a:prstGeom prst="rect">
                <a:avLst/>
              </a:prstGeom>
              <a:blipFill>
                <a:blip r:embed="rId3"/>
                <a:stretch>
                  <a:fillRect l="-966" b="-7554"/>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6607CBF-032F-44E3-B1DA-2E25D35EA1F2}"/>
              </a:ext>
            </a:extLst>
          </p:cNvPr>
          <p:cNvSpPr txBox="1"/>
          <p:nvPr/>
        </p:nvSpPr>
        <p:spPr>
          <a:xfrm>
            <a:off x="1769713" y="477407"/>
            <a:ext cx="5499536" cy="646331"/>
          </a:xfrm>
          <a:prstGeom prst="rect">
            <a:avLst/>
          </a:prstGeom>
          <a:noFill/>
        </p:spPr>
        <p:txBody>
          <a:bodyPr wrap="square" rtlCol="0">
            <a:spAutoFit/>
          </a:bodyPr>
          <a:lstStyle/>
          <a:p>
            <a:r>
              <a:rPr lang="vi-VN" sz="3600" b="1" i="0">
                <a:solidFill>
                  <a:srgbClr val="3D3939"/>
                </a:solidFill>
                <a:effectLst/>
                <a:latin typeface="Calibri" panose="020F0502020204030204" pitchFamily="34" charset="0"/>
                <a:cs typeface="Calibri" panose="020F0502020204030204" pitchFamily="34" charset="0"/>
              </a:rPr>
              <a:t>Bayesian Linear Regression</a:t>
            </a:r>
            <a:endParaRPr lang="en-US" sz="3600" b="1" i="0">
              <a:solidFill>
                <a:srgbClr val="3D3939"/>
              </a:solidFill>
              <a:effectLst/>
              <a:latin typeface="Calibri" panose="020F0502020204030204" pitchFamily="34" charset="0"/>
              <a:cs typeface="Calibri" panose="020F0502020204030204" pitchFamily="34" charset="0"/>
            </a:endParaRPr>
          </a:p>
        </p:txBody>
      </p:sp>
      <p:pic>
        <p:nvPicPr>
          <p:cNvPr id="9" name="图片 41">
            <a:extLst>
              <a:ext uri="{FF2B5EF4-FFF2-40B4-BE49-F238E27FC236}">
                <a16:creationId xmlns:a16="http://schemas.microsoft.com/office/drawing/2014/main" id="{C15F435F-DD82-4742-9704-0E44B364695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351325" y="313684"/>
            <a:ext cx="1326479" cy="973779"/>
          </a:xfrm>
          <a:prstGeom prst="rect">
            <a:avLst/>
          </a:prstGeom>
        </p:spPr>
      </p:pic>
      <p:sp>
        <p:nvSpPr>
          <p:cNvPr id="8" name="Rectangle 7">
            <a:extLst>
              <a:ext uri="{FF2B5EF4-FFF2-40B4-BE49-F238E27FC236}">
                <a16:creationId xmlns:a16="http://schemas.microsoft.com/office/drawing/2014/main" id="{4FA7F456-BD8E-47C4-A282-69698D821B62}"/>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lide Number Placeholder 4">
            <a:extLst>
              <a:ext uri="{FF2B5EF4-FFF2-40B4-BE49-F238E27FC236}">
                <a16:creationId xmlns:a16="http://schemas.microsoft.com/office/drawing/2014/main" id="{6B91CC6F-2654-45C8-90EE-481D390694C9}"/>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51</a:t>
            </a:fld>
            <a:endParaRPr lang="en-US" sz="1400">
              <a:solidFill>
                <a:schemeClr val="bg1"/>
              </a:solidFill>
            </a:endParaRPr>
          </a:p>
        </p:txBody>
      </p:sp>
    </p:spTree>
    <p:extLst>
      <p:ext uri="{BB962C8B-B14F-4D97-AF65-F5344CB8AC3E}">
        <p14:creationId xmlns:p14="http://schemas.microsoft.com/office/powerpoint/2010/main" val="346708355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D5F462C-1FCE-4F3E-A559-D1914CF339EE}"/>
              </a:ext>
            </a:extLst>
          </p:cNvPr>
          <p:cNvSpPr/>
          <p:nvPr/>
        </p:nvSpPr>
        <p:spPr>
          <a:xfrm>
            <a:off x="1193533" y="3234006"/>
            <a:ext cx="10104095" cy="1596432"/>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9B57406-55AA-4946-935F-DB42E4CA082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Tính toán xác suất hậu nghiệm</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3" name="直线连接符 2">
            <a:extLst>
              <a:ext uri="{FF2B5EF4-FFF2-40B4-BE49-F238E27FC236}">
                <a16:creationId xmlns:a16="http://schemas.microsoft.com/office/drawing/2014/main" id="{7980A024-BA29-4C1F-890D-E9F7D6A4C365}"/>
              </a:ext>
            </a:extLst>
          </p:cNvPr>
          <p:cNvCxnSpPr>
            <a:cxnSpLocks/>
          </p:cNvCxnSpPr>
          <p:nvPr/>
        </p:nvCxnSpPr>
        <p:spPr>
          <a:xfrm flipV="1">
            <a:off x="713920" y="1218174"/>
            <a:ext cx="5926366"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B4BD5BE-918C-4752-8058-474F7F2561FF}"/>
                  </a:ext>
                </a:extLst>
              </p:cNvPr>
              <p:cNvSpPr txBox="1"/>
              <p:nvPr/>
            </p:nvSpPr>
            <p:spPr>
              <a:xfrm>
                <a:off x="894369" y="1372092"/>
                <a:ext cx="9601353" cy="5247270"/>
              </a:xfrm>
              <a:prstGeom prst="rect">
                <a:avLst/>
              </a:prstGeom>
              <a:noFill/>
            </p:spPr>
            <p:txBody>
              <a:bodyPr wrap="square">
                <a:spAutoFit/>
              </a:bodyPr>
              <a:lstStyle/>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Xác suất tiền nghiệm: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𝒩</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e>
                        <m:acc>
                          <m:acc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acc>
                        <m:r>
                          <a:rPr lang="vi-VN" sz="2400" b="0" i="1"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i="0" smtClean="0">
                                <a:latin typeface="Cambria Math" panose="02040503050406030204" pitchFamily="18" charset="0"/>
                                <a:ea typeface="Cambria Math" panose="02040503050406030204" pitchFamily="18" charset="0"/>
                                <a:cs typeface="Calibri" panose="020F0502020204030204" pitchFamily="34" charset="0"/>
                              </a:rPr>
                              <m:t>𝚺</m:t>
                            </m:r>
                          </m:e>
                        </m:acc>
                      </m:e>
                    </m:d>
                  </m:oMath>
                </a14:m>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Hàm likelihood: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𝒟</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nary>
                      <m:naryPr>
                        <m:chr m:val="∏"/>
                        <m:supHide m:val="on"/>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r>
                          <m:rPr>
                            <m:brk m:alnAt="7"/>
                          </m:rP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sub>
                      <m:sup/>
                      <m:e>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𝑛</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𝒩</m:t>
                        </m:r>
                      </m:e>
                    </m:nary>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𝐲</m:t>
                        </m:r>
                      </m:e>
                      <m:e>
                        <m:r>
                          <a:rPr lang="vi-VN" sz="2400" b="1">
                            <a:latin typeface="Cambria Math" panose="02040503050406030204" pitchFamily="18" charset="0"/>
                            <a:ea typeface="Cambria Math" panose="02040503050406030204" pitchFamily="18" charset="0"/>
                            <a:cs typeface="Calibri" panose="020F0502020204030204" pitchFamily="34" charset="0"/>
                          </a:rPr>
                          <m:t>𝐗𝐰</m:t>
                        </m:r>
                        <m:r>
                          <a:rPr lang="vi-VN" sz="2400" i="1">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i="1">
                                <a:latin typeface="Cambria Math" panose="02040503050406030204" pitchFamily="18" charset="0"/>
                                <a:ea typeface="Cambria Math" panose="02040503050406030204" pitchFamily="18" charset="0"/>
                                <a:cs typeface="Calibri" panose="020F0502020204030204" pitchFamily="34" charset="0"/>
                              </a:rPr>
                              <m:t>𝜎</m:t>
                            </m:r>
                          </m:e>
                          <m:sup>
                            <m:r>
                              <a:rPr lang="vi-VN" sz="2400" i="1">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b="1">
                                <a:latin typeface="Cambria Math" panose="02040503050406030204" pitchFamily="18" charset="0"/>
                                <a:ea typeface="Cambria Math" panose="02040503050406030204" pitchFamily="18" charset="0"/>
                                <a:cs typeface="Calibri" panose="020F0502020204030204" pitchFamily="34" charset="0"/>
                              </a:rPr>
                              <m:t>𝐈</m:t>
                            </m:r>
                          </m:e>
                          <m:sub>
                            <m:r>
                              <a:rPr lang="vi-VN" sz="2400" i="1">
                                <a:latin typeface="Cambria Math" panose="02040503050406030204" pitchFamily="18" charset="0"/>
                                <a:ea typeface="Cambria Math" panose="02040503050406030204" pitchFamily="18" charset="0"/>
                                <a:cs typeface="Calibri" panose="020F0502020204030204" pitchFamily="34" charset="0"/>
                              </a:rPr>
                              <m:t>𝑁</m:t>
                            </m:r>
                          </m:sub>
                        </m:sSub>
                      </m:e>
                    </m:d>
                  </m:oMath>
                </a14:m>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Xác suất hậu nghiệm </a:t>
                </a:r>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m:t>
                    </m:r>
                  </m:oMath>
                </a14:m>
                <a:r>
                  <a:rPr lang="vi-VN" sz="2400" b="0">
                    <a:latin typeface="Calibri" panose="020F0502020204030204" pitchFamily="34" charset="0"/>
                    <a:ea typeface="Cambria Math" panose="02040503050406030204" pitchFamily="18" charset="0"/>
                    <a:cs typeface="Calibri" panose="020F0502020204030204" pitchFamily="34" charset="0"/>
                  </a:rPr>
                  <a:t> Hàm likelihood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m:t>
                    </m:r>
                  </m:oMath>
                </a14:m>
                <a:r>
                  <a:rPr lang="vi-VN" sz="2400" b="0">
                    <a:latin typeface="Calibri" panose="020F0502020204030204" pitchFamily="34" charset="0"/>
                    <a:ea typeface="Cambria Math" panose="02040503050406030204" pitchFamily="18" charset="0"/>
                    <a:cs typeface="Calibri" panose="020F0502020204030204" pitchFamily="34" charset="0"/>
                  </a:rPr>
                  <a:t> Xác suất tiền nghiệm</a:t>
                </a:r>
              </a:p>
              <a:p>
                <a:pPr>
                  <a:lnSpc>
                    <a:spcPct val="150000"/>
                  </a:lnSpc>
                </a:pPr>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trong đó,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a:latin typeface="Cambria Math" panose="02040503050406030204" pitchFamily="18" charset="0"/>
                            <a:ea typeface="Cambria Math" panose="02040503050406030204" pitchFamily="18" charset="0"/>
                            <a:cs typeface="Calibri" panose="020F0502020204030204" pitchFamily="34" charset="0"/>
                          </a:rPr>
                          <m:t>𝐰</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sub>
                    </m:sSub>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𝚺</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sub>
                    </m:sSub>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𝚺</m:t>
                                </m:r>
                              </m:e>
                            </m:acc>
                          </m:e>
                          <m:sup>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p>
                        </m:sSup>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r>
                          <a:rPr lang="vi-VN" sz="2400" b="0" i="1" smtClean="0">
                            <a:latin typeface="Cambria Math" panose="02040503050406030204" pitchFamily="18" charset="0"/>
                            <a:ea typeface="Cambria Math" panose="02040503050406030204" pitchFamily="18" charset="0"/>
                            <a:cs typeface="Calibri" panose="020F0502020204030204" pitchFamily="34" charset="0"/>
                          </a:rPr>
                          <m:t>+ </m:t>
                        </m:r>
                        <m:f>
                          <m:f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ea typeface="Cambria Math" panose="02040503050406030204" pitchFamily="18" charset="0"/>
                                <a:cs typeface="Calibri" panose="020F0502020204030204" pitchFamily="34" charset="0"/>
                              </a:rPr>
                              <m:t>1</m:t>
                            </m:r>
                          </m:num>
                          <m:den>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den>
                        </m:f>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𝐗</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e>
                    </m:d>
                  </m:oMath>
                </a14:m>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𝚺</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sub>
                    </m:sSub>
                    <m:r>
                      <a:rPr lang="vi-VN" sz="2400" i="1">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𝚺</m:t>
                                    </m:r>
                                  </m:e>
                                </m:acc>
                              </m:e>
                              <m:sup>
                                <m:r>
                                  <a:rPr lang="vi-VN" sz="2400" i="1">
                                    <a:latin typeface="Cambria Math" panose="02040503050406030204" pitchFamily="18" charset="0"/>
                                    <a:ea typeface="Cambria Math" panose="02040503050406030204" pitchFamily="18" charset="0"/>
                                    <a:cs typeface="Calibri" panose="020F0502020204030204" pitchFamily="34" charset="0"/>
                                  </a:rPr>
                                  <m:t>−1</m:t>
                                </m:r>
                              </m:sup>
                            </m:sSup>
                            <m:r>
                              <a:rPr lang="vi-VN" sz="2400" i="1">
                                <a:latin typeface="Cambria Math" panose="02040503050406030204" pitchFamily="18" charset="0"/>
                                <a:ea typeface="Cambria Math" panose="02040503050406030204" pitchFamily="18" charset="0"/>
                                <a:cs typeface="Calibri" panose="020F0502020204030204" pitchFamily="34" charset="0"/>
                              </a:rPr>
                              <m:t>+ </m:t>
                            </m:r>
                            <m:f>
                              <m:fPr>
                                <m:ctrlPr>
                                  <a:rPr lang="vi-VN" sz="2400" i="1">
                                    <a:latin typeface="Cambria Math" panose="02040503050406030204" pitchFamily="18" charset="0"/>
                                    <a:ea typeface="Cambria Math" panose="02040503050406030204" pitchFamily="18" charset="0"/>
                                    <a:cs typeface="Calibri" panose="020F0502020204030204" pitchFamily="34" charset="0"/>
                                  </a:rPr>
                                </m:ctrlPr>
                              </m:fPr>
                              <m:num>
                                <m:r>
                                  <a:rPr lang="vi-VN" sz="2400" i="1">
                                    <a:latin typeface="Cambria Math" panose="02040503050406030204" pitchFamily="18" charset="0"/>
                                    <a:ea typeface="Cambria Math" panose="02040503050406030204" pitchFamily="18" charset="0"/>
                                    <a:cs typeface="Calibri" panose="020F0502020204030204" pitchFamily="34" charset="0"/>
                                  </a:rPr>
                                  <m:t>1</m:t>
                                </m:r>
                              </m:num>
                              <m:den>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i="1">
                                        <a:latin typeface="Cambria Math" panose="02040503050406030204" pitchFamily="18" charset="0"/>
                                        <a:ea typeface="Cambria Math" panose="02040503050406030204" pitchFamily="18" charset="0"/>
                                        <a:cs typeface="Calibri" panose="020F0502020204030204" pitchFamily="34" charset="0"/>
                                      </a:rPr>
                                      <m:t>𝜎</m:t>
                                    </m:r>
                                  </m:e>
                                  <m:sup>
                                    <m:r>
                                      <a:rPr lang="vi-VN" sz="2400" i="1">
                                        <a:latin typeface="Cambria Math" panose="02040503050406030204" pitchFamily="18" charset="0"/>
                                        <a:ea typeface="Cambria Math" panose="02040503050406030204" pitchFamily="18" charset="0"/>
                                        <a:cs typeface="Calibri" panose="020F0502020204030204" pitchFamily="34" charset="0"/>
                                      </a:rPr>
                                      <m:t>2</m:t>
                                    </m:r>
                                  </m:sup>
                                </m:sSup>
                              </m:den>
                            </m:f>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𝐗</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𝐗</m:t>
                            </m:r>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p>
                    </m:sSup>
                  </m:oMath>
                </a14:m>
                <a:endParaRPr lang="vi-VN" sz="2400" b="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8" name="TextBox 7">
                <a:extLst>
                  <a:ext uri="{FF2B5EF4-FFF2-40B4-BE49-F238E27FC236}">
                    <a16:creationId xmlns:a16="http://schemas.microsoft.com/office/drawing/2014/main" id="{5B4BD5BE-918C-4752-8058-474F7F2561FF}"/>
                  </a:ext>
                </a:extLst>
              </p:cNvPr>
              <p:cNvSpPr txBox="1">
                <a:spLocks noRot="1" noChangeAspect="1" noMove="1" noResize="1" noEditPoints="1" noAdjustHandles="1" noChangeArrowheads="1" noChangeShapeType="1" noTextEdit="1"/>
              </p:cNvSpPr>
              <p:nvPr/>
            </p:nvSpPr>
            <p:spPr>
              <a:xfrm>
                <a:off x="894369" y="1372092"/>
                <a:ext cx="9601353" cy="5247270"/>
              </a:xfrm>
              <a:prstGeom prst="rect">
                <a:avLst/>
              </a:prstGeom>
              <a:blipFill>
                <a:blip r:embed="rId3"/>
                <a:stretch>
                  <a:fillRect l="-10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30BB6BA-B927-4F81-A84B-8DC72015B04A}"/>
                  </a:ext>
                </a:extLst>
              </p:cNvPr>
              <p:cNvSpPr txBox="1"/>
              <p:nvPr/>
            </p:nvSpPr>
            <p:spPr>
              <a:xfrm>
                <a:off x="1557281" y="3359912"/>
                <a:ext cx="9740347" cy="1271630"/>
              </a:xfrm>
              <a:prstGeom prst="rect">
                <a:avLst/>
              </a:prstGeom>
              <a:noFill/>
            </p:spPr>
            <p:txBody>
              <a:bodyPr wrap="square" rtlCol="0">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Xác suất hậu nghiệm </a:t>
                </a:r>
                <a:endParaRPr lang="vi-VN" sz="2400" b="0" i="1">
                  <a:latin typeface="Cambria Math" panose="02040503050406030204" pitchFamily="18" charset="0"/>
                  <a:ea typeface="Cambria Math" panose="02040503050406030204" pitchFamily="18" charset="0"/>
                  <a:cs typeface="Calibri" panose="020F050202020403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e>
                      </m:d>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𝐰</m:t>
                          </m:r>
                        </m:e>
                        <m:e>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r>
                            <a:rPr lang="vi-VN" sz="2400" i="1">
                              <a:latin typeface="Cambria Math" panose="02040503050406030204" pitchFamily="18" charset="0"/>
                              <a:ea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𝚺</m:t>
                              </m:r>
                            </m:e>
                          </m:acc>
                        </m:e>
                      </m:d>
                      <m:r>
                        <a:rPr lang="vi-VN" sz="2400" i="1" smtClean="0">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𝐲</m:t>
                          </m:r>
                        </m:e>
                        <m:e>
                          <m:r>
                            <a:rPr lang="vi-VN" sz="2400" b="1">
                              <a:latin typeface="Cambria Math" panose="02040503050406030204" pitchFamily="18" charset="0"/>
                              <a:ea typeface="Cambria Math" panose="02040503050406030204" pitchFamily="18" charset="0"/>
                              <a:cs typeface="Calibri" panose="020F0502020204030204" pitchFamily="34" charset="0"/>
                            </a:rPr>
                            <m:t>𝐗𝐰</m:t>
                          </m:r>
                          <m:r>
                            <a:rPr lang="vi-VN" sz="2400" i="1">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i="1">
                                  <a:latin typeface="Cambria Math" panose="02040503050406030204" pitchFamily="18" charset="0"/>
                                  <a:ea typeface="Cambria Math" panose="02040503050406030204" pitchFamily="18" charset="0"/>
                                  <a:cs typeface="Calibri" panose="020F0502020204030204" pitchFamily="34" charset="0"/>
                                </a:rPr>
                                <m:t>𝜎</m:t>
                              </m:r>
                            </m:e>
                            <m:sup>
                              <m:r>
                                <a:rPr lang="vi-VN" sz="2400" i="1">
                                  <a:latin typeface="Cambria Math" panose="02040503050406030204" pitchFamily="18" charset="0"/>
                                  <a:ea typeface="Cambria Math" panose="02040503050406030204" pitchFamily="18" charset="0"/>
                                  <a:cs typeface="Calibri" panose="020F0502020204030204" pitchFamily="34" charset="0"/>
                                </a:rPr>
                                <m:t>2</m:t>
                              </m:r>
                            </m:sup>
                          </m:sSup>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b="1">
                                  <a:latin typeface="Cambria Math" panose="02040503050406030204" pitchFamily="18" charset="0"/>
                                  <a:ea typeface="Cambria Math" panose="02040503050406030204" pitchFamily="18" charset="0"/>
                                  <a:cs typeface="Calibri" panose="020F0502020204030204" pitchFamily="34" charset="0"/>
                                </a:rPr>
                                <m:t>𝐈</m:t>
                              </m:r>
                            </m:e>
                            <m:sub>
                              <m:r>
                                <a:rPr lang="vi-VN" sz="2400" i="1">
                                  <a:latin typeface="Cambria Math" panose="02040503050406030204" pitchFamily="18" charset="0"/>
                                  <a:ea typeface="Cambria Math" panose="02040503050406030204" pitchFamily="18" charset="0"/>
                                  <a:cs typeface="Calibri" panose="020F0502020204030204" pitchFamily="34" charset="0"/>
                                </a:rPr>
                                <m:t>𝑁</m:t>
                              </m:r>
                            </m:sub>
                          </m:sSub>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𝐰</m:t>
                          </m:r>
                        </m:e>
                        <m:e>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a:latin typeface="Cambria Math" panose="02040503050406030204" pitchFamily="18" charset="0"/>
                                  <a:ea typeface="Cambria Math" panose="02040503050406030204" pitchFamily="18" charset="0"/>
                                  <a:cs typeface="Calibri" panose="020F0502020204030204" pitchFamily="34" charset="0"/>
                                </a:rPr>
                                <m:t>𝐰</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sub>
                          </m:sSub>
                          <m:r>
                            <a:rPr lang="vi-VN" sz="2400" i="1">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𝚺</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sub>
                          </m:sSub>
                          <m:r>
                            <a:rPr lang="vi-VN" sz="2400" i="1" smtClean="0">
                              <a:latin typeface="Cambria Math" panose="02040503050406030204" pitchFamily="18" charset="0"/>
                              <a:ea typeface="Cambria Math" panose="02040503050406030204" pitchFamily="18" charset="0"/>
                              <a:cs typeface="Calibri" panose="020F0502020204030204" pitchFamily="34" charset="0"/>
                            </a:rPr>
                            <m:t> </m:t>
                          </m:r>
                        </m:e>
                      </m:d>
                    </m:oMath>
                  </m:oMathPara>
                </a14:m>
                <a:endParaRPr lang="vi-VN" sz="2400" b="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5" name="TextBox 4">
                <a:extLst>
                  <a:ext uri="{FF2B5EF4-FFF2-40B4-BE49-F238E27FC236}">
                    <a16:creationId xmlns:a16="http://schemas.microsoft.com/office/drawing/2014/main" id="{D30BB6BA-B927-4F81-A84B-8DC72015B04A}"/>
                  </a:ext>
                </a:extLst>
              </p:cNvPr>
              <p:cNvSpPr txBox="1">
                <a:spLocks noRot="1" noChangeAspect="1" noMove="1" noResize="1" noEditPoints="1" noAdjustHandles="1" noChangeArrowheads="1" noChangeShapeType="1" noTextEdit="1"/>
              </p:cNvSpPr>
              <p:nvPr/>
            </p:nvSpPr>
            <p:spPr>
              <a:xfrm>
                <a:off x="1557281" y="3359912"/>
                <a:ext cx="9740347" cy="1271630"/>
              </a:xfrm>
              <a:prstGeom prst="rect">
                <a:avLst/>
              </a:prstGeom>
              <a:blipFill>
                <a:blip r:embed="rId4"/>
                <a:stretch>
                  <a:fillRect l="-939"/>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4BDC6FFE-6375-4C23-A61F-6978D930B4A2}"/>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lide Number Placeholder 4">
            <a:extLst>
              <a:ext uri="{FF2B5EF4-FFF2-40B4-BE49-F238E27FC236}">
                <a16:creationId xmlns:a16="http://schemas.microsoft.com/office/drawing/2014/main" id="{61347B1D-F4C6-4254-8457-10094F79838E}"/>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52</a:t>
            </a:fld>
            <a:endParaRPr lang="en-US" sz="1400">
              <a:solidFill>
                <a:schemeClr val="bg1"/>
              </a:solidFill>
            </a:endParaRPr>
          </a:p>
        </p:txBody>
      </p:sp>
    </p:spTree>
    <p:extLst>
      <p:ext uri="{BB962C8B-B14F-4D97-AF65-F5344CB8AC3E}">
        <p14:creationId xmlns:p14="http://schemas.microsoft.com/office/powerpoint/2010/main" val="253752698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Effect transition="in" filter="fade">
                                      <p:cBhvr>
                                        <p:cTn id="11" dur="500"/>
                                        <p:tgtEl>
                                          <p:spTgt spid="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2" end="2"/>
                                            </p:txEl>
                                          </p:spTgt>
                                        </p:tgtEl>
                                        <p:attrNameLst>
                                          <p:attrName>style.visibility</p:attrName>
                                        </p:attrNameLst>
                                      </p:cBhvr>
                                      <p:to>
                                        <p:strVal val="visible"/>
                                      </p:to>
                                    </p:set>
                                    <p:animEffect transition="in" filter="fade">
                                      <p:cBhvr>
                                        <p:cTn id="16" dur="500"/>
                                        <p:tgtEl>
                                          <p:spTgt spid="8">
                                            <p:txEl>
                                              <p:pRg st="2" end="2"/>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7" end="7"/>
                                            </p:txEl>
                                          </p:spTgt>
                                        </p:tgtEl>
                                        <p:attrNameLst>
                                          <p:attrName>style.visibility</p:attrName>
                                        </p:attrNameLst>
                                      </p:cBhvr>
                                      <p:to>
                                        <p:strVal val="visible"/>
                                      </p:to>
                                    </p:set>
                                    <p:animEffect transition="in" filter="fade">
                                      <p:cBhvr>
                                        <p:cTn id="3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D5F462C-1FCE-4F3E-A559-D1914CF339EE}"/>
              </a:ext>
            </a:extLst>
          </p:cNvPr>
          <p:cNvSpPr/>
          <p:nvPr/>
        </p:nvSpPr>
        <p:spPr>
          <a:xfrm>
            <a:off x="808522" y="1900966"/>
            <a:ext cx="10842374" cy="1952577"/>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9B57406-55AA-4946-935F-DB42E4CA0828}"/>
              </a:ext>
            </a:extLst>
          </p:cNvPr>
          <p:cNvSpPr txBox="1"/>
          <p:nvPr/>
        </p:nvSpPr>
        <p:spPr>
          <a:xfrm>
            <a:off x="713920" y="471699"/>
            <a:ext cx="7831366"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Tính toán phân phối dự đoán hậu nghiệm</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3" name="直线连接符 2">
            <a:extLst>
              <a:ext uri="{FF2B5EF4-FFF2-40B4-BE49-F238E27FC236}">
                <a16:creationId xmlns:a16="http://schemas.microsoft.com/office/drawing/2014/main" id="{7980A024-BA29-4C1F-890D-E9F7D6A4C365}"/>
              </a:ext>
            </a:extLst>
          </p:cNvPr>
          <p:cNvCxnSpPr>
            <a:cxnSpLocks/>
          </p:cNvCxnSpPr>
          <p:nvPr/>
        </p:nvCxnSpPr>
        <p:spPr>
          <a:xfrm>
            <a:off x="713920" y="1218175"/>
            <a:ext cx="7831366" cy="0"/>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B4BD5BE-918C-4752-8058-474F7F2561FF}"/>
                  </a:ext>
                </a:extLst>
              </p:cNvPr>
              <p:cNvSpPr txBox="1"/>
              <p:nvPr/>
            </p:nvSpPr>
            <p:spPr>
              <a:xfrm>
                <a:off x="1178825" y="2103540"/>
                <a:ext cx="10472070" cy="2670475"/>
              </a:xfrm>
              <a:prstGeom prst="rect">
                <a:avLst/>
              </a:prstGeom>
              <a:noFill/>
            </p:spPr>
            <p:txBody>
              <a:bodyPr wrap="square">
                <a:spAutoFit/>
              </a:bodyPr>
              <a:lstStyle/>
              <a:p>
                <a:pPr>
                  <a:lnSpc>
                    <a:spcPct val="150000"/>
                  </a:lnSpc>
                </a:pPr>
                <a:r>
                  <a:rPr lang="vi-VN" sz="2400" b="0">
                    <a:latin typeface="Calibri" panose="020F0502020204030204" pitchFamily="34" charset="0"/>
                    <a:ea typeface="Cambria Math" panose="02040503050406030204" pitchFamily="18" charset="0"/>
                    <a:cs typeface="Calibri" panose="020F0502020204030204" pitchFamily="34" charset="0"/>
                  </a:rPr>
                  <a:t>Phân phối dự đoán hậu nghiệm</a:t>
                </a:r>
              </a:p>
              <a:p>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𝒟</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nary>
                        <m:naryPr>
                          <m:limLoc m:val="undOvr"/>
                          <m:subHide m:val="on"/>
                          <m:supHide m:val="on"/>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naryPr>
                        <m:sub/>
                        <m:sup/>
                        <m:e>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𝐰</m:t>
                              </m:r>
                            </m:e>
                            <m:e>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𝐱</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i="1">
                                      <a:latin typeface="Cambria Math" panose="02040503050406030204" pitchFamily="18" charset="0"/>
                                      <a:ea typeface="Cambria Math" panose="02040503050406030204" pitchFamily="18" charset="0"/>
                                      <a:cs typeface="Calibri" panose="020F0502020204030204" pitchFamily="34" charset="0"/>
                                    </a:rPr>
                                    <m:t>𝜎</m:t>
                                  </m:r>
                                </m:e>
                                <m:sup>
                                  <m:r>
                                    <a:rPr lang="vi-VN" sz="2400" i="1">
                                      <a:latin typeface="Cambria Math" panose="02040503050406030204" pitchFamily="18" charset="0"/>
                                      <a:ea typeface="Cambria Math" panose="02040503050406030204" pitchFamily="18" charset="0"/>
                                      <a:cs typeface="Calibri" panose="020F0502020204030204" pitchFamily="34" charset="0"/>
                                    </a:rPr>
                                    <m:t>2</m:t>
                                  </m:r>
                                </m:sup>
                              </m:sSup>
                              <m:r>
                                <a:rPr lang="vi-VN" sz="2400" i="1">
                                  <a:latin typeface="Cambria Math" panose="02040503050406030204" pitchFamily="18" charset="0"/>
                                  <a:ea typeface="Cambria Math" panose="02040503050406030204" pitchFamily="18" charset="0"/>
                                  <a:cs typeface="Calibri" panose="020F0502020204030204" pitchFamily="34" charset="0"/>
                                </a:rPr>
                                <m:t> </m:t>
                              </m:r>
                            </m:e>
                          </m:d>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𝐰</m:t>
                              </m:r>
                            </m:e>
                            <m:e>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b="1">
                                      <a:latin typeface="Cambria Math" panose="02040503050406030204" pitchFamily="18" charset="0"/>
                                      <a:ea typeface="Cambria Math" panose="02040503050406030204" pitchFamily="18" charset="0"/>
                                      <a:cs typeface="Calibri" panose="020F0502020204030204" pitchFamily="34" charset="0"/>
                                    </a:rPr>
                                    <m:t>𝐰</m:t>
                                  </m:r>
                                </m:e>
                                <m:sub>
                                  <m:r>
                                    <a:rPr lang="vi-VN" sz="2400" i="1">
                                      <a:latin typeface="Cambria Math" panose="02040503050406030204" pitchFamily="18" charset="0"/>
                                      <a:ea typeface="Cambria Math" panose="02040503050406030204" pitchFamily="18" charset="0"/>
                                      <a:cs typeface="Calibri" panose="020F0502020204030204" pitchFamily="34" charset="0"/>
                                    </a:rPr>
                                    <m:t>𝑁</m:t>
                                  </m:r>
                                </m:sub>
                              </m:sSub>
                              <m:r>
                                <a:rPr lang="vi-VN" sz="2400" i="1">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b="1">
                                      <a:latin typeface="Cambria Math" panose="02040503050406030204" pitchFamily="18" charset="0"/>
                                      <a:ea typeface="Cambria Math" panose="02040503050406030204" pitchFamily="18" charset="0"/>
                                      <a:cs typeface="Calibri" panose="020F0502020204030204" pitchFamily="34" charset="0"/>
                                    </a:rPr>
                                    <m:t>𝚺</m:t>
                                  </m:r>
                                </m:e>
                                <m:sub>
                                  <m:r>
                                    <a:rPr lang="vi-VN" sz="2400" i="1">
                                      <a:latin typeface="Cambria Math" panose="02040503050406030204" pitchFamily="18" charset="0"/>
                                      <a:ea typeface="Cambria Math" panose="02040503050406030204" pitchFamily="18" charset="0"/>
                                      <a:cs typeface="Calibri" panose="020F0502020204030204" pitchFamily="34" charset="0"/>
                                    </a:rPr>
                                    <m:t>𝑁</m:t>
                                  </m:r>
                                </m:sub>
                              </m:sSub>
                              <m:r>
                                <a:rPr lang="vi-VN" sz="2400" i="1">
                                  <a:latin typeface="Cambria Math" panose="02040503050406030204" pitchFamily="18" charset="0"/>
                                  <a:ea typeface="Cambria Math" panose="02040503050406030204" pitchFamily="18" charset="0"/>
                                  <a:cs typeface="Calibri" panose="020F0502020204030204" pitchFamily="34" charset="0"/>
                                </a:rPr>
                                <m:t> </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𝑑</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𝑦</m:t>
                              </m:r>
                            </m:e>
                            <m:e>
                              <m:sSubSup>
                                <m:sSubSupPr>
                                  <m:ctrlPr>
                                    <a:rPr lang="vi-VN" sz="2400" i="1">
                                      <a:latin typeface="Cambria Math" panose="02040503050406030204" pitchFamily="18" charset="0"/>
                                      <a:ea typeface="Cambria Math" panose="02040503050406030204" pitchFamily="18" charset="0"/>
                                      <a:cs typeface="Calibri" panose="020F0502020204030204" pitchFamily="34" charset="0"/>
                                    </a:rPr>
                                  </m:ctrlPr>
                                </m:sSubSupPr>
                                <m:e>
                                  <m:r>
                                    <a:rPr lang="vi-VN" sz="2400" b="1">
                                      <a:latin typeface="Cambria Math" panose="02040503050406030204" pitchFamily="18" charset="0"/>
                                      <a:ea typeface="Cambria Math" panose="02040503050406030204" pitchFamily="18" charset="0"/>
                                      <a:cs typeface="Calibri" panose="020F0502020204030204" pitchFamily="34" charset="0"/>
                                    </a:rPr>
                                    <m:t>𝐰</m:t>
                                  </m:r>
                                </m:e>
                                <m:sub>
                                  <m:r>
                                    <a:rPr lang="vi-VN" sz="2400" i="1">
                                      <a:latin typeface="Cambria Math" panose="02040503050406030204" pitchFamily="18" charset="0"/>
                                      <a:ea typeface="Cambria Math" panose="02040503050406030204" pitchFamily="18" charset="0"/>
                                      <a:cs typeface="Calibri" panose="020F0502020204030204" pitchFamily="34" charset="0"/>
                                    </a:rPr>
                                    <m:t>𝑁</m:t>
                                  </m:r>
                                </m:sub>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bSup>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𝜎</m:t>
                                  </m:r>
                                </m:e>
                                <m:sub>
                                  <m:r>
                                    <a:rPr lang="vi-VN" sz="2400" i="1">
                                      <a:latin typeface="Cambria Math" panose="02040503050406030204" pitchFamily="18" charset="0"/>
                                      <a:ea typeface="Cambria Math" panose="02040503050406030204" pitchFamily="18" charset="0"/>
                                      <a:cs typeface="Calibri" panose="020F0502020204030204" pitchFamily="34" charset="0"/>
                                    </a:rPr>
                                    <m:t>𝑁</m:t>
                                  </m:r>
                                </m:sub>
                              </m:sSub>
                              <m:d>
                                <m:dPr>
                                  <m:ctrlPr>
                                    <a:rPr lang="vi-VN" sz="2400" b="1"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r>
                                <a:rPr lang="vi-VN" sz="2400" i="1">
                                  <a:latin typeface="Cambria Math" panose="02040503050406030204" pitchFamily="18" charset="0"/>
                                  <a:ea typeface="Cambria Math" panose="02040503050406030204" pitchFamily="18" charset="0"/>
                                  <a:cs typeface="Calibri" panose="020F0502020204030204" pitchFamily="34" charset="0"/>
                                </a:rPr>
                                <m:t> </m:t>
                              </m:r>
                            </m:e>
                          </m:d>
                        </m:e>
                      </m:nary>
                    </m:oMath>
                  </m:oMathPara>
                </a14:m>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trong đó, </a:t>
                </a:r>
                <a14:m>
                  <m:oMath xmlns:m="http://schemas.openxmlformats.org/officeDocument/2006/math">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𝜎</m:t>
                        </m:r>
                      </m:e>
                      <m:sub>
                        <m:r>
                          <a:rPr lang="vi-VN" sz="2400" i="1">
                            <a:latin typeface="Cambria Math" panose="02040503050406030204" pitchFamily="18" charset="0"/>
                            <a:ea typeface="Cambria Math" panose="02040503050406030204" pitchFamily="18" charset="0"/>
                            <a:cs typeface="Calibri" panose="020F0502020204030204" pitchFamily="34" charset="0"/>
                          </a:rPr>
                          <m:t>𝑁</m:t>
                        </m:r>
                      </m:sub>
                    </m:sSub>
                    <m:d>
                      <m:dPr>
                        <m:ctrlPr>
                          <a:rPr lang="vi-VN" sz="2400" b="1"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ea typeface="Cambria Math" panose="02040503050406030204" pitchFamily="18" charset="0"/>
                            <a:cs typeface="Calibri" panose="020F0502020204030204" pitchFamily="34" charset="0"/>
                          </a:rPr>
                          <m:t>𝚺</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𝑁</m:t>
                        </m:r>
                      </m:sub>
                    </m:sSub>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oMath>
                </a14:m>
                <a:endParaRPr lang="vi-VN" sz="2400" b="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8" name="TextBox 7">
                <a:extLst>
                  <a:ext uri="{FF2B5EF4-FFF2-40B4-BE49-F238E27FC236}">
                    <a16:creationId xmlns:a16="http://schemas.microsoft.com/office/drawing/2014/main" id="{5B4BD5BE-918C-4752-8058-474F7F2561FF}"/>
                  </a:ext>
                </a:extLst>
              </p:cNvPr>
              <p:cNvSpPr txBox="1">
                <a:spLocks noRot="1" noChangeAspect="1" noMove="1" noResize="1" noEditPoints="1" noAdjustHandles="1" noChangeArrowheads="1" noChangeShapeType="1" noTextEdit="1"/>
              </p:cNvSpPr>
              <p:nvPr/>
            </p:nvSpPr>
            <p:spPr>
              <a:xfrm>
                <a:off x="1178825" y="2103540"/>
                <a:ext cx="10472070" cy="2670475"/>
              </a:xfrm>
              <a:prstGeom prst="rect">
                <a:avLst/>
              </a:prstGeom>
              <a:blipFill>
                <a:blip r:embed="rId3"/>
                <a:stretch>
                  <a:fillRect l="-873" b="-433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8D5A1F2-2CC8-4F37-8696-FBD4701819C8}"/>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lide Number Placeholder 4">
            <a:extLst>
              <a:ext uri="{FF2B5EF4-FFF2-40B4-BE49-F238E27FC236}">
                <a16:creationId xmlns:a16="http://schemas.microsoft.com/office/drawing/2014/main" id="{B05CC34D-87EC-4C29-A334-6A94DECB35C3}"/>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53</a:t>
            </a:fld>
            <a:endParaRPr lang="en-US" sz="1400">
              <a:solidFill>
                <a:schemeClr val="bg1"/>
              </a:solidFill>
            </a:endParaRPr>
          </a:p>
        </p:txBody>
      </p:sp>
    </p:spTree>
    <p:extLst>
      <p:ext uri="{BB962C8B-B14F-4D97-AF65-F5344CB8AC3E}">
        <p14:creationId xmlns:p14="http://schemas.microsoft.com/office/powerpoint/2010/main" val="262882484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0000"/>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AA692C8-B677-4577-9F83-29994DF1777A}"/>
              </a:ext>
            </a:extLst>
          </p:cNvPr>
          <p:cNvSpPr/>
          <p:nvPr/>
        </p:nvSpPr>
        <p:spPr>
          <a:xfrm>
            <a:off x="2783541" y="116541"/>
            <a:ext cx="6624917" cy="6624917"/>
          </a:xfrm>
          <a:prstGeom prst="ellipse">
            <a:avLst/>
          </a:prstGeom>
          <a:noFill/>
          <a:ln w="254000" cap="rnd">
            <a:gradFill>
              <a:gsLst>
                <a:gs pos="49000">
                  <a:schemeClr val="accent1">
                    <a:lumMod val="5000"/>
                    <a:lumOff val="95000"/>
                  </a:schemeClr>
                </a:gs>
                <a:gs pos="3000">
                  <a:srgbClr val="C1B5A6"/>
                </a:gs>
                <a:gs pos="83000">
                  <a:srgbClr val="C1B5A6"/>
                </a:gs>
                <a:gs pos="100000">
                  <a:srgbClr val="C1B5A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E9DA26-23DB-4F2A-A162-C697F024003D}"/>
              </a:ext>
            </a:extLst>
          </p:cNvPr>
          <p:cNvSpPr txBox="1"/>
          <p:nvPr/>
        </p:nvSpPr>
        <p:spPr>
          <a:xfrm>
            <a:off x="3204881" y="4457700"/>
            <a:ext cx="5782235" cy="769441"/>
          </a:xfrm>
          <a:prstGeom prst="rect">
            <a:avLst/>
          </a:prstGeom>
          <a:noFill/>
        </p:spPr>
        <p:txBody>
          <a:bodyPr wrap="square" rtlCol="0">
            <a:spAutoFit/>
          </a:bodyPr>
          <a:lstStyle/>
          <a:p>
            <a:pPr algn="ctr"/>
            <a:r>
              <a:rPr lang="vi-VN" sz="4400" b="1" i="0">
                <a:solidFill>
                  <a:srgbClr val="3D3939"/>
                </a:solidFill>
                <a:effectLst/>
                <a:latin typeface="Calibri" panose="020F0502020204030204" pitchFamily="34" charset="0"/>
                <a:cs typeface="Calibri" panose="020F0502020204030204" pitchFamily="34" charset="0"/>
              </a:rPr>
              <a:t>Logistic Regression</a:t>
            </a:r>
            <a:endParaRPr lang="en-US" sz="4400" b="1" i="0">
              <a:solidFill>
                <a:srgbClr val="3D3939"/>
              </a:solidFill>
              <a:effectLst/>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1FBCFA82-2B86-4E8B-8A60-AFD5FEB41FC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151985" y="1028700"/>
            <a:ext cx="3571875" cy="3429000"/>
          </a:xfrm>
          <a:prstGeom prst="rect">
            <a:avLst/>
          </a:prstGeom>
        </p:spPr>
      </p:pic>
    </p:spTree>
    <p:extLst>
      <p:ext uri="{BB962C8B-B14F-4D97-AF65-F5344CB8AC3E}">
        <p14:creationId xmlns:p14="http://schemas.microsoft.com/office/powerpoint/2010/main" val="31046416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B49280-D21B-4529-A7BE-7F11C3CE37C9}"/>
              </a:ext>
            </a:extLst>
          </p:cNvPr>
          <p:cNvSpPr txBox="1"/>
          <p:nvPr/>
        </p:nvSpPr>
        <p:spPr>
          <a:xfrm>
            <a:off x="3177859" y="2247131"/>
            <a:ext cx="5782235" cy="769441"/>
          </a:xfrm>
          <a:prstGeom prst="rect">
            <a:avLst/>
          </a:prstGeom>
          <a:noFill/>
        </p:spPr>
        <p:txBody>
          <a:bodyPr wrap="square" rtlCol="0">
            <a:spAutoFit/>
          </a:bodyPr>
          <a:lstStyle/>
          <a:p>
            <a:pPr algn="ctr"/>
            <a:r>
              <a:rPr lang="vi-VN" sz="4400" b="1" i="0">
                <a:solidFill>
                  <a:srgbClr val="3D3939"/>
                </a:solidFill>
                <a:effectLst/>
                <a:latin typeface="Calibri" panose="020F0502020204030204" pitchFamily="34" charset="0"/>
                <a:cs typeface="Calibri" panose="020F0502020204030204" pitchFamily="34" charset="0"/>
              </a:rPr>
              <a:t>Logistic Regression</a:t>
            </a:r>
            <a:endParaRPr lang="en-US" sz="4400" b="1" i="0">
              <a:solidFill>
                <a:srgbClr val="3D3939"/>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8842D33-57AD-4840-88BF-5D02A90176F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17902" y="609504"/>
            <a:ext cx="2727854" cy="2618740"/>
          </a:xfrm>
          <a:prstGeom prst="rect">
            <a:avLst/>
          </a:prstGeom>
        </p:spPr>
      </p:pic>
      <mc:AlternateContent xmlns:mc="http://schemas.openxmlformats.org/markup-compatibility/2006">
        <mc:Choice xmlns:psez="http://schemas.microsoft.com/office/powerpoint/2016/sectionzoom" Requires="psez">
          <p:graphicFrame>
            <p:nvGraphicFramePr>
              <p:cNvPr id="7" name="Section Zoom 6">
                <a:extLst>
                  <a:ext uri="{FF2B5EF4-FFF2-40B4-BE49-F238E27FC236}">
                    <a16:creationId xmlns:a16="http://schemas.microsoft.com/office/drawing/2014/main" id="{E12F5798-E073-43D2-B20E-915BDBB2EE01}"/>
                  </a:ext>
                </a:extLst>
              </p:cNvPr>
              <p:cNvGraphicFramePr>
                <a:graphicFrameLocks noChangeAspect="1"/>
              </p:cNvGraphicFramePr>
              <p:nvPr>
                <p:extLst>
                  <p:ext uri="{D42A27DB-BD31-4B8C-83A1-F6EECF244321}">
                    <p14:modId xmlns:p14="http://schemas.microsoft.com/office/powerpoint/2010/main" val="3711290775"/>
                  </p:ext>
                </p:extLst>
              </p:nvPr>
            </p:nvGraphicFramePr>
            <p:xfrm>
              <a:off x="1055594" y="5407712"/>
              <a:ext cx="673137" cy="673137"/>
            </p:xfrm>
            <a:graphic>
              <a:graphicData uri="http://schemas.microsoft.com/office/powerpoint/2016/sectionzoom">
                <psez:sectionZm>
                  <psez:sectionZmObj sectionId="{EE31C2E9-16A7-4C49-8DC5-16C2351E0A08}">
                    <psez:zmPr id="{81BF07D2-6F0B-4C7A-A1A0-B3D2D7884A60}" transitionDur="1000">
                      <p166:blipFill xmlns:p166="http://schemas.microsoft.com/office/powerpoint/2016/6/main">
                        <a:blip r:embed="rId5"/>
                        <a:stretch>
                          <a:fillRect/>
                        </a:stretch>
                      </p166:blipFill>
                      <p166:spPr xmlns:p166="http://schemas.microsoft.com/office/powerpoint/2016/6/main">
                        <a:xfrm>
                          <a:off x="0" y="0"/>
                          <a:ext cx="673137" cy="673137"/>
                        </a:xfrm>
                        <a:prstGeom prst="rect">
                          <a:avLst/>
                        </a:prstGeom>
                        <a:ln w="3175">
                          <a:noFill/>
                        </a:ln>
                      </p166:spPr>
                    </psez:zmPr>
                  </psez:sectionZmObj>
                </psez:sectionZm>
              </a:graphicData>
            </a:graphic>
          </p:graphicFrame>
        </mc:Choice>
        <mc:Fallback>
          <p:pic>
            <p:nvPicPr>
              <p:cNvPr id="7" name="Section Zoom 6">
                <a:hlinkClick r:id="rId6" action="ppaction://hlinksldjump"/>
                <a:extLst>
                  <a:ext uri="{FF2B5EF4-FFF2-40B4-BE49-F238E27FC236}">
                    <a16:creationId xmlns:a16="http://schemas.microsoft.com/office/drawing/2014/main" id="{E12F5798-E073-43D2-B20E-915BDBB2EE01}"/>
                  </a:ext>
                </a:extLst>
              </p:cNvPr>
              <p:cNvPicPr>
                <a:picLocks noGrp="1" noRot="1" noChangeAspect="1" noMove="1" noResize="1" noEditPoints="1" noAdjustHandles="1" noChangeArrowheads="1" noChangeShapeType="1"/>
              </p:cNvPicPr>
              <p:nvPr/>
            </p:nvPicPr>
            <p:blipFill>
              <a:blip r:embed="rId5"/>
              <a:stretch>
                <a:fillRect/>
              </a:stretch>
            </p:blipFill>
            <p:spPr>
              <a:xfrm>
                <a:off x="1055594" y="5407712"/>
                <a:ext cx="673137" cy="673137"/>
              </a:xfrm>
              <a:prstGeom prst="rect">
                <a:avLst/>
              </a:prstGeom>
              <a:ln w="3175">
                <a:noFill/>
              </a:ln>
            </p:spPr>
          </p:pic>
        </mc:Fallback>
      </mc:AlternateContent>
      <p:sp>
        <p:nvSpPr>
          <p:cNvPr id="12" name="TextBox 11">
            <a:extLst>
              <a:ext uri="{FF2B5EF4-FFF2-40B4-BE49-F238E27FC236}">
                <a16:creationId xmlns:a16="http://schemas.microsoft.com/office/drawing/2014/main" id="{E8A59902-E644-4DF8-9A99-E47FAC9DF610}"/>
              </a:ext>
            </a:extLst>
          </p:cNvPr>
          <p:cNvSpPr txBox="1"/>
          <p:nvPr/>
        </p:nvSpPr>
        <p:spPr>
          <a:xfrm>
            <a:off x="1728731" y="3875205"/>
            <a:ext cx="3881120" cy="461665"/>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Binary Logistic Regression</a:t>
            </a:r>
            <a:endParaRPr lang="en-US" sz="24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AEC79B1-FC88-4844-8530-0E27B824AFA4}"/>
              </a:ext>
            </a:extLst>
          </p:cNvPr>
          <p:cNvSpPr txBox="1"/>
          <p:nvPr/>
        </p:nvSpPr>
        <p:spPr>
          <a:xfrm>
            <a:off x="1728731" y="5619183"/>
            <a:ext cx="4116034" cy="461665"/>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Multinomial Logistic Regression</a:t>
            </a:r>
            <a:endParaRPr lang="en-US" sz="2400">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18EF2C64-33C4-430C-8224-DBE06B2073FF}"/>
              </a:ext>
            </a:extLst>
          </p:cNvPr>
          <p:cNvSpPr txBox="1"/>
          <p:nvPr/>
        </p:nvSpPr>
        <p:spPr>
          <a:xfrm>
            <a:off x="6769137" y="3875205"/>
            <a:ext cx="3881120" cy="461665"/>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Robust Logistic Regression</a:t>
            </a:r>
            <a:endParaRPr lang="en-US" sz="24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84B72AE9-FB20-4A25-8F6C-8437A383C90D}"/>
              </a:ext>
            </a:extLst>
          </p:cNvPr>
          <p:cNvSpPr txBox="1"/>
          <p:nvPr/>
        </p:nvSpPr>
        <p:spPr>
          <a:xfrm>
            <a:off x="6769137" y="5630792"/>
            <a:ext cx="3881120" cy="461665"/>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Bayesian Logistic Regression</a:t>
            </a:r>
            <a:endParaRPr lang="en-US" sz="2400">
              <a:latin typeface="Calibri" panose="020F0502020204030204" pitchFamily="34" charset="0"/>
              <a:cs typeface="Calibri" panose="020F0502020204030204" pitchFamily="34" charset="0"/>
            </a:endParaRPr>
          </a:p>
        </p:txBody>
      </p:sp>
      <mc:AlternateContent xmlns:mc="http://schemas.openxmlformats.org/markup-compatibility/2006">
        <mc:Choice xmlns:psez="http://schemas.microsoft.com/office/powerpoint/2016/sectionzoom" Requires="psez">
          <p:graphicFrame>
            <p:nvGraphicFramePr>
              <p:cNvPr id="5" name="Section Zoom 4">
                <a:extLst>
                  <a:ext uri="{FF2B5EF4-FFF2-40B4-BE49-F238E27FC236}">
                    <a16:creationId xmlns:a16="http://schemas.microsoft.com/office/drawing/2014/main" id="{81FAB95E-E58D-44B0-BD50-123D6EA34B1E}"/>
                  </a:ext>
                </a:extLst>
              </p:cNvPr>
              <p:cNvGraphicFramePr>
                <a:graphicFrameLocks noChangeAspect="1"/>
              </p:cNvGraphicFramePr>
              <p:nvPr>
                <p:extLst>
                  <p:ext uri="{D42A27DB-BD31-4B8C-83A1-F6EECF244321}">
                    <p14:modId xmlns:p14="http://schemas.microsoft.com/office/powerpoint/2010/main" val="1999441368"/>
                  </p:ext>
                </p:extLst>
              </p:nvPr>
            </p:nvGraphicFramePr>
            <p:xfrm>
              <a:off x="1055594" y="3663734"/>
              <a:ext cx="673137" cy="673137"/>
            </p:xfrm>
            <a:graphic>
              <a:graphicData uri="http://schemas.microsoft.com/office/powerpoint/2016/sectionzoom">
                <psez:sectionZm>
                  <psez:sectionZmObj sectionId="{A2F36E48-18A4-474A-9E32-02C897B90B02}">
                    <psez:zmPr id="{A95CCFCE-529B-4DD4-985A-1A07036B7845}" transitionDur="1000">
                      <p166:blipFill xmlns:p166="http://schemas.microsoft.com/office/powerpoint/2016/6/main">
                        <a:blip r:embed="rId7"/>
                        <a:stretch>
                          <a:fillRect/>
                        </a:stretch>
                      </p166:blipFill>
                      <p166:spPr xmlns:p166="http://schemas.microsoft.com/office/powerpoint/2016/6/main">
                        <a:xfrm>
                          <a:off x="0" y="0"/>
                          <a:ext cx="673137" cy="673137"/>
                        </a:xfrm>
                        <a:prstGeom prst="rect">
                          <a:avLst/>
                        </a:prstGeom>
                        <a:ln w="3175">
                          <a:noFill/>
                        </a:ln>
                      </p166:spPr>
                    </psez:zmPr>
                  </psez:sectionZmObj>
                </psez:sectionZm>
              </a:graphicData>
            </a:graphic>
          </p:graphicFrame>
        </mc:Choice>
        <mc:Fallback>
          <p:pic>
            <p:nvPicPr>
              <p:cNvPr id="5" name="Section Zoom 4">
                <a:hlinkClick r:id="rId8" action="ppaction://hlinksldjump"/>
                <a:extLst>
                  <a:ext uri="{FF2B5EF4-FFF2-40B4-BE49-F238E27FC236}">
                    <a16:creationId xmlns:a16="http://schemas.microsoft.com/office/drawing/2014/main" id="{81FAB95E-E58D-44B0-BD50-123D6EA34B1E}"/>
                  </a:ext>
                </a:extLst>
              </p:cNvPr>
              <p:cNvPicPr>
                <a:picLocks noGrp="1" noRot="1" noChangeAspect="1" noMove="1" noResize="1" noEditPoints="1" noAdjustHandles="1" noChangeArrowheads="1" noChangeShapeType="1"/>
              </p:cNvPicPr>
              <p:nvPr/>
            </p:nvPicPr>
            <p:blipFill>
              <a:blip r:embed="rId7"/>
              <a:stretch>
                <a:fillRect/>
              </a:stretch>
            </p:blipFill>
            <p:spPr>
              <a:xfrm>
                <a:off x="1055594" y="3663734"/>
                <a:ext cx="673137" cy="673137"/>
              </a:xfrm>
              <a:prstGeom prst="rect">
                <a:avLst/>
              </a:prstGeom>
              <a:ln w="3175">
                <a:noFill/>
              </a:ln>
            </p:spPr>
          </p:pic>
        </mc:Fallback>
      </mc:AlternateContent>
      <mc:AlternateContent xmlns:mc="http://schemas.openxmlformats.org/markup-compatibility/2006">
        <mc:Choice xmlns:psez="http://schemas.microsoft.com/office/powerpoint/2016/sectionzoom" Requires="psez">
          <p:graphicFrame>
            <p:nvGraphicFramePr>
              <p:cNvPr id="9" name="Section Zoom 8">
                <a:extLst>
                  <a:ext uri="{FF2B5EF4-FFF2-40B4-BE49-F238E27FC236}">
                    <a16:creationId xmlns:a16="http://schemas.microsoft.com/office/drawing/2014/main" id="{6E9AF18C-3022-4DFC-B1EA-650F586D8046}"/>
                  </a:ext>
                </a:extLst>
              </p:cNvPr>
              <p:cNvGraphicFramePr>
                <a:graphicFrameLocks noChangeAspect="1"/>
              </p:cNvGraphicFramePr>
              <p:nvPr>
                <p:extLst>
                  <p:ext uri="{D42A27DB-BD31-4B8C-83A1-F6EECF244321}">
                    <p14:modId xmlns:p14="http://schemas.microsoft.com/office/powerpoint/2010/main" val="4148033904"/>
                  </p:ext>
                </p:extLst>
              </p:nvPr>
            </p:nvGraphicFramePr>
            <p:xfrm>
              <a:off x="6096000" y="3675343"/>
              <a:ext cx="673137" cy="673137"/>
            </p:xfrm>
            <a:graphic>
              <a:graphicData uri="http://schemas.microsoft.com/office/powerpoint/2016/sectionzoom">
                <psez:sectionZm>
                  <psez:sectionZmObj sectionId="{17E2565F-0D6E-499D-B1F0-B7D0D9952A8F}">
                    <psez:zmPr id="{A48FF9AB-ACC1-45CE-A6B2-689C2C9F7680}" transitionDur="1000">
                      <p166:blipFill xmlns:p166="http://schemas.microsoft.com/office/powerpoint/2016/6/main">
                        <a:blip r:embed="rId9"/>
                        <a:stretch>
                          <a:fillRect/>
                        </a:stretch>
                      </p166:blipFill>
                      <p166:spPr xmlns:p166="http://schemas.microsoft.com/office/powerpoint/2016/6/main">
                        <a:xfrm>
                          <a:off x="0" y="0"/>
                          <a:ext cx="673137" cy="673137"/>
                        </a:xfrm>
                        <a:prstGeom prst="rect">
                          <a:avLst/>
                        </a:prstGeom>
                        <a:ln w="3175">
                          <a:noFill/>
                        </a:ln>
                      </p166:spPr>
                    </psez:zmPr>
                  </psez:sectionZmObj>
                </psez:sectionZm>
              </a:graphicData>
            </a:graphic>
          </p:graphicFrame>
        </mc:Choice>
        <mc:Fallback>
          <p:pic>
            <p:nvPicPr>
              <p:cNvPr id="9" name="Section Zoom 8">
                <a:hlinkClick r:id="rId10" action="ppaction://hlinksldjump"/>
                <a:extLst>
                  <a:ext uri="{FF2B5EF4-FFF2-40B4-BE49-F238E27FC236}">
                    <a16:creationId xmlns:a16="http://schemas.microsoft.com/office/drawing/2014/main" id="{6E9AF18C-3022-4DFC-B1EA-650F586D8046}"/>
                  </a:ext>
                </a:extLst>
              </p:cNvPr>
              <p:cNvPicPr>
                <a:picLocks noGrp="1" noRot="1" noChangeAspect="1" noMove="1" noResize="1" noEditPoints="1" noAdjustHandles="1" noChangeArrowheads="1" noChangeShapeType="1"/>
              </p:cNvPicPr>
              <p:nvPr/>
            </p:nvPicPr>
            <p:blipFill>
              <a:blip r:embed="rId9"/>
              <a:stretch>
                <a:fillRect/>
              </a:stretch>
            </p:blipFill>
            <p:spPr>
              <a:xfrm>
                <a:off x="6096000" y="3675343"/>
                <a:ext cx="673137" cy="673137"/>
              </a:xfrm>
              <a:prstGeom prst="rect">
                <a:avLst/>
              </a:prstGeom>
              <a:ln w="3175">
                <a:noFill/>
              </a:ln>
            </p:spPr>
          </p:pic>
        </mc:Fallback>
      </mc:AlternateContent>
      <mc:AlternateContent xmlns:mc="http://schemas.openxmlformats.org/markup-compatibility/2006">
        <mc:Choice xmlns:psez="http://schemas.microsoft.com/office/powerpoint/2016/sectionzoom" Requires="psez">
          <p:graphicFrame>
            <p:nvGraphicFramePr>
              <p:cNvPr id="11" name="Section Zoom 10">
                <a:extLst>
                  <a:ext uri="{FF2B5EF4-FFF2-40B4-BE49-F238E27FC236}">
                    <a16:creationId xmlns:a16="http://schemas.microsoft.com/office/drawing/2014/main" id="{5C12F0BB-3B81-4E58-A676-E2D87FF1FBC8}"/>
                  </a:ext>
                </a:extLst>
              </p:cNvPr>
              <p:cNvGraphicFramePr>
                <a:graphicFrameLocks noChangeAspect="1"/>
              </p:cNvGraphicFramePr>
              <p:nvPr>
                <p:extLst>
                  <p:ext uri="{D42A27DB-BD31-4B8C-83A1-F6EECF244321}">
                    <p14:modId xmlns:p14="http://schemas.microsoft.com/office/powerpoint/2010/main" val="749943197"/>
                  </p:ext>
                </p:extLst>
              </p:nvPr>
            </p:nvGraphicFramePr>
            <p:xfrm>
              <a:off x="6096001" y="5419321"/>
              <a:ext cx="673137" cy="673137"/>
            </p:xfrm>
            <a:graphic>
              <a:graphicData uri="http://schemas.microsoft.com/office/powerpoint/2016/sectionzoom">
                <psez:sectionZm>
                  <psez:sectionZmObj sectionId="{66A93940-B57F-4CD5-AA5E-BCB2E9C8BC07}">
                    <psez:zmPr id="{F951EECE-A4B5-484D-8001-F39F0D92BD07}" transitionDur="1000">
                      <p166:blipFill xmlns:p166="http://schemas.microsoft.com/office/powerpoint/2016/6/main">
                        <a:blip r:embed="rId11"/>
                        <a:stretch>
                          <a:fillRect/>
                        </a:stretch>
                      </p166:blipFill>
                      <p166:spPr xmlns:p166="http://schemas.microsoft.com/office/powerpoint/2016/6/main">
                        <a:xfrm>
                          <a:off x="0" y="0"/>
                          <a:ext cx="673137" cy="673137"/>
                        </a:xfrm>
                        <a:prstGeom prst="rect">
                          <a:avLst/>
                        </a:prstGeom>
                        <a:ln w="3175">
                          <a:noFill/>
                        </a:ln>
                      </p166:spPr>
                    </psez:zmPr>
                  </psez:sectionZmObj>
                </psez:sectionZm>
              </a:graphicData>
            </a:graphic>
          </p:graphicFrame>
        </mc:Choice>
        <mc:Fallback>
          <p:pic>
            <p:nvPicPr>
              <p:cNvPr id="11" name="Section Zoom 10">
                <a:hlinkClick r:id="rId12" action="ppaction://hlinksldjump"/>
                <a:extLst>
                  <a:ext uri="{FF2B5EF4-FFF2-40B4-BE49-F238E27FC236}">
                    <a16:creationId xmlns:a16="http://schemas.microsoft.com/office/drawing/2014/main" id="{5C12F0BB-3B81-4E58-A676-E2D87FF1FBC8}"/>
                  </a:ext>
                </a:extLst>
              </p:cNvPr>
              <p:cNvPicPr>
                <a:picLocks noGrp="1" noRot="1" noChangeAspect="1" noMove="1" noResize="1" noEditPoints="1" noAdjustHandles="1" noChangeArrowheads="1" noChangeShapeType="1"/>
              </p:cNvPicPr>
              <p:nvPr/>
            </p:nvPicPr>
            <p:blipFill>
              <a:blip r:embed="rId11"/>
              <a:stretch>
                <a:fillRect/>
              </a:stretch>
            </p:blipFill>
            <p:spPr>
              <a:xfrm>
                <a:off x="6096001" y="5419321"/>
                <a:ext cx="673137" cy="673137"/>
              </a:xfrm>
              <a:prstGeom prst="rect">
                <a:avLst/>
              </a:prstGeom>
              <a:ln w="3175">
                <a:noFill/>
              </a:ln>
            </p:spPr>
          </p:pic>
        </mc:Fallback>
      </mc:AlternateContent>
      <p:sp>
        <p:nvSpPr>
          <p:cNvPr id="16" name="Rectangle 15">
            <a:extLst>
              <a:ext uri="{FF2B5EF4-FFF2-40B4-BE49-F238E27FC236}">
                <a16:creationId xmlns:a16="http://schemas.microsoft.com/office/drawing/2014/main" id="{FA94B103-C7AF-4B2A-8300-D9C97E3621E2}"/>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Slide Number Placeholder 4">
            <a:extLst>
              <a:ext uri="{FF2B5EF4-FFF2-40B4-BE49-F238E27FC236}">
                <a16:creationId xmlns:a16="http://schemas.microsoft.com/office/drawing/2014/main" id="{35D2895A-E49B-4E67-A29D-9CD097EDAE5E}"/>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55</a:t>
            </a:fld>
            <a:endParaRPr lang="en-US" sz="1400">
              <a:solidFill>
                <a:schemeClr val="bg1"/>
              </a:solidFill>
            </a:endParaRPr>
          </a:p>
        </p:txBody>
      </p:sp>
    </p:spTree>
    <p:extLst>
      <p:ext uri="{BB962C8B-B14F-4D97-AF65-F5344CB8AC3E}">
        <p14:creationId xmlns:p14="http://schemas.microsoft.com/office/powerpoint/2010/main" val="65851174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0FA36AB-494A-44D3-A445-8F5D37E4055F}"/>
              </a:ext>
            </a:extLst>
          </p:cNvPr>
          <p:cNvSpPr/>
          <p:nvPr/>
        </p:nvSpPr>
        <p:spPr>
          <a:xfrm>
            <a:off x="1382486" y="1360714"/>
            <a:ext cx="8055428" cy="1544242"/>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520EDC1-E268-4748-90AF-44C9A4F32257}"/>
              </a:ext>
            </a:extLst>
          </p:cNvPr>
          <p:cNvSpPr txBox="1"/>
          <p:nvPr/>
        </p:nvSpPr>
        <p:spPr>
          <a:xfrm>
            <a:off x="6692464" y="125557"/>
            <a:ext cx="5499536" cy="646331"/>
          </a:xfrm>
          <a:prstGeom prst="rect">
            <a:avLst/>
          </a:prstGeom>
          <a:noFill/>
        </p:spPr>
        <p:txBody>
          <a:bodyPr wrap="square" rtlCol="0">
            <a:spAutoFit/>
          </a:bodyPr>
          <a:lstStyle/>
          <a:p>
            <a:r>
              <a:rPr lang="vi-VN" sz="3600" b="1">
                <a:solidFill>
                  <a:srgbClr val="3D3939"/>
                </a:solidFill>
                <a:latin typeface="Calibri" panose="020F0502020204030204" pitchFamily="34" charset="0"/>
                <a:cs typeface="Calibri" panose="020F0502020204030204" pitchFamily="34" charset="0"/>
              </a:rPr>
              <a:t>Binary</a:t>
            </a:r>
            <a:r>
              <a:rPr lang="vi-VN" sz="3600" b="1" i="0">
                <a:solidFill>
                  <a:srgbClr val="3D3939"/>
                </a:solidFill>
                <a:effectLst/>
                <a:latin typeface="Calibri" panose="020F0502020204030204" pitchFamily="34" charset="0"/>
                <a:cs typeface="Calibri" panose="020F0502020204030204" pitchFamily="34" charset="0"/>
              </a:rPr>
              <a:t> Logistic Regression</a:t>
            </a:r>
            <a:endParaRPr lang="en-US" sz="3600" b="1" i="0">
              <a:solidFill>
                <a:srgbClr val="3D3939"/>
              </a:solidFill>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15AA0750-94C8-40F9-AF65-8CA91506C230}"/>
                  </a:ext>
                </a:extLst>
              </p:cNvPr>
              <p:cNvSpPr txBox="1">
                <a:spLocks/>
              </p:cNvSpPr>
              <p:nvPr/>
            </p:nvSpPr>
            <p:spPr>
              <a:xfrm>
                <a:off x="890005" y="1561160"/>
                <a:ext cx="10278438" cy="48275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089025">
                  <a:buNone/>
                </a:pPr>
                <a:r>
                  <a:rPr lang="en-US" sz="2400" b="1"/>
                  <a:t>Hàm sigmoid</a:t>
                </a:r>
                <a:r>
                  <a:rPr lang="en-US" sz="2400"/>
                  <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𝜎</m:t>
                      </m:r>
                      <m:d>
                        <m:dPr>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𝑥</m:t>
                          </m:r>
                        </m:e>
                      </m:d>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1</m:t>
                          </m:r>
                        </m:num>
                        <m:den>
                          <m:r>
                            <a:rPr lang="en-US" sz="2400" i="1" smtClean="0">
                              <a:latin typeface="Cambria Math" panose="02040503050406030204" pitchFamily="18" charset="0"/>
                              <a:ea typeface="Cambria Math" panose="02040503050406030204" pitchFamily="18" charset="0"/>
                            </a:rPr>
                            <m:t>1+</m:t>
                          </m:r>
                          <m:sSup>
                            <m:sSupPr>
                              <m:ctrlPr>
                                <a:rPr lang="en-US" sz="240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𝑒</m:t>
                              </m:r>
                            </m:e>
                            <m:sup>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𝑥</m:t>
                              </m:r>
                            </m:sup>
                          </m:sSup>
                        </m:den>
                      </m:f>
                    </m:oMath>
                  </m:oMathPara>
                </a14:m>
                <a:endParaRPr lang="en-US" sz="2400">
                  <a:ea typeface="Cambria Math" panose="02040503050406030204" pitchFamily="18" charset="0"/>
                </a:endParaRPr>
              </a:p>
              <a:p>
                <a:pPr marL="0" indent="0">
                  <a:buFont typeface="Arial" panose="020B0604020202020204" pitchFamily="34" charset="0"/>
                  <a:buNone/>
                </a:pPr>
                <a:endParaRPr lang="vi-VN" sz="2400"/>
              </a:p>
              <a:p>
                <a:pPr marL="0" indent="0">
                  <a:buFont typeface="Arial" panose="020B0604020202020204" pitchFamily="34" charset="0"/>
                  <a:buNone/>
                </a:pPr>
                <a:r>
                  <a:rPr lang="en-US" sz="2400"/>
                  <a:t>Đồ </a:t>
                </a:r>
                <a:r>
                  <a:rPr lang="en-US" sz="2400" err="1"/>
                  <a:t>thị</a:t>
                </a:r>
                <a:r>
                  <a:rPr lang="en-US" sz="2400"/>
                  <a:t>:</a:t>
                </a:r>
              </a:p>
              <a:p>
                <a:pPr marL="0" indent="0">
                  <a:buFont typeface="Arial" panose="020B0604020202020204" pitchFamily="34" charset="0"/>
                  <a:buNone/>
                </a:pPr>
                <a:endParaRPr lang="en-US"/>
              </a:p>
            </p:txBody>
          </p:sp>
        </mc:Choice>
        <mc:Fallback>
          <p:sp>
            <p:nvSpPr>
              <p:cNvPr id="7" name="Content Placeholder 2">
                <a:extLst>
                  <a:ext uri="{FF2B5EF4-FFF2-40B4-BE49-F238E27FC236}">
                    <a16:creationId xmlns:a16="http://schemas.microsoft.com/office/drawing/2014/main" id="{15AA0750-94C8-40F9-AF65-8CA91506C230}"/>
                  </a:ext>
                </a:extLst>
              </p:cNvPr>
              <p:cNvSpPr txBox="1">
                <a:spLocks noRot="1" noChangeAspect="1" noMove="1" noResize="1" noEditPoints="1" noAdjustHandles="1" noChangeArrowheads="1" noChangeShapeType="1" noTextEdit="1"/>
              </p:cNvSpPr>
              <p:nvPr/>
            </p:nvSpPr>
            <p:spPr>
              <a:xfrm>
                <a:off x="890005" y="1561160"/>
                <a:ext cx="10278438" cy="4827557"/>
              </a:xfrm>
              <a:prstGeom prst="rect">
                <a:avLst/>
              </a:prstGeom>
              <a:blipFill>
                <a:blip r:embed="rId3"/>
                <a:stretch>
                  <a:fillRect l="-949" t="-176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D5FCA9C3-F4FE-4E81-8FD1-B55A854722C9}"/>
              </a:ext>
            </a:extLst>
          </p:cNvPr>
          <p:cNvSpPr txBox="1"/>
          <p:nvPr/>
        </p:nvSpPr>
        <p:spPr>
          <a:xfrm>
            <a:off x="663550" y="514561"/>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Xây dựng mô hình</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9" name="直线连接符 2">
            <a:extLst>
              <a:ext uri="{FF2B5EF4-FFF2-40B4-BE49-F238E27FC236}">
                <a16:creationId xmlns:a16="http://schemas.microsoft.com/office/drawing/2014/main" id="{CA8493FB-7EDD-41E2-ADA1-4BE4DC679D61}"/>
              </a:ext>
            </a:extLst>
          </p:cNvPr>
          <p:cNvCxnSpPr>
            <a:cxnSpLocks/>
          </p:cNvCxnSpPr>
          <p:nvPr/>
        </p:nvCxnSpPr>
        <p:spPr>
          <a:xfrm flipV="1">
            <a:off x="692148" y="1191986"/>
            <a:ext cx="361748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7E5F395-8DB4-4C4D-9FCE-DD08CBE33B5A}"/>
              </a:ext>
            </a:extLst>
          </p:cNvPr>
          <p:cNvPicPr>
            <a:picLocks noChangeAspect="1"/>
          </p:cNvPicPr>
          <p:nvPr/>
        </p:nvPicPr>
        <p:blipFill>
          <a:blip r:embed="rId4"/>
          <a:stretch>
            <a:fillRect/>
          </a:stretch>
        </p:blipFill>
        <p:spPr>
          <a:xfrm>
            <a:off x="1563519" y="3567323"/>
            <a:ext cx="4275003" cy="2996763"/>
          </a:xfrm>
          <a:prstGeom prst="rect">
            <a:avLst/>
          </a:prstGeom>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4A367F4-C8C8-4480-B679-27B887235BDF}"/>
                  </a:ext>
                </a:extLst>
              </p:cNvPr>
              <p:cNvSpPr txBox="1"/>
              <p:nvPr/>
            </p:nvSpPr>
            <p:spPr>
              <a:xfrm>
                <a:off x="6512036" y="3974938"/>
                <a:ext cx="4417659" cy="1901611"/>
              </a:xfrm>
              <a:prstGeom prst="rect">
                <a:avLst/>
              </a:prstGeom>
              <a:noFill/>
            </p:spPr>
            <p:txBody>
              <a:bodyPr wrap="square">
                <a:spAutoFit/>
              </a:bodyPr>
              <a:lstStyle/>
              <a:p>
                <a:r>
                  <a:rPr lang="en-US" sz="2400"/>
                  <a:t>Một </a:t>
                </a:r>
                <a:r>
                  <a:rPr lang="en-US" sz="2400" err="1"/>
                  <a:t>vài</a:t>
                </a:r>
                <a:r>
                  <a:rPr lang="en-US" sz="2400"/>
                  <a:t> </a:t>
                </a:r>
                <a:r>
                  <a:rPr lang="en-US" sz="2400" err="1"/>
                  <a:t>tính</a:t>
                </a:r>
                <a:r>
                  <a:rPr lang="en-US" sz="2400"/>
                  <a:t> </a:t>
                </a:r>
                <a:r>
                  <a:rPr lang="en-US" sz="2400" err="1"/>
                  <a:t>chất</a:t>
                </a:r>
                <a:r>
                  <a:rPr lang="en-US" sz="2400"/>
                  <a:t> </a:t>
                </a:r>
                <a:r>
                  <a:rPr lang="en-US" sz="2400" err="1"/>
                  <a:t>thông</a:t>
                </a:r>
                <a:r>
                  <a:rPr lang="en-US" sz="2400"/>
                  <a:t> </a:t>
                </a:r>
                <a:r>
                  <a:rPr lang="en-US" sz="2400" err="1"/>
                  <a:t>dụng</a:t>
                </a:r>
                <a:r>
                  <a:rPr lang="en-US" sz="2400"/>
                  <a:t>:</a:t>
                </a:r>
              </a:p>
              <a:p>
                <a:pPr marL="457200" indent="-457200">
                  <a:buFont typeface="Arial" panose="020B0604020202020204" pitchFamily="34" charset="0"/>
                  <a:buChar char="•"/>
                </a:pPr>
                <a:r>
                  <a:rPr lang="en-US" sz="2400" err="1"/>
                  <a:t>Miền</a:t>
                </a:r>
                <a:r>
                  <a:rPr lang="en-US" sz="2400"/>
                  <a:t> </a:t>
                </a:r>
                <a:r>
                  <a:rPr lang="en-US" sz="2400" err="1"/>
                  <a:t>giá</a:t>
                </a:r>
                <a:r>
                  <a:rPr lang="en-US" sz="2400"/>
                  <a:t> </a:t>
                </a:r>
                <a:r>
                  <a:rPr lang="en-US" sz="2400" err="1"/>
                  <a:t>trị</a:t>
                </a:r>
                <a:r>
                  <a:rPr lang="en-US" sz="2400"/>
                  <a:t>: [0, 1]</a:t>
                </a:r>
              </a:p>
              <a:p>
                <a:pPr marL="457200" indent="-457200">
                  <a:buFont typeface="Arial" panose="020B0604020202020204" pitchFamily="34" charset="0"/>
                  <a:buChar char="•"/>
                </a:pPr>
                <a:r>
                  <a:rPr lang="en-US" sz="2400" err="1"/>
                  <a:t>Đạo</a:t>
                </a:r>
                <a:r>
                  <a:rPr lang="en-US" sz="2400"/>
                  <a:t> </a:t>
                </a:r>
                <a:r>
                  <a:rPr lang="en-US" sz="2400" err="1"/>
                  <a:t>hàm</a:t>
                </a:r>
                <a:r>
                  <a:rPr lang="en-US" sz="2400"/>
                  <a:t> </a:t>
                </a:r>
                <a:r>
                  <a:rPr lang="en-US" sz="2400" err="1"/>
                  <a:t>dễ</a:t>
                </a:r>
                <a:r>
                  <a:rPr lang="en-US" sz="2400"/>
                  <a:t> </a:t>
                </a:r>
                <a:r>
                  <a:rPr lang="en-US" sz="2400" err="1"/>
                  <a:t>tìm</a:t>
                </a:r>
                <a:r>
                  <a:rPr lang="en-US" sz="2400"/>
                  <a:t>:</a:t>
                </a:r>
              </a:p>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b="0" i="1" smtClean="0">
                              <a:latin typeface="Cambria Math" panose="02040503050406030204" pitchFamily="18" charset="0"/>
                            </a:rPr>
                            <m:t>𝑑</m:t>
                          </m:r>
                        </m:num>
                        <m:den>
                          <m:r>
                            <a:rPr lang="en-US" sz="2400" b="0" i="1" smtClean="0">
                              <a:latin typeface="Cambria Math" panose="02040503050406030204" pitchFamily="18" charset="0"/>
                            </a:rPr>
                            <m:t>𝑑𝑥</m:t>
                          </m:r>
                        </m:den>
                      </m:f>
                      <m:r>
                        <a:rPr lang="en-US" sz="240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oMath>
                  </m:oMathPara>
                </a14:m>
                <a:endParaRPr lang="en-US" sz="2400"/>
              </a:p>
            </p:txBody>
          </p:sp>
        </mc:Choice>
        <mc:Fallback>
          <p:sp>
            <p:nvSpPr>
              <p:cNvPr id="11" name="TextBox 10">
                <a:extLst>
                  <a:ext uri="{FF2B5EF4-FFF2-40B4-BE49-F238E27FC236}">
                    <a16:creationId xmlns:a16="http://schemas.microsoft.com/office/drawing/2014/main" id="{94A367F4-C8C8-4480-B679-27B887235BDF}"/>
                  </a:ext>
                </a:extLst>
              </p:cNvPr>
              <p:cNvSpPr txBox="1">
                <a:spLocks noRot="1" noChangeAspect="1" noMove="1" noResize="1" noEditPoints="1" noAdjustHandles="1" noChangeArrowheads="1" noChangeShapeType="1" noTextEdit="1"/>
              </p:cNvSpPr>
              <p:nvPr/>
            </p:nvSpPr>
            <p:spPr>
              <a:xfrm>
                <a:off x="6512036" y="3974938"/>
                <a:ext cx="4417659" cy="1901611"/>
              </a:xfrm>
              <a:prstGeom prst="rect">
                <a:avLst/>
              </a:prstGeom>
              <a:blipFill>
                <a:blip r:embed="rId5"/>
                <a:stretch>
                  <a:fillRect l="-2069" t="-2564"/>
                </a:stretch>
              </a:blipFill>
            </p:spPr>
            <p:txBody>
              <a:bodyPr/>
              <a:lstStyle/>
              <a:p>
                <a:r>
                  <a:rPr lang="en-US">
                    <a:noFill/>
                  </a:rPr>
                  <a:t> </a:t>
                </a:r>
              </a:p>
            </p:txBody>
          </p:sp>
        </mc:Fallback>
      </mc:AlternateContent>
      <p:pic>
        <p:nvPicPr>
          <p:cNvPr id="15" name="图片 41">
            <a:extLst>
              <a:ext uri="{FF2B5EF4-FFF2-40B4-BE49-F238E27FC236}">
                <a16:creationId xmlns:a16="http://schemas.microsoft.com/office/drawing/2014/main" id="{406487AE-0DFC-4634-9A75-308A4368D62C}"/>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365985" y="-39640"/>
            <a:ext cx="1326479" cy="973779"/>
          </a:xfrm>
          <a:prstGeom prst="rect">
            <a:avLst/>
          </a:prstGeom>
        </p:spPr>
      </p:pic>
      <p:sp>
        <p:nvSpPr>
          <p:cNvPr id="16" name="Rectangle 15">
            <a:extLst>
              <a:ext uri="{FF2B5EF4-FFF2-40B4-BE49-F238E27FC236}">
                <a16:creationId xmlns:a16="http://schemas.microsoft.com/office/drawing/2014/main" id="{66951B47-4A92-4D3D-9AB2-EA2EBF258C6B}"/>
              </a:ext>
            </a:extLst>
          </p:cNvPr>
          <p:cNvSpPr/>
          <p:nvPr/>
        </p:nvSpPr>
        <p:spPr>
          <a:xfrm>
            <a:off x="10214998" y="647700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Slide Number Placeholder 4">
            <a:extLst>
              <a:ext uri="{FF2B5EF4-FFF2-40B4-BE49-F238E27FC236}">
                <a16:creationId xmlns:a16="http://schemas.microsoft.com/office/drawing/2014/main" id="{00D8B1A3-CD98-44DE-8B5C-C6E45C114FB2}"/>
              </a:ext>
            </a:extLst>
          </p:cNvPr>
          <p:cNvSpPr>
            <a:spLocks noGrp="1"/>
          </p:cNvSpPr>
          <p:nvPr>
            <p:ph type="sldNum" sz="quarter" idx="12"/>
          </p:nvPr>
        </p:nvSpPr>
        <p:spPr>
          <a:xfrm>
            <a:off x="10183005" y="6481474"/>
            <a:ext cx="368786" cy="347142"/>
          </a:xfrm>
        </p:spPr>
        <p:txBody>
          <a:bodyPr/>
          <a:lstStyle/>
          <a:p>
            <a:fld id="{9E497CE9-8561-478F-9A7F-A9CB046A092C}" type="slidenum">
              <a:rPr lang="en-US" smtClean="0">
                <a:solidFill>
                  <a:schemeClr val="bg1"/>
                </a:solidFill>
              </a:rPr>
              <a:t>56</a:t>
            </a:fld>
            <a:endParaRPr lang="en-US" sz="1400">
              <a:solidFill>
                <a:schemeClr val="bg1"/>
              </a:solidFill>
            </a:endParaRPr>
          </a:p>
        </p:txBody>
      </p:sp>
    </p:spTree>
    <p:extLst>
      <p:ext uri="{BB962C8B-B14F-4D97-AF65-F5344CB8AC3E}">
        <p14:creationId xmlns:p14="http://schemas.microsoft.com/office/powerpoint/2010/main" val="304951691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fade">
                                      <p:cBhvr>
                                        <p:cTn id="37" dur="500"/>
                                        <p:tgtEl>
                                          <p:spTgt spid="11">
                                            <p:txEl>
                                              <p:pRg st="0" end="0"/>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animEffect transition="in" filter="fade">
                                      <p:cBhvr>
                                        <p:cTn id="41" dur="500"/>
                                        <p:tgtEl>
                                          <p:spTgt spid="11">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1">
                                            <p:txEl>
                                              <p:pRg st="2" end="2"/>
                                            </p:txEl>
                                          </p:spTgt>
                                        </p:tgtEl>
                                        <p:attrNameLst>
                                          <p:attrName>style.visibility</p:attrName>
                                        </p:attrNameLst>
                                      </p:cBhvr>
                                      <p:to>
                                        <p:strVal val="visible"/>
                                      </p:to>
                                    </p:set>
                                    <p:animEffect transition="in" filter="fade">
                                      <p:cBhvr>
                                        <p:cTn id="44" dur="500"/>
                                        <p:tgtEl>
                                          <p:spTgt spid="11">
                                            <p:txEl>
                                              <p:pRg st="2" end="2"/>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animEffect transition="in" filter="fade">
                                      <p:cBhvr>
                                        <p:cTn id="4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518994A-CFAA-4A12-9E98-F54BCF8273C7}"/>
              </a:ext>
            </a:extLst>
          </p:cNvPr>
          <p:cNvSpPr/>
          <p:nvPr/>
        </p:nvSpPr>
        <p:spPr>
          <a:xfrm>
            <a:off x="838200" y="3963397"/>
            <a:ext cx="10257890" cy="1445164"/>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7DF33B4-BE14-4C55-BF0C-09321155F3A0}"/>
              </a:ext>
            </a:extLst>
          </p:cNvPr>
          <p:cNvSpPr/>
          <p:nvPr/>
        </p:nvSpPr>
        <p:spPr>
          <a:xfrm>
            <a:off x="838200" y="1326976"/>
            <a:ext cx="10257890" cy="1445164"/>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2A3E40B-DB4C-43C8-BEBD-FC2A65359EE8}"/>
                  </a:ext>
                </a:extLst>
              </p:cNvPr>
              <p:cNvSpPr txBox="1">
                <a:spLocks/>
              </p:cNvSpPr>
              <p:nvPr/>
            </p:nvSpPr>
            <p:spPr>
              <a:xfrm>
                <a:off x="1526570" y="1449439"/>
                <a:ext cx="9374312" cy="39239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400" b="1"/>
                  <a:t>Phân </a:t>
                </a:r>
                <a:r>
                  <a:rPr lang="en-US" sz="2400" b="1" err="1"/>
                  <a:t>phối</a:t>
                </a:r>
                <a:r>
                  <a:rPr lang="en-US" sz="2400" b="1"/>
                  <a:t> Bernoulli:</a:t>
                </a:r>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𝑦</m:t>
                          </m:r>
                        </m:e>
                      </m:d>
                      <m:r>
                        <a:rPr lang="en-US" sz="2400" i="1" smtClean="0">
                          <a:latin typeface="Cambria Math" panose="02040503050406030204" pitchFamily="18" charset="0"/>
                        </a:rPr>
                        <m:t>=</m:t>
                      </m:r>
                      <m:r>
                        <m:rPr>
                          <m:sty m:val="p"/>
                        </m:rPr>
                        <a:rPr lang="en-US" sz="2400" i="0" smtClean="0">
                          <a:latin typeface="Cambria Math" panose="02040503050406030204" pitchFamily="18" charset="0"/>
                        </a:rPr>
                        <m:t>Ber</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𝑦</m:t>
                          </m:r>
                        </m:e>
                        <m:e>
                          <m:r>
                            <a:rPr lang="en-US" sz="2400" i="1" smtClean="0">
                              <a:latin typeface="Cambria Math" panose="02040503050406030204" pitchFamily="18" charset="0"/>
                              <a:ea typeface="Cambria Math" panose="02040503050406030204" pitchFamily="18" charset="0"/>
                            </a:rPr>
                            <m:t>𝜆</m:t>
                          </m:r>
                        </m:e>
                      </m:d>
                      <m:r>
                        <a:rPr lang="en-US" sz="2400" i="1" smtClean="0">
                          <a:latin typeface="Cambria Math" panose="02040503050406030204" pitchFamily="18" charset="0"/>
                          <a:ea typeface="Cambria Math" panose="02040503050406030204" pitchFamily="18" charset="0"/>
                        </a:rPr>
                        <m:t>= </m:t>
                      </m:r>
                      <m:sSup>
                        <m:sSupPr>
                          <m:ctrlPr>
                            <a:rPr lang="en-US" sz="240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𝜆</m:t>
                          </m:r>
                        </m:e>
                        <m:sup>
                          <m:r>
                            <a:rPr lang="en-US" sz="2400" i="1" smtClean="0">
                              <a:latin typeface="Cambria Math" panose="02040503050406030204" pitchFamily="18" charset="0"/>
                              <a:ea typeface="Cambria Math" panose="02040503050406030204" pitchFamily="18" charset="0"/>
                            </a:rPr>
                            <m:t>𝑦</m:t>
                          </m:r>
                        </m:sup>
                      </m:sSup>
                      <m:sSup>
                        <m:sSupPr>
                          <m:ctrlPr>
                            <a:rPr lang="en-US" sz="2400" i="1" smtClean="0">
                              <a:latin typeface="Cambria Math" panose="02040503050406030204" pitchFamily="18" charset="0"/>
                              <a:ea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(1−</m:t>
                          </m:r>
                          <m:r>
                            <a:rPr lang="en-US" sz="2400" i="1" smtClean="0">
                              <a:latin typeface="Cambria Math" panose="02040503050406030204" pitchFamily="18" charset="0"/>
                              <a:ea typeface="Cambria Math" panose="02040503050406030204" pitchFamily="18" charset="0"/>
                            </a:rPr>
                            <m:t>𝑦</m:t>
                          </m:r>
                          <m:r>
                            <a:rPr lang="en-US" sz="2400" i="1" smtClean="0">
                              <a:latin typeface="Cambria Math" panose="02040503050406030204" pitchFamily="18" charset="0"/>
                              <a:ea typeface="Cambria Math" panose="02040503050406030204" pitchFamily="18" charset="0"/>
                            </a:rPr>
                            <m:t>)</m:t>
                          </m:r>
                        </m:e>
                        <m:sup>
                          <m:r>
                            <a:rPr lang="en-US" sz="2400" i="1" smtClean="0">
                              <a:latin typeface="Cambria Math" panose="02040503050406030204" pitchFamily="18" charset="0"/>
                              <a:ea typeface="Cambria Math" panose="02040503050406030204" pitchFamily="18" charset="0"/>
                            </a:rPr>
                            <m:t>1−</m:t>
                          </m:r>
                          <m:r>
                            <a:rPr lang="en-US" sz="2400" i="1" smtClean="0">
                              <a:latin typeface="Cambria Math" panose="02040503050406030204" pitchFamily="18" charset="0"/>
                              <a:ea typeface="Cambria Math" panose="02040503050406030204" pitchFamily="18" charset="0"/>
                            </a:rPr>
                            <m:t>𝑦</m:t>
                          </m:r>
                        </m:sup>
                      </m:sSup>
                    </m:oMath>
                  </m:oMathPara>
                </a14:m>
                <a:endParaRPr lang="vi-VN" sz="2400"/>
              </a:p>
              <a:p>
                <a:pPr marL="0" indent="0">
                  <a:lnSpc>
                    <a:spcPct val="150000"/>
                  </a:lnSpc>
                  <a:buFont typeface="Arial" panose="020B0604020202020204" pitchFamily="34" charset="0"/>
                  <a:buNone/>
                </a:pPr>
                <a:endParaRPr lang="vi-VN" sz="2400"/>
              </a:p>
              <a:p>
                <a:pPr marL="0" indent="0">
                  <a:lnSpc>
                    <a:spcPct val="150000"/>
                  </a:lnSpc>
                  <a:buFont typeface="Arial" panose="020B0604020202020204" pitchFamily="34" charset="0"/>
                  <a:buNone/>
                </a:pPr>
                <a:endParaRPr lang="en-US" sz="2400"/>
              </a:p>
              <a:p>
                <a:pPr marL="0" indent="0">
                  <a:lnSpc>
                    <a:spcPct val="150000"/>
                  </a:lnSpc>
                  <a:buFont typeface="Arial" panose="020B0604020202020204" pitchFamily="34" charset="0"/>
                  <a:buNone/>
                </a:pPr>
                <a:r>
                  <a:rPr lang="en-US" sz="2400" b="1"/>
                  <a:t>Model </a:t>
                </a:r>
                <a:r>
                  <a:rPr lang="en-US" sz="2400" b="1" err="1"/>
                  <a:t>cho</a:t>
                </a:r>
                <a:r>
                  <a:rPr lang="en-US" sz="2400" b="1"/>
                  <a:t> </a:t>
                </a:r>
                <a:r>
                  <a:rPr lang="en-US" sz="2400" b="1" err="1"/>
                  <a:t>bài</a:t>
                </a:r>
                <a:r>
                  <a:rPr lang="en-US" sz="2400" b="1"/>
                  <a:t> </a:t>
                </a:r>
                <a:r>
                  <a:rPr lang="en-US" sz="2400" b="1" err="1"/>
                  <a:t>toán</a:t>
                </a:r>
                <a:r>
                  <a:rPr lang="en-US" sz="2400" b="1"/>
                  <a:t>:</a:t>
                </a:r>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𝑦</m:t>
                          </m:r>
                          <m:r>
                            <a:rPr lang="en-US" sz="2400" i="1" smtClean="0">
                              <a:latin typeface="Cambria Math" panose="02040503050406030204" pitchFamily="18" charset="0"/>
                            </a:rPr>
                            <m:t>|</m:t>
                          </m:r>
                          <m:r>
                            <a:rPr lang="en-US" sz="2400" b="1" i="0" smtClean="0">
                              <a:latin typeface="Cambria Math" panose="02040503050406030204" pitchFamily="18" charset="0"/>
                            </a:rPr>
                            <m:t>𝐱</m:t>
                          </m:r>
                          <m:r>
                            <a:rPr lang="en-US" sz="2400" i="1" smtClean="0">
                              <a:latin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𝜽</m:t>
                          </m:r>
                        </m:e>
                      </m:d>
                      <m:r>
                        <a:rPr lang="en-US" sz="2400" i="1" smtClean="0">
                          <a:latin typeface="Cambria Math" panose="02040503050406030204" pitchFamily="18" charset="0"/>
                        </a:rPr>
                        <m:t>=</m:t>
                      </m:r>
                      <m:r>
                        <m:rPr>
                          <m:sty m:val="p"/>
                        </m:rPr>
                        <a:rPr lang="en-US" sz="2400" i="0" smtClean="0">
                          <a:latin typeface="Cambria Math" panose="02040503050406030204" pitchFamily="18" charset="0"/>
                        </a:rPr>
                        <m:t>Ber</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𝑦</m:t>
                          </m:r>
                        </m:e>
                        <m:e>
                          <m:r>
                            <a:rPr lang="en-US" sz="2400" i="1" smtClean="0">
                              <a:latin typeface="Cambria Math" panose="02040503050406030204" pitchFamily="18" charset="0"/>
                              <a:ea typeface="Cambria Math" panose="02040503050406030204" pitchFamily="18" charset="0"/>
                            </a:rPr>
                            <m:t>𝜎</m:t>
                          </m:r>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𝑓</m:t>
                          </m:r>
                          <m:r>
                            <a:rPr lang="en-US" sz="2400" i="1"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𝐱</m:t>
                          </m:r>
                          <m:r>
                            <a:rPr lang="en-US" sz="2400"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𝜽</m:t>
                          </m:r>
                          <m:r>
                            <a:rPr lang="en-US" sz="2400" i="1" smtClean="0">
                              <a:latin typeface="Cambria Math" panose="02040503050406030204" pitchFamily="18" charset="0"/>
                              <a:ea typeface="Cambria Math" panose="02040503050406030204" pitchFamily="18" charset="0"/>
                            </a:rPr>
                            <m:t>))</m:t>
                          </m:r>
                        </m:e>
                      </m:d>
                    </m:oMath>
                  </m:oMathPara>
                </a14:m>
                <a:endParaRPr lang="en-US" sz="2400"/>
              </a:p>
            </p:txBody>
          </p:sp>
        </mc:Choice>
        <mc:Fallback>
          <p:sp>
            <p:nvSpPr>
              <p:cNvPr id="7" name="Content Placeholder 2">
                <a:extLst>
                  <a:ext uri="{FF2B5EF4-FFF2-40B4-BE49-F238E27FC236}">
                    <a16:creationId xmlns:a16="http://schemas.microsoft.com/office/drawing/2014/main" id="{32A3E40B-DB4C-43C8-BEBD-FC2A65359EE8}"/>
                  </a:ext>
                </a:extLst>
              </p:cNvPr>
              <p:cNvSpPr txBox="1">
                <a:spLocks noRot="1" noChangeAspect="1" noMove="1" noResize="1" noEditPoints="1" noAdjustHandles="1" noChangeArrowheads="1" noChangeShapeType="1" noTextEdit="1"/>
              </p:cNvSpPr>
              <p:nvPr/>
            </p:nvSpPr>
            <p:spPr>
              <a:xfrm>
                <a:off x="1526570" y="1449439"/>
                <a:ext cx="9374312" cy="3923945"/>
              </a:xfrm>
              <a:prstGeom prst="rect">
                <a:avLst/>
              </a:prstGeom>
              <a:blipFill>
                <a:blip r:embed="rId3"/>
                <a:stretch>
                  <a:fillRect l="-9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B553E3B-12AB-4D28-96F2-61A7123B65EC}"/>
                  </a:ext>
                </a:extLst>
              </p:cNvPr>
              <p:cNvSpPr txBox="1"/>
              <p:nvPr/>
            </p:nvSpPr>
            <p:spPr>
              <a:xfrm>
                <a:off x="1526570" y="2894603"/>
                <a:ext cx="6097712" cy="588110"/>
              </a:xfrm>
              <a:prstGeom prst="rect">
                <a:avLst/>
              </a:prstGeom>
              <a:noFill/>
            </p:spPr>
            <p:txBody>
              <a:bodyPr wrap="square">
                <a:spAutoFit/>
              </a:bodyPr>
              <a:lstStyle/>
              <a:p>
                <a:pPr marL="0" indent="0">
                  <a:lnSpc>
                    <a:spcPct val="150000"/>
                  </a:lnSpc>
                  <a:buFont typeface="Arial" panose="020B0604020202020204" pitchFamily="34" charset="0"/>
                  <a:buNone/>
                </a:pPr>
                <a:r>
                  <a:rPr lang="en-US" sz="2400"/>
                  <a:t>trong </a:t>
                </a:r>
                <a:r>
                  <a:rPr lang="en-US" sz="2400" err="1"/>
                  <a:t>đó</a:t>
                </a:r>
                <a:r>
                  <a:rPr lang="en-US" sz="2400"/>
                  <a:t> </a:t>
                </a:r>
                <a14:m>
                  <m:oMath xmlns:m="http://schemas.openxmlformats.org/officeDocument/2006/math">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𝑦</m:t>
                        </m:r>
                        <m:r>
                          <a:rPr lang="en-US" sz="2400" i="1" smtClean="0">
                            <a:latin typeface="Cambria Math" panose="02040503050406030204" pitchFamily="18" charset="0"/>
                          </a:rPr>
                          <m:t>=1</m:t>
                        </m:r>
                      </m:e>
                    </m:d>
                    <m:r>
                      <a:rPr lang="en-US" sz="240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𝜆</m:t>
                    </m:r>
                  </m:oMath>
                </a14:m>
                <a:r>
                  <a:rPr lang="en-US" sz="2400"/>
                  <a:t> và </a:t>
                </a:r>
                <a14:m>
                  <m:oMath xmlns:m="http://schemas.openxmlformats.org/officeDocument/2006/math">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en-US" sz="2400" i="1" smtClean="0">
                            <a:latin typeface="Cambria Math" panose="02040503050406030204" pitchFamily="18" charset="0"/>
                          </a:rPr>
                          <m:t>𝑦</m:t>
                        </m:r>
                        <m:r>
                          <a:rPr lang="en-US" sz="2400" i="1" smtClean="0">
                            <a:latin typeface="Cambria Math" panose="02040503050406030204" pitchFamily="18" charset="0"/>
                          </a:rPr>
                          <m:t>=0</m:t>
                        </m:r>
                      </m:e>
                    </m:d>
                    <m:r>
                      <a:rPr lang="en-US" sz="2400" i="1" smtClean="0">
                        <a:latin typeface="Cambria Math" panose="02040503050406030204" pitchFamily="18" charset="0"/>
                      </a:rPr>
                      <m:t>=1−</m:t>
                    </m:r>
                    <m:r>
                      <a:rPr lang="en-US" sz="2400" i="1" smtClean="0">
                        <a:latin typeface="Cambria Math" panose="02040503050406030204" pitchFamily="18" charset="0"/>
                        <a:ea typeface="Cambria Math" panose="02040503050406030204" pitchFamily="18" charset="0"/>
                      </a:rPr>
                      <m:t>𝜆</m:t>
                    </m:r>
                    <m:r>
                      <a:rPr lang="en-US" sz="2400" smtClean="0">
                        <a:latin typeface="Cambria Math" panose="02040503050406030204" pitchFamily="18" charset="0"/>
                        <a:ea typeface="Cambria Math" panose="02040503050406030204" pitchFamily="18" charset="0"/>
                      </a:rPr>
                      <m:t>.</m:t>
                    </m:r>
                  </m:oMath>
                </a14:m>
                <a:endParaRPr lang="en-US" sz="2400">
                  <a:ea typeface="Cambria Math" panose="02040503050406030204" pitchFamily="18" charset="0"/>
                </a:endParaRPr>
              </a:p>
            </p:txBody>
          </p:sp>
        </mc:Choice>
        <mc:Fallback>
          <p:sp>
            <p:nvSpPr>
              <p:cNvPr id="11" name="TextBox 10">
                <a:extLst>
                  <a:ext uri="{FF2B5EF4-FFF2-40B4-BE49-F238E27FC236}">
                    <a16:creationId xmlns:a16="http://schemas.microsoft.com/office/drawing/2014/main" id="{2B553E3B-12AB-4D28-96F2-61A7123B65EC}"/>
                  </a:ext>
                </a:extLst>
              </p:cNvPr>
              <p:cNvSpPr txBox="1">
                <a:spLocks noRot="1" noChangeAspect="1" noMove="1" noResize="1" noEditPoints="1" noAdjustHandles="1" noChangeArrowheads="1" noChangeShapeType="1" noTextEdit="1"/>
              </p:cNvSpPr>
              <p:nvPr/>
            </p:nvSpPr>
            <p:spPr>
              <a:xfrm>
                <a:off x="1526570" y="2894603"/>
                <a:ext cx="6097712" cy="588110"/>
              </a:xfrm>
              <a:prstGeom prst="rect">
                <a:avLst/>
              </a:prstGeom>
              <a:blipFill>
                <a:blip r:embed="rId4"/>
                <a:stretch>
                  <a:fillRect l="-1499" b="-239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1CC9939-B6B3-42FA-B439-D0DD93307EAA}"/>
                  </a:ext>
                </a:extLst>
              </p:cNvPr>
              <p:cNvSpPr txBox="1"/>
              <p:nvPr/>
            </p:nvSpPr>
            <p:spPr>
              <a:xfrm>
                <a:off x="1526570" y="5592369"/>
                <a:ext cx="7473592" cy="593752"/>
              </a:xfrm>
              <a:prstGeom prst="rect">
                <a:avLst/>
              </a:prstGeom>
              <a:noFill/>
            </p:spPr>
            <p:txBody>
              <a:bodyPr wrap="square">
                <a:spAutoFit/>
              </a:bodyPr>
              <a:lstStyle/>
              <a:p>
                <a:pPr marL="0" indent="0">
                  <a:lnSpc>
                    <a:spcPct val="150000"/>
                  </a:lnSpc>
                  <a:buNone/>
                </a:pPr>
                <a:r>
                  <a:rPr lang="en-US" sz="2400"/>
                  <a:t>Ở </a:t>
                </a:r>
                <a:r>
                  <a:rPr lang="en-US" sz="2400" err="1"/>
                  <a:t>đây</a:t>
                </a:r>
                <a:r>
                  <a:rPr lang="en-US" sz="2400"/>
                  <a:t>, ta </a:t>
                </a:r>
                <a:r>
                  <a:rPr lang="en-US" sz="2400" err="1"/>
                  <a:t>sử</a:t>
                </a:r>
                <a:r>
                  <a:rPr lang="en-US" sz="2400"/>
                  <a:t> </a:t>
                </a:r>
                <a:r>
                  <a:rPr lang="en-US" sz="2400" err="1"/>
                  <a:t>dụng</a:t>
                </a:r>
                <a:r>
                  <a:rPr lang="en-US" sz="2400"/>
                  <a:t> </a:t>
                </a:r>
                <a:r>
                  <a:rPr lang="en-US" sz="2400" err="1"/>
                  <a:t>hàm</a:t>
                </a:r>
                <a:r>
                  <a:rPr lang="en-US" sz="2400"/>
                  <a:t> </a:t>
                </a:r>
                <a:r>
                  <a:rPr lang="en-US" sz="2400" err="1"/>
                  <a:t>tuyến</a:t>
                </a:r>
                <a:r>
                  <a:rPr lang="en-US" sz="2400"/>
                  <a:t> </a:t>
                </a:r>
                <a:r>
                  <a:rPr lang="en-US" sz="2400" err="1"/>
                  <a:t>tính</a:t>
                </a:r>
                <a:r>
                  <a:rPr lang="en-US" sz="2400"/>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1" i="0">
                            <a:latin typeface="Cambria Math" panose="02040503050406030204" pitchFamily="18" charset="0"/>
                          </a:rPr>
                          <m:t>𝐱</m:t>
                        </m:r>
                        <m:r>
                          <a:rPr lang="en-US" sz="2400" i="1">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𝜽</m:t>
                        </m:r>
                      </m:e>
                    </m:d>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1" i="0">
                            <a:latin typeface="Cambria Math" panose="02040503050406030204" pitchFamily="18" charset="0"/>
                            <a:ea typeface="Cambria Math" panose="02040503050406030204" pitchFamily="18" charset="0"/>
                          </a:rPr>
                          <m:t>𝐰</m:t>
                        </m:r>
                      </m:e>
                      <m:sup>
                        <m:r>
                          <m:rPr>
                            <m:sty m:val="p"/>
                          </m:rPr>
                          <a:rPr lang="en-US" sz="2400" i="0">
                            <a:latin typeface="Cambria Math" panose="02040503050406030204" pitchFamily="18" charset="0"/>
                            <a:ea typeface="Cambria Math" panose="02040503050406030204" pitchFamily="18" charset="0"/>
                          </a:rPr>
                          <m:t>T</m:t>
                        </m:r>
                      </m:sup>
                    </m:sSup>
                    <m:r>
                      <a:rPr lang="en-US" sz="2400" b="1">
                        <a:latin typeface="Cambria Math" panose="02040503050406030204" pitchFamily="18" charset="0"/>
                        <a:ea typeface="Cambria Math" panose="02040503050406030204" pitchFamily="18" charset="0"/>
                      </a:rPr>
                      <m:t>𝐱</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b</m:t>
                    </m:r>
                  </m:oMath>
                </a14:m>
                <a:endParaRPr lang="en-US" sz="2400"/>
              </a:p>
            </p:txBody>
          </p:sp>
        </mc:Choice>
        <mc:Fallback>
          <p:sp>
            <p:nvSpPr>
              <p:cNvPr id="13" name="TextBox 12">
                <a:extLst>
                  <a:ext uri="{FF2B5EF4-FFF2-40B4-BE49-F238E27FC236}">
                    <a16:creationId xmlns:a16="http://schemas.microsoft.com/office/drawing/2014/main" id="{91CC9939-B6B3-42FA-B439-D0DD93307EAA}"/>
                  </a:ext>
                </a:extLst>
              </p:cNvPr>
              <p:cNvSpPr txBox="1">
                <a:spLocks noRot="1" noChangeAspect="1" noMove="1" noResize="1" noEditPoints="1" noAdjustHandles="1" noChangeArrowheads="1" noChangeShapeType="1" noTextEdit="1"/>
              </p:cNvSpPr>
              <p:nvPr/>
            </p:nvSpPr>
            <p:spPr>
              <a:xfrm>
                <a:off x="1526570" y="5592369"/>
                <a:ext cx="7473592" cy="593752"/>
              </a:xfrm>
              <a:prstGeom prst="rect">
                <a:avLst/>
              </a:prstGeom>
              <a:blipFill>
                <a:blip r:embed="rId5"/>
                <a:stretch>
                  <a:fillRect l="-1223" b="-2244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CF4CA33-2E47-4105-8286-CCFC9A241864}"/>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Xây dựng mô hình</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15" name="直线连接符 2">
            <a:extLst>
              <a:ext uri="{FF2B5EF4-FFF2-40B4-BE49-F238E27FC236}">
                <a16:creationId xmlns:a16="http://schemas.microsoft.com/office/drawing/2014/main" id="{07F8E0FD-68CB-4524-ABE5-F5BDE31C15A1}"/>
              </a:ext>
            </a:extLst>
          </p:cNvPr>
          <p:cNvCxnSpPr>
            <a:cxnSpLocks/>
          </p:cNvCxnSpPr>
          <p:nvPr/>
        </p:nvCxnSpPr>
        <p:spPr>
          <a:xfrm flipV="1">
            <a:off x="606175" y="1136322"/>
            <a:ext cx="376988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8CD30EA-0DCD-4E9D-AC29-9D4D7A2A10BB}"/>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Slide Number Placeholder 4">
            <a:extLst>
              <a:ext uri="{FF2B5EF4-FFF2-40B4-BE49-F238E27FC236}">
                <a16:creationId xmlns:a16="http://schemas.microsoft.com/office/drawing/2014/main" id="{6AB83149-6FAB-497C-84CA-2335F6AEDD74}"/>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57</a:t>
            </a:fld>
            <a:endParaRPr lang="en-US" sz="1400">
              <a:solidFill>
                <a:schemeClr val="bg1"/>
              </a:solidFill>
            </a:endParaRPr>
          </a:p>
        </p:txBody>
      </p:sp>
    </p:spTree>
    <p:extLst>
      <p:ext uri="{BB962C8B-B14F-4D97-AF65-F5344CB8AC3E}">
        <p14:creationId xmlns:p14="http://schemas.microsoft.com/office/powerpoint/2010/main" val="78647816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fade">
                                      <p:cBhvr>
                                        <p:cTn id="29" dur="500"/>
                                        <p:tgtEl>
                                          <p:spTgt spid="7">
                                            <p:txEl>
                                              <p:pRg st="4" end="4"/>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Effect transition="in" filter="fade">
                                      <p:cBhvr>
                                        <p:cTn id="33" dur="500"/>
                                        <p:tgtEl>
                                          <p:spTgt spid="7">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xEl>
                                              <p:pRg st="0" end="0"/>
                                            </p:txEl>
                                          </p:spTgt>
                                        </p:tgtEl>
                                        <p:attrNameLst>
                                          <p:attrName>style.visibility</p:attrName>
                                        </p:attrNameLst>
                                      </p:cBhvr>
                                      <p:to>
                                        <p:strVal val="visible"/>
                                      </p:to>
                                    </p:set>
                                    <p:animEffect transition="in" filter="fade">
                                      <p:cBhvr>
                                        <p:cTn id="3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85B4D93-604C-4E1C-ACEA-E7CA961AA133}"/>
              </a:ext>
            </a:extLst>
          </p:cNvPr>
          <p:cNvSpPr/>
          <p:nvPr/>
        </p:nvSpPr>
        <p:spPr>
          <a:xfrm>
            <a:off x="967055" y="1494091"/>
            <a:ext cx="10257890" cy="2616184"/>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2A3E40B-DB4C-43C8-BEBD-FC2A65359EE8}"/>
                  </a:ext>
                </a:extLst>
              </p:cNvPr>
              <p:cNvSpPr txBox="1">
                <a:spLocks/>
              </p:cNvSpPr>
              <p:nvPr/>
            </p:nvSpPr>
            <p:spPr>
              <a:xfrm>
                <a:off x="1435388" y="1720123"/>
                <a:ext cx="9374312" cy="39239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vi-VN" sz="2400" b="1">
                    <a:latin typeface="Calibri" panose="020F0502020204030204" pitchFamily="34" charset="0"/>
                    <a:cs typeface="Calibri" panose="020F0502020204030204" pitchFamily="34" charset="0"/>
                  </a:rPr>
                  <a:t>      Xác định hàm likelihood:</a:t>
                </a:r>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𝒚</m:t>
                          </m:r>
                        </m:e>
                        <m:e>
                          <m:r>
                            <a:rPr lang="en-US" sz="2400" b="1" i="0" smtClean="0">
                              <a:latin typeface="Cambria Math" panose="02040503050406030204" pitchFamily="18" charset="0"/>
                            </a:rPr>
                            <m:t>𝐗</m:t>
                          </m:r>
                          <m:r>
                            <a:rPr lang="en-US" sz="2400" b="0"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𝜽</m:t>
                          </m:r>
                        </m:e>
                      </m:d>
                      <m:r>
                        <a:rPr lang="en-US"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𝑁</m:t>
                          </m:r>
                        </m:sup>
                        <m:e>
                          <m:r>
                            <a:rPr lang="en-US" sz="2400" b="0" i="1" smtClean="0">
                              <a:latin typeface="Cambria Math" panose="02040503050406030204" pitchFamily="18" charset="0"/>
                              <a:ea typeface="Cambria Math" panose="02040503050406030204" pitchFamily="18" charset="0"/>
                            </a:rPr>
                            <m:t>𝑝</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𝑛</m:t>
                              </m:r>
                            </m:sub>
                          </m:sSub>
                          <m:r>
                            <a:rPr lang="en-US" sz="2400" b="0" i="1" smtClean="0">
                              <a:latin typeface="Cambria Math" panose="02040503050406030204" pitchFamily="18" charset="0"/>
                              <a:ea typeface="Cambria Math" panose="02040503050406030204" pitchFamily="18" charset="0"/>
                            </a:rPr>
                            <m:t>|</m:t>
                          </m:r>
                          <m:sSub>
                            <m:sSubPr>
                              <m:ctrlPr>
                                <a:rPr lang="en-US" sz="2400" b="1" i="1" smtClean="0">
                                  <a:latin typeface="Cambria Math" panose="02040503050406030204" pitchFamily="18" charset="0"/>
                                  <a:ea typeface="Cambria Math" panose="02040503050406030204" pitchFamily="18" charset="0"/>
                                </a:rPr>
                              </m:ctrlPr>
                            </m:sSubPr>
                            <m:e>
                              <m:r>
                                <a:rPr lang="en-US" sz="2400" b="1" i="0" smtClean="0">
                                  <a:latin typeface="Cambria Math" panose="02040503050406030204" pitchFamily="18" charset="0"/>
                                  <a:ea typeface="Cambria Math" panose="02040503050406030204" pitchFamily="18" charset="0"/>
                                </a:rPr>
                                <m:t>𝐱</m:t>
                              </m:r>
                            </m:e>
                            <m:sub>
                              <m:r>
                                <a:rPr lang="en-US" sz="2400" b="0" i="1" smtClean="0">
                                  <a:latin typeface="Cambria Math" panose="02040503050406030204" pitchFamily="18" charset="0"/>
                                  <a:ea typeface="Cambria Math" panose="02040503050406030204" pitchFamily="18" charset="0"/>
                                </a:rPr>
                                <m:t>𝑛</m:t>
                              </m:r>
                            </m:sub>
                          </m:sSub>
                          <m:r>
                            <a:rPr lang="en-US" sz="2400" b="0"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𝜽</m:t>
                          </m:r>
                          <m:r>
                            <a:rPr lang="en-US" sz="2400" b="0" i="1" smtClean="0">
                              <a:latin typeface="Cambria Math" panose="02040503050406030204" pitchFamily="18" charset="0"/>
                              <a:ea typeface="Cambria Math" panose="02040503050406030204" pitchFamily="18" charset="0"/>
                            </a:rPr>
                            <m:t>)</m:t>
                          </m:r>
                        </m:e>
                      </m:nary>
                      <m:r>
                        <a:rPr lang="vi-VN" sz="2400" b="0" i="1" smtClean="0">
                          <a:latin typeface="Cambria Math" panose="02040503050406030204" pitchFamily="18" charset="0"/>
                          <a:ea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𝑁</m:t>
                          </m:r>
                        </m:sup>
                        <m:e>
                          <m:r>
                            <m:rPr>
                              <m:sty m:val="p"/>
                            </m:rPr>
                            <a:rPr lang="en-US" sz="2400" i="0">
                              <a:latin typeface="Cambria Math" panose="02040503050406030204" pitchFamily="18" charset="0"/>
                              <a:ea typeface="Cambria Math" panose="02040503050406030204" pitchFamily="18" charset="0"/>
                            </a:rPr>
                            <m:t>Ber</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𝑛</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𝑛</m:t>
                              </m:r>
                            </m:sub>
                          </m:sSub>
                          <m:r>
                            <a:rPr lang="en-US" sz="2400" b="0" i="1" smtClean="0">
                              <a:latin typeface="Cambria Math" panose="02040503050406030204" pitchFamily="18" charset="0"/>
                              <a:ea typeface="Cambria Math" panose="02040503050406030204" pitchFamily="18" charset="0"/>
                            </a:rPr>
                            <m:t>)</m:t>
                          </m:r>
                        </m:e>
                      </m:nary>
                    </m:oMath>
                  </m:oMathPara>
                </a14:m>
                <a:endParaRPr lang="vi-VN" sz="2400" b="0">
                  <a:latin typeface="Calibri" panose="020F0502020204030204" pitchFamily="34" charset="0"/>
                  <a:ea typeface="Cambria Math" panose="02040503050406030204" pitchFamily="18" charset="0"/>
                </a:endParaRPr>
              </a:p>
              <a:p>
                <a:pPr marL="0" indent="0">
                  <a:lnSpc>
                    <a:spcPct val="150000"/>
                  </a:lnSpc>
                  <a:buNone/>
                </a:pPr>
                <a:endParaRPr lang="vi-VN" sz="2400">
                  <a:latin typeface="Calibri" panose="020F0502020204030204" pitchFamily="34" charset="0"/>
                  <a:cs typeface="Calibri" panose="020F0502020204030204" pitchFamily="34" charset="0"/>
                </a:endParaRPr>
              </a:p>
              <a:p>
                <a:pPr marL="0" indent="0">
                  <a:lnSpc>
                    <a:spcPct val="150000"/>
                  </a:lnSpc>
                  <a:buNone/>
                </a:pPr>
                <a:r>
                  <a:rPr lang="vi-VN" sz="2400">
                    <a:latin typeface="Calibri" panose="020F0502020204030204" pitchFamily="34" charset="0"/>
                    <a:cs typeface="Calibri" panose="020F0502020204030204" pitchFamily="34" charset="0"/>
                  </a:rPr>
                  <a:t>Trong đó,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𝑛</m:t>
                        </m:r>
                      </m:sub>
                    </m:sSub>
                    <m:r>
                      <a:rPr lang="vi-VN" sz="2400" b="0" i="1" smtClean="0">
                        <a:latin typeface="Cambria Math" panose="02040503050406030204" pitchFamily="18" charset="0"/>
                        <a:ea typeface="Cambria Math" panose="02040503050406030204" pitchFamily="18" charset="0"/>
                      </a:rPr>
                      <m:t>=</m:t>
                    </m:r>
                    <m:r>
                      <a:rPr lang="vi-VN" sz="2400" b="0" i="1" smtClean="0">
                        <a:latin typeface="Cambria Math" panose="02040503050406030204" pitchFamily="18" charset="0"/>
                        <a:ea typeface="Cambria Math" panose="02040503050406030204" pitchFamily="18" charset="0"/>
                      </a:rPr>
                      <m:t>𝜎</m:t>
                    </m:r>
                    <m:r>
                      <a:rPr lang="vi-VN" sz="2400" b="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US" sz="2400" b="1" i="0">
                            <a:latin typeface="Cambria Math" panose="02040503050406030204" pitchFamily="18" charset="0"/>
                            <a:ea typeface="Cambria Math" panose="02040503050406030204" pitchFamily="18" charset="0"/>
                          </a:rPr>
                          <m:t>𝐰</m:t>
                        </m:r>
                      </m:e>
                      <m:sup>
                        <m:r>
                          <m:rPr>
                            <m:sty m:val="p"/>
                          </m:rPr>
                          <a:rPr lang="en-US" sz="2400" i="0">
                            <a:latin typeface="Cambria Math" panose="02040503050406030204" pitchFamily="18" charset="0"/>
                            <a:ea typeface="Cambria Math" panose="02040503050406030204" pitchFamily="18" charset="0"/>
                          </a:rPr>
                          <m:t>T</m:t>
                        </m:r>
                      </m:sup>
                    </m:sSup>
                    <m:r>
                      <a:rPr lang="en-US" sz="2400" b="1">
                        <a:latin typeface="Cambria Math" panose="02040503050406030204" pitchFamily="18" charset="0"/>
                        <a:ea typeface="Cambria Math" panose="02040503050406030204" pitchFamily="18" charset="0"/>
                      </a:rPr>
                      <m:t>𝐱</m:t>
                    </m:r>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b</m:t>
                    </m:r>
                    <m:r>
                      <a:rPr lang="vi-VN" sz="2400" b="0" i="0" smtClean="0">
                        <a:latin typeface="Cambria Math" panose="02040503050406030204" pitchFamily="18" charset="0"/>
                        <a:ea typeface="Cambria Math" panose="02040503050406030204" pitchFamily="18" charset="0"/>
                      </a:rPr>
                      <m:t>)</m:t>
                    </m:r>
                  </m:oMath>
                </a14:m>
                <a:r>
                  <a:rPr lang="vi-VN" sz="2400" b="1">
                    <a:latin typeface="Calibri" panose="020F0502020204030204" pitchFamily="34" charset="0"/>
                    <a:cs typeface="Calibri" panose="020F0502020204030204" pitchFamily="34" charset="0"/>
                  </a:rPr>
                  <a:t> </a:t>
                </a:r>
              </a:p>
              <a:p>
                <a:pPr marL="0" indent="0">
                  <a:lnSpc>
                    <a:spcPct val="150000"/>
                  </a:lnSpc>
                  <a:buFont typeface="Arial" panose="020B0604020202020204" pitchFamily="34" charset="0"/>
                  <a:buNone/>
                </a:pPr>
                <a:r>
                  <a:rPr lang="vi-VN" sz="2400" b="1">
                    <a:latin typeface="Calibri" panose="020F0502020204030204" pitchFamily="34" charset="0"/>
                    <a:cs typeface="Calibri" panose="020F0502020204030204" pitchFamily="34" charset="0"/>
                  </a:rPr>
                  <a:t>Mục đích: </a:t>
                </a:r>
                <a:r>
                  <a:rPr lang="vi-VN" sz="2400">
                    <a:latin typeface="Calibri" panose="020F0502020204030204" pitchFamily="34" charset="0"/>
                    <a:cs typeface="Calibri" panose="020F0502020204030204" pitchFamily="34" charset="0"/>
                  </a:rPr>
                  <a:t>Chọn </a:t>
                </a:r>
                <a14:m>
                  <m:oMath xmlns:m="http://schemas.openxmlformats.org/officeDocument/2006/math">
                    <m:r>
                      <a:rPr lang="en-US" sz="2400" b="1" i="1" smtClean="0">
                        <a:latin typeface="Cambria Math" panose="02040503050406030204" pitchFamily="18" charset="0"/>
                        <a:ea typeface="Cambria Math" panose="02040503050406030204" pitchFamily="18" charset="0"/>
                      </a:rPr>
                      <m:t>𝜽</m:t>
                    </m:r>
                  </m:oMath>
                </a14:m>
                <a:r>
                  <a:rPr lang="vi-VN" sz="2400" b="1">
                    <a:latin typeface="Calibri" panose="020F0502020204030204" pitchFamily="34" charset="0"/>
                    <a:cs typeface="Calibri" panose="020F0502020204030204" pitchFamily="34" charset="0"/>
                  </a:rPr>
                  <a:t> </a:t>
                </a:r>
                <a:r>
                  <a:rPr lang="vi-VN" sz="2400">
                    <a:latin typeface="Calibri" panose="020F0502020204030204" pitchFamily="34" charset="0"/>
                    <a:cs typeface="Calibri" panose="020F0502020204030204" pitchFamily="34" charset="0"/>
                  </a:rPr>
                  <a:t>để tối đa hóa likelihood</a:t>
                </a:r>
                <a:endParaRPr lang="vi-VN" sz="2400" b="1">
                  <a:latin typeface="Calibri" panose="020F0502020204030204" pitchFamily="34" charset="0"/>
                  <a:cs typeface="Calibri" panose="020F0502020204030204" pitchFamily="34" charset="0"/>
                </a:endParaRPr>
              </a:p>
              <a:p>
                <a:pPr marL="0" indent="0">
                  <a:lnSpc>
                    <a:spcPct val="150000"/>
                  </a:lnSpc>
                  <a:buFont typeface="Arial" panose="020B0604020202020204" pitchFamily="34" charset="0"/>
                  <a:buNone/>
                </a:pPr>
                <a:endParaRPr lang="en-US" sz="2400">
                  <a:latin typeface="Calibri" panose="020F0502020204030204" pitchFamily="34" charset="0"/>
                  <a:cs typeface="Calibri" panose="020F0502020204030204" pitchFamily="34" charset="0"/>
                </a:endParaRPr>
              </a:p>
            </p:txBody>
          </p:sp>
        </mc:Choice>
        <mc:Fallback>
          <p:sp>
            <p:nvSpPr>
              <p:cNvPr id="7" name="Content Placeholder 2">
                <a:extLst>
                  <a:ext uri="{FF2B5EF4-FFF2-40B4-BE49-F238E27FC236}">
                    <a16:creationId xmlns:a16="http://schemas.microsoft.com/office/drawing/2014/main" id="{32A3E40B-DB4C-43C8-BEBD-FC2A65359EE8}"/>
                  </a:ext>
                </a:extLst>
              </p:cNvPr>
              <p:cNvSpPr txBox="1">
                <a:spLocks noRot="1" noChangeAspect="1" noMove="1" noResize="1" noEditPoints="1" noAdjustHandles="1" noChangeArrowheads="1" noChangeShapeType="1" noTextEdit="1"/>
              </p:cNvSpPr>
              <p:nvPr/>
            </p:nvSpPr>
            <p:spPr>
              <a:xfrm>
                <a:off x="1435388" y="1720123"/>
                <a:ext cx="9374312" cy="3923945"/>
              </a:xfrm>
              <a:prstGeom prst="rect">
                <a:avLst/>
              </a:prstGeom>
              <a:blipFill>
                <a:blip r:embed="rId3"/>
                <a:stretch>
                  <a:fillRect l="-975" b="-9627"/>
                </a:stretch>
              </a:blipFill>
            </p:spPr>
            <p:txBody>
              <a:bodyPr/>
              <a:lstStyle/>
              <a:p>
                <a:r>
                  <a:rPr lang="en-US">
                    <a:noFill/>
                  </a:rPr>
                  <a:t> </a:t>
                </a:r>
              </a:p>
            </p:txBody>
          </p:sp>
        </mc:Fallback>
      </mc:AlternateContent>
      <p:grpSp>
        <p:nvGrpSpPr>
          <p:cNvPr id="45" name="组合 41">
            <a:extLst>
              <a:ext uri="{FF2B5EF4-FFF2-40B4-BE49-F238E27FC236}">
                <a16:creationId xmlns:a16="http://schemas.microsoft.com/office/drawing/2014/main" id="{CE058397-23F7-471A-A7B7-AF8FB29437BD}"/>
              </a:ext>
            </a:extLst>
          </p:cNvPr>
          <p:cNvGrpSpPr/>
          <p:nvPr/>
        </p:nvGrpSpPr>
        <p:grpSpPr>
          <a:xfrm rot="1442666">
            <a:off x="1286639" y="1875599"/>
            <a:ext cx="484883" cy="384143"/>
            <a:chOff x="451410" y="5975667"/>
            <a:chExt cx="858150" cy="540139"/>
          </a:xfrm>
        </p:grpSpPr>
        <p:sp>
          <p:nvSpPr>
            <p:cNvPr id="46" name="等腰三角形 42">
              <a:extLst>
                <a:ext uri="{FF2B5EF4-FFF2-40B4-BE49-F238E27FC236}">
                  <a16:creationId xmlns:a16="http://schemas.microsoft.com/office/drawing/2014/main" id="{C680D781-5982-449A-B46A-306340CFE665}"/>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47" name="等腰三角形 43">
              <a:extLst>
                <a:ext uri="{FF2B5EF4-FFF2-40B4-BE49-F238E27FC236}">
                  <a16:creationId xmlns:a16="http://schemas.microsoft.com/office/drawing/2014/main" id="{A5CB5952-EE65-483A-B3CF-FDA7738E708F}"/>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48" name="TextBox 47">
            <a:extLst>
              <a:ext uri="{FF2B5EF4-FFF2-40B4-BE49-F238E27FC236}">
                <a16:creationId xmlns:a16="http://schemas.microsoft.com/office/drawing/2014/main" id="{B5B3CF16-6C1A-4E74-841A-24A96D272283}"/>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Maximum Likelihood Estimation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49" name="直线连接符 2">
            <a:extLst>
              <a:ext uri="{FF2B5EF4-FFF2-40B4-BE49-F238E27FC236}">
                <a16:creationId xmlns:a16="http://schemas.microsoft.com/office/drawing/2014/main" id="{236318A5-3617-414A-A2FE-369F105297BD}"/>
              </a:ext>
            </a:extLst>
          </p:cNvPr>
          <p:cNvCxnSpPr>
            <a:cxnSpLocks/>
          </p:cNvCxnSpPr>
          <p:nvPr/>
        </p:nvCxnSpPr>
        <p:spPr>
          <a:xfrm flipV="1">
            <a:off x="606175" y="1136322"/>
            <a:ext cx="628448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E0196C4-F072-4D96-ACC5-466B6011A816}"/>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6E21D22C-4CE3-479A-92C1-909B33826BB5}"/>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58</a:t>
            </a:fld>
            <a:endParaRPr lang="en-US" sz="1400">
              <a:solidFill>
                <a:schemeClr val="bg1"/>
              </a:solidFill>
            </a:endParaRPr>
          </a:p>
        </p:txBody>
      </p:sp>
    </p:spTree>
    <p:extLst>
      <p:ext uri="{BB962C8B-B14F-4D97-AF65-F5344CB8AC3E}">
        <p14:creationId xmlns:p14="http://schemas.microsoft.com/office/powerpoint/2010/main" val="356296266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Effect transition="in" filter="fade">
                                      <p:cBhvr>
                                        <p:cTn id="7" dur="500"/>
                                        <p:tgtEl>
                                          <p:spTgt spid="4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Effect transition="in" filter="fade">
                                      <p:cBhvr>
                                        <p:cTn id="29" dur="500"/>
                                        <p:tgtEl>
                                          <p:spTgt spid="7">
                                            <p:txEl>
                                              <p:pRg st="3" end="3"/>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85B4D93-604C-4E1C-ACEA-E7CA961AA133}"/>
              </a:ext>
            </a:extLst>
          </p:cNvPr>
          <p:cNvSpPr/>
          <p:nvPr/>
        </p:nvSpPr>
        <p:spPr>
          <a:xfrm>
            <a:off x="717479" y="1645312"/>
            <a:ext cx="10757041" cy="2616184"/>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2A3E40B-DB4C-43C8-BEBD-FC2A65359EE8}"/>
                  </a:ext>
                </a:extLst>
              </p:cNvPr>
              <p:cNvSpPr txBox="1">
                <a:spLocks/>
              </p:cNvSpPr>
              <p:nvPr/>
            </p:nvSpPr>
            <p:spPr>
              <a:xfrm>
                <a:off x="1023926" y="1797733"/>
                <a:ext cx="10094062" cy="39239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vi-VN" sz="2400" b="1">
                    <a:latin typeface="Calibri" panose="020F0502020204030204" pitchFamily="34" charset="0"/>
                    <a:cs typeface="Calibri" panose="020F0502020204030204" pitchFamily="34" charset="0"/>
                  </a:rPr>
                  <a:t>      Xác định hàm loss:</a:t>
                </a:r>
              </a:p>
              <a:p>
                <a:pPr marL="0" indent="0">
                  <a:lnSpc>
                    <a:spcPct val="150000"/>
                  </a:lnSpc>
                  <a:buNone/>
                </a:pPr>
                <a14:m>
                  <m:oMathPara xmlns:m="http://schemas.openxmlformats.org/officeDocument/2006/math">
                    <m:oMathParaPr>
                      <m:jc m:val="centerGroup"/>
                    </m:oMathParaPr>
                    <m:oMath xmlns:m="http://schemas.openxmlformats.org/officeDocument/2006/math">
                      <m:r>
                        <m:rPr>
                          <m:sty m:val="p"/>
                        </m:rPr>
                        <a:rPr lang="vi-VN" sz="2400" b="0" i="0" smtClean="0">
                          <a:latin typeface="Cambria Math" panose="02040503050406030204" pitchFamily="18" charset="0"/>
                        </a:rPr>
                        <m:t>NLL</m:t>
                      </m:r>
                      <m:d>
                        <m:dPr>
                          <m:ctrlPr>
                            <a:rPr lang="vi-VN" sz="2400" b="0" i="1" smtClean="0">
                              <a:latin typeface="Cambria Math" panose="02040503050406030204" pitchFamily="18" charset="0"/>
                            </a:rPr>
                          </m:ctrlPr>
                        </m:dPr>
                        <m:e>
                          <m:r>
                            <a:rPr lang="vi-VN" sz="2400" b="1" i="1" smtClean="0">
                              <a:latin typeface="Cambria Math" panose="02040503050406030204" pitchFamily="18" charset="0"/>
                            </a:rPr>
                            <m:t>𝜽</m:t>
                          </m:r>
                        </m:e>
                      </m:d>
                      <m:r>
                        <a:rPr lang="vi-VN" sz="2400" b="0" i="1" smtClean="0">
                          <a:latin typeface="Cambria Math" panose="02040503050406030204" pitchFamily="18" charset="0"/>
                        </a:rPr>
                        <m:t>=−</m:t>
                      </m:r>
                      <m:func>
                        <m:funcPr>
                          <m:ctrlPr>
                            <a:rPr lang="vi-VN" sz="2400" b="0" i="1" smtClean="0">
                              <a:latin typeface="Cambria Math" panose="02040503050406030204" pitchFamily="18" charset="0"/>
                            </a:rPr>
                          </m:ctrlPr>
                        </m:funcPr>
                        <m:fName>
                          <m:r>
                            <m:rPr>
                              <m:sty m:val="p"/>
                            </m:rPr>
                            <a:rPr lang="vi-VN" sz="2400" b="0" i="0" smtClean="0">
                              <a:latin typeface="Cambria Math" panose="02040503050406030204" pitchFamily="18" charset="0"/>
                            </a:rPr>
                            <m:t>log</m:t>
                          </m:r>
                        </m:fName>
                        <m:e>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𝑁</m:t>
                              </m:r>
                            </m:sup>
                            <m:e>
                              <m:r>
                                <m:rPr>
                                  <m:sty m:val="p"/>
                                </m:rPr>
                                <a:rPr lang="en-US" sz="2400">
                                  <a:latin typeface="Cambria Math" panose="02040503050406030204" pitchFamily="18" charset="0"/>
                                  <a:ea typeface="Cambria Math" panose="02040503050406030204" pitchFamily="18" charset="0"/>
                                </a:rPr>
                                <m:t>Ber</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𝑛</m:t>
                                      </m:r>
                                    </m:sub>
                                  </m:sSub>
                                </m:e>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e>
                                    <m:sub>
                                      <m:r>
                                        <a:rPr lang="en-US" sz="2400" i="1">
                                          <a:latin typeface="Cambria Math" panose="02040503050406030204" pitchFamily="18" charset="0"/>
                                          <a:ea typeface="Cambria Math" panose="02040503050406030204" pitchFamily="18" charset="0"/>
                                        </a:rPr>
                                        <m:t>𝑛</m:t>
                                      </m:r>
                                    </m:sub>
                                  </m:sSub>
                                </m:e>
                              </m:d>
                            </m:e>
                          </m:nary>
                        </m:e>
                      </m:func>
                      <m:r>
                        <a:rPr lang="vi-VN" sz="2400" b="0" i="1" smtClean="0">
                          <a:latin typeface="Cambria Math" panose="02040503050406030204" pitchFamily="18" charset="0"/>
                        </a:rPr>
                        <m:t>=−</m:t>
                      </m:r>
                      <m:nary>
                        <m:naryPr>
                          <m:chr m:val="∑"/>
                          <m:ctrlPr>
                            <a:rPr lang="vi-VN" sz="2400" b="0" i="1" smtClean="0">
                              <a:latin typeface="Cambria Math" panose="02040503050406030204" pitchFamily="18" charset="0"/>
                            </a:rPr>
                          </m:ctrlPr>
                        </m:naryPr>
                        <m:sub>
                          <m:r>
                            <m:rPr>
                              <m:brk m:alnAt="23"/>
                            </m:rPr>
                            <a:rPr lang="vi-VN" sz="2400" b="0" i="1" smtClean="0">
                              <a:latin typeface="Cambria Math" panose="02040503050406030204" pitchFamily="18" charset="0"/>
                            </a:rPr>
                            <m:t>𝑛</m:t>
                          </m:r>
                          <m:r>
                            <a:rPr lang="vi-VN" sz="2400" b="0" i="1" smtClean="0">
                              <a:latin typeface="Cambria Math" panose="02040503050406030204" pitchFamily="18" charset="0"/>
                            </a:rPr>
                            <m:t>=1</m:t>
                          </m:r>
                        </m:sub>
                        <m:sup>
                          <m:r>
                            <a:rPr lang="vi-VN" sz="2400" b="0" i="1" smtClean="0">
                              <a:latin typeface="Cambria Math" panose="02040503050406030204" pitchFamily="18" charset="0"/>
                            </a:rPr>
                            <m:t>𝑁</m:t>
                          </m:r>
                        </m:sup>
                        <m:e>
                          <m:d>
                            <m:dPr>
                              <m:begChr m:val="["/>
                              <m:endChr m:val="]"/>
                              <m:ctrlPr>
                                <a:rPr lang="vi-VN" sz="2400" i="1">
                                  <a:latin typeface="Cambria Math" panose="02040503050406030204" pitchFamily="18" charset="0"/>
                                </a:rPr>
                              </m:ctrlPr>
                            </m:dPr>
                            <m:e>
                              <m:sSub>
                                <m:sSubPr>
                                  <m:ctrlPr>
                                    <a:rPr lang="vi-VN" sz="2400" i="1">
                                      <a:latin typeface="Cambria Math" panose="02040503050406030204" pitchFamily="18" charset="0"/>
                                    </a:rPr>
                                  </m:ctrlPr>
                                </m:sSubPr>
                                <m:e>
                                  <m:r>
                                    <a:rPr lang="vi-VN" sz="2400" i="1">
                                      <a:latin typeface="Cambria Math" panose="02040503050406030204" pitchFamily="18" charset="0"/>
                                    </a:rPr>
                                    <m:t>𝑦</m:t>
                                  </m:r>
                                </m:e>
                                <m:sub>
                                  <m:r>
                                    <a:rPr lang="vi-VN" sz="2400" i="1">
                                      <a:latin typeface="Cambria Math" panose="02040503050406030204" pitchFamily="18" charset="0"/>
                                    </a:rPr>
                                    <m:t>𝑛</m:t>
                                  </m:r>
                                </m:sub>
                              </m:sSub>
                              <m:func>
                                <m:funcPr>
                                  <m:ctrlPr>
                                    <a:rPr lang="vi-VN" sz="2400" i="1">
                                      <a:latin typeface="Cambria Math" panose="02040503050406030204" pitchFamily="18" charset="0"/>
                                    </a:rPr>
                                  </m:ctrlPr>
                                </m:funcPr>
                                <m:fName>
                                  <m:r>
                                    <m:rPr>
                                      <m:sty m:val="p"/>
                                    </m:rPr>
                                    <a:rPr lang="vi-VN" sz="2400">
                                      <a:latin typeface="Cambria Math" panose="02040503050406030204" pitchFamily="18" charset="0"/>
                                    </a:rPr>
                                    <m:t>log</m:t>
                                  </m:r>
                                </m:fName>
                                <m:e>
                                  <m:d>
                                    <m:dPr>
                                      <m:ctrlPr>
                                        <a:rPr lang="vi-VN" sz="2400" i="1">
                                          <a:latin typeface="Cambria Math" panose="02040503050406030204" pitchFamily="18" charset="0"/>
                                        </a:rPr>
                                      </m:ctrlPr>
                                    </m:dPr>
                                    <m:e>
                                      <m:sSub>
                                        <m:sSubPr>
                                          <m:ctrlPr>
                                            <a:rPr lang="vi-VN" sz="2400" i="1">
                                              <a:latin typeface="Cambria Math" panose="02040503050406030204" pitchFamily="18" charset="0"/>
                                            </a:rPr>
                                          </m:ctrlPr>
                                        </m:sSubPr>
                                        <m:e>
                                          <m:r>
                                            <a:rPr lang="vi-VN" sz="2400" i="1">
                                              <a:latin typeface="Cambria Math" panose="02040503050406030204" pitchFamily="18" charset="0"/>
                                            </a:rPr>
                                            <m:t>𝜇</m:t>
                                          </m:r>
                                        </m:e>
                                        <m:sub>
                                          <m:r>
                                            <a:rPr lang="vi-VN" sz="2400" i="1">
                                              <a:latin typeface="Cambria Math" panose="02040503050406030204" pitchFamily="18" charset="0"/>
                                            </a:rPr>
                                            <m:t>𝑛</m:t>
                                          </m:r>
                                        </m:sub>
                                      </m:sSub>
                                    </m:e>
                                  </m:d>
                                </m:e>
                              </m:func>
                              <m:r>
                                <a:rPr lang="vi-VN" sz="2400" i="1">
                                  <a:latin typeface="Cambria Math" panose="02040503050406030204" pitchFamily="18" charset="0"/>
                                </a:rPr>
                                <m:t>+</m:t>
                              </m:r>
                              <m:d>
                                <m:dPr>
                                  <m:ctrlPr>
                                    <a:rPr lang="vi-VN" sz="2400" i="1">
                                      <a:latin typeface="Cambria Math" panose="02040503050406030204" pitchFamily="18" charset="0"/>
                                    </a:rPr>
                                  </m:ctrlPr>
                                </m:dPr>
                                <m:e>
                                  <m:r>
                                    <a:rPr lang="vi-VN" sz="2400" i="1">
                                      <a:latin typeface="Cambria Math" panose="02040503050406030204" pitchFamily="18" charset="0"/>
                                    </a:rPr>
                                    <m:t>1−</m:t>
                                  </m:r>
                                  <m:sSub>
                                    <m:sSubPr>
                                      <m:ctrlPr>
                                        <a:rPr lang="vi-VN" sz="2400" i="1">
                                          <a:latin typeface="Cambria Math" panose="02040503050406030204" pitchFamily="18" charset="0"/>
                                        </a:rPr>
                                      </m:ctrlPr>
                                    </m:sSubPr>
                                    <m:e>
                                      <m:r>
                                        <a:rPr lang="vi-VN" sz="2400" i="1">
                                          <a:latin typeface="Cambria Math" panose="02040503050406030204" pitchFamily="18" charset="0"/>
                                        </a:rPr>
                                        <m:t>𝑦</m:t>
                                      </m:r>
                                    </m:e>
                                    <m:sub>
                                      <m:r>
                                        <a:rPr lang="vi-VN" sz="2400" i="1">
                                          <a:latin typeface="Cambria Math" panose="02040503050406030204" pitchFamily="18" charset="0"/>
                                        </a:rPr>
                                        <m:t>𝑛</m:t>
                                      </m:r>
                                    </m:sub>
                                  </m:sSub>
                                </m:e>
                              </m:d>
                              <m:func>
                                <m:funcPr>
                                  <m:ctrlPr>
                                    <a:rPr lang="vi-VN" sz="2400" i="1">
                                      <a:latin typeface="Cambria Math" panose="02040503050406030204" pitchFamily="18" charset="0"/>
                                    </a:rPr>
                                  </m:ctrlPr>
                                </m:funcPr>
                                <m:fName>
                                  <m:r>
                                    <m:rPr>
                                      <m:sty m:val="p"/>
                                    </m:rPr>
                                    <a:rPr lang="vi-VN" sz="2400">
                                      <a:latin typeface="Cambria Math" panose="02040503050406030204" pitchFamily="18" charset="0"/>
                                    </a:rPr>
                                    <m:t>log</m:t>
                                  </m:r>
                                </m:fName>
                                <m:e>
                                  <m:r>
                                    <a:rPr lang="vi-VN" sz="2400" i="1">
                                      <a:latin typeface="Cambria Math" panose="02040503050406030204" pitchFamily="18" charset="0"/>
                                    </a:rPr>
                                    <m:t>(1−</m:t>
                                  </m:r>
                                  <m:sSub>
                                    <m:sSubPr>
                                      <m:ctrlPr>
                                        <a:rPr lang="vi-VN" sz="2400" i="1">
                                          <a:latin typeface="Cambria Math" panose="02040503050406030204" pitchFamily="18" charset="0"/>
                                        </a:rPr>
                                      </m:ctrlPr>
                                    </m:sSubPr>
                                    <m:e>
                                      <m:r>
                                        <a:rPr lang="vi-VN" sz="2400" i="1">
                                          <a:latin typeface="Cambria Math" panose="02040503050406030204" pitchFamily="18" charset="0"/>
                                        </a:rPr>
                                        <m:t>𝜇</m:t>
                                      </m:r>
                                    </m:e>
                                    <m:sub>
                                      <m:r>
                                        <a:rPr lang="vi-VN" sz="2400" i="1">
                                          <a:latin typeface="Cambria Math" panose="02040503050406030204" pitchFamily="18" charset="0"/>
                                        </a:rPr>
                                        <m:t>𝑛</m:t>
                                      </m:r>
                                    </m:sub>
                                  </m:sSub>
                                </m:e>
                              </m:func>
                              <m:r>
                                <a:rPr lang="vi-VN" sz="2400" b="0" i="1" smtClean="0">
                                  <a:latin typeface="Cambria Math" panose="02040503050406030204" pitchFamily="18" charset="0"/>
                                </a:rPr>
                                <m:t>)</m:t>
                              </m:r>
                            </m:e>
                          </m:d>
                        </m:e>
                      </m:nary>
                    </m:oMath>
                  </m:oMathPara>
                </a14:m>
                <a:endParaRPr lang="vi-VN" sz="2400" b="0">
                  <a:latin typeface="Calibri" panose="020F0502020204030204" pitchFamily="34" charset="0"/>
                  <a:ea typeface="Cambria Math" panose="02040503050406030204" pitchFamily="18" charset="0"/>
                </a:endParaRPr>
              </a:p>
              <a:p>
                <a:pPr marL="0" indent="0">
                  <a:lnSpc>
                    <a:spcPct val="150000"/>
                  </a:lnSpc>
                  <a:buNone/>
                </a:pPr>
                <a:endParaRPr lang="vi-VN" sz="2400">
                  <a:latin typeface="Calibri" panose="020F0502020204030204" pitchFamily="34" charset="0"/>
                  <a:cs typeface="Calibri" panose="020F0502020204030204" pitchFamily="34" charset="0"/>
                </a:endParaRPr>
              </a:p>
              <a:p>
                <a:pPr marL="0" indent="0">
                  <a:lnSpc>
                    <a:spcPct val="150000"/>
                  </a:lnSpc>
                  <a:buNone/>
                </a:pPr>
                <a:r>
                  <a:rPr lang="vi-VN" sz="2400">
                    <a:latin typeface="Calibri" panose="020F0502020204030204" pitchFamily="34" charset="0"/>
                    <a:cs typeface="Calibri" panose="020F0502020204030204" pitchFamily="34" charset="0"/>
                  </a:rPr>
                  <a:t>Hàm này chính là </a:t>
                </a:r>
                <a:r>
                  <a:rPr lang="vi-VN" sz="2400" b="1">
                    <a:latin typeface="Calibri" panose="020F0502020204030204" pitchFamily="34" charset="0"/>
                    <a:cs typeface="Calibri" panose="020F0502020204030204" pitchFamily="34" charset="0"/>
                  </a:rPr>
                  <a:t>cross entropy</a:t>
                </a:r>
              </a:p>
            </p:txBody>
          </p:sp>
        </mc:Choice>
        <mc:Fallback>
          <p:sp>
            <p:nvSpPr>
              <p:cNvPr id="7" name="Content Placeholder 2">
                <a:extLst>
                  <a:ext uri="{FF2B5EF4-FFF2-40B4-BE49-F238E27FC236}">
                    <a16:creationId xmlns:a16="http://schemas.microsoft.com/office/drawing/2014/main" id="{32A3E40B-DB4C-43C8-BEBD-FC2A65359EE8}"/>
                  </a:ext>
                </a:extLst>
              </p:cNvPr>
              <p:cNvSpPr txBox="1">
                <a:spLocks noRot="1" noChangeAspect="1" noMove="1" noResize="1" noEditPoints="1" noAdjustHandles="1" noChangeArrowheads="1" noChangeShapeType="1" noTextEdit="1"/>
              </p:cNvSpPr>
              <p:nvPr/>
            </p:nvSpPr>
            <p:spPr>
              <a:xfrm>
                <a:off x="1023926" y="1797733"/>
                <a:ext cx="10094062" cy="3923945"/>
              </a:xfrm>
              <a:prstGeom prst="rect">
                <a:avLst/>
              </a:prstGeom>
              <a:blipFill>
                <a:blip r:embed="rId3"/>
                <a:stretch>
                  <a:fillRect l="-966"/>
                </a:stretch>
              </a:blipFill>
            </p:spPr>
            <p:txBody>
              <a:bodyPr/>
              <a:lstStyle/>
              <a:p>
                <a:r>
                  <a:rPr lang="en-US">
                    <a:noFill/>
                  </a:rPr>
                  <a:t> </a:t>
                </a:r>
              </a:p>
            </p:txBody>
          </p:sp>
        </mc:Fallback>
      </mc:AlternateContent>
      <p:grpSp>
        <p:nvGrpSpPr>
          <p:cNvPr id="81" name="组合 41">
            <a:extLst>
              <a:ext uri="{FF2B5EF4-FFF2-40B4-BE49-F238E27FC236}">
                <a16:creationId xmlns:a16="http://schemas.microsoft.com/office/drawing/2014/main" id="{4DFED6DD-8D95-43B3-9BA9-7E477EF959AB}"/>
              </a:ext>
            </a:extLst>
          </p:cNvPr>
          <p:cNvGrpSpPr/>
          <p:nvPr/>
        </p:nvGrpSpPr>
        <p:grpSpPr>
          <a:xfrm rot="1442666">
            <a:off x="887716" y="1919555"/>
            <a:ext cx="484883" cy="384143"/>
            <a:chOff x="451410" y="5975667"/>
            <a:chExt cx="858150" cy="540139"/>
          </a:xfrm>
        </p:grpSpPr>
        <p:sp>
          <p:nvSpPr>
            <p:cNvPr id="82" name="等腰三角形 42">
              <a:extLst>
                <a:ext uri="{FF2B5EF4-FFF2-40B4-BE49-F238E27FC236}">
                  <a16:creationId xmlns:a16="http://schemas.microsoft.com/office/drawing/2014/main" id="{EEC8CE5D-151A-4044-B6AA-2BCE29221947}"/>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83" name="等腰三角形 43">
              <a:extLst>
                <a:ext uri="{FF2B5EF4-FFF2-40B4-BE49-F238E27FC236}">
                  <a16:creationId xmlns:a16="http://schemas.microsoft.com/office/drawing/2014/main" id="{EC972A66-DF74-409F-AB39-F8E21DDCBBB3}"/>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84" name="TextBox 83">
            <a:extLst>
              <a:ext uri="{FF2B5EF4-FFF2-40B4-BE49-F238E27FC236}">
                <a16:creationId xmlns:a16="http://schemas.microsoft.com/office/drawing/2014/main" id="{97C5D901-BD27-4D70-8123-78B4BBA50144}"/>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Maximum Likelihood Estimation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85" name="直线连接符 2">
            <a:extLst>
              <a:ext uri="{FF2B5EF4-FFF2-40B4-BE49-F238E27FC236}">
                <a16:creationId xmlns:a16="http://schemas.microsoft.com/office/drawing/2014/main" id="{AA0F710C-C5FC-4564-ADD7-31AA3D80B84A}"/>
              </a:ext>
            </a:extLst>
          </p:cNvPr>
          <p:cNvCxnSpPr>
            <a:cxnSpLocks/>
          </p:cNvCxnSpPr>
          <p:nvPr/>
        </p:nvCxnSpPr>
        <p:spPr>
          <a:xfrm flipV="1">
            <a:off x="606175" y="1136322"/>
            <a:ext cx="628448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A1C146D2-B8AC-428A-9A35-BAC7DD529AB7}"/>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9F62B337-F382-4377-9319-265DB55D7CA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59</a:t>
            </a:fld>
            <a:endParaRPr lang="en-US" sz="1400">
              <a:solidFill>
                <a:schemeClr val="bg1"/>
              </a:solidFill>
            </a:endParaRPr>
          </a:p>
        </p:txBody>
      </p:sp>
    </p:spTree>
    <p:extLst>
      <p:ext uri="{BB962C8B-B14F-4D97-AF65-F5344CB8AC3E}">
        <p14:creationId xmlns:p14="http://schemas.microsoft.com/office/powerpoint/2010/main" val="185167525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519E7CC-53D3-40EF-B422-1A1BFCED9796}"/>
              </a:ext>
            </a:extLst>
          </p:cNvPr>
          <p:cNvGrpSpPr/>
          <p:nvPr/>
        </p:nvGrpSpPr>
        <p:grpSpPr>
          <a:xfrm>
            <a:off x="-33062" y="0"/>
            <a:ext cx="12192000" cy="6858000"/>
            <a:chOff x="0" y="0"/>
            <a:chExt cx="10869930" cy="6858000"/>
          </a:xfrm>
        </p:grpSpPr>
        <p:sp>
          <p:nvSpPr>
            <p:cNvPr id="6" name="Rectangle 5">
              <a:extLst>
                <a:ext uri="{FF2B5EF4-FFF2-40B4-BE49-F238E27FC236}">
                  <a16:creationId xmlns:a16="http://schemas.microsoft.com/office/drawing/2014/main" id="{8BBC7E10-476F-47FE-BB61-FB5CCAED784F}"/>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CCED2A-0F6E-470A-9F31-5B83561E5C0C}"/>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TextBox 9">
              <a:extLst>
                <a:ext uri="{FF2B5EF4-FFF2-40B4-BE49-F238E27FC236}">
                  <a16:creationId xmlns:a16="http://schemas.microsoft.com/office/drawing/2014/main" id="{96C477E2-EBAE-4507-8CDE-7AB920A075E0}"/>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Topic</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34E206D8-2739-4DFF-9113-5576413BECB5}"/>
              </a:ext>
            </a:extLst>
          </p:cNvPr>
          <p:cNvGrpSpPr/>
          <p:nvPr/>
        </p:nvGrpSpPr>
        <p:grpSpPr>
          <a:xfrm>
            <a:off x="-697168" y="0"/>
            <a:ext cx="12192000" cy="6858000"/>
            <a:chOff x="0" y="0"/>
            <a:chExt cx="10869930" cy="6858000"/>
          </a:xfrm>
        </p:grpSpPr>
        <p:sp>
          <p:nvSpPr>
            <p:cNvPr id="13" name="Rectangle 12">
              <a:extLst>
                <a:ext uri="{FF2B5EF4-FFF2-40B4-BE49-F238E27FC236}">
                  <a16:creationId xmlns:a16="http://schemas.microsoft.com/office/drawing/2014/main" id="{1B206839-947A-4CB6-BB81-367F2105146F}"/>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8AB8D9BE-CF3A-4B38-A676-CB4E69595948}"/>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extBox 14">
              <a:extLst>
                <a:ext uri="{FF2B5EF4-FFF2-40B4-BE49-F238E27FC236}">
                  <a16:creationId xmlns:a16="http://schemas.microsoft.com/office/drawing/2014/main" id="{0A22D0AD-425F-4D29-B626-AA60E53801D2}"/>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About us</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16" name="Group 15">
            <a:extLst>
              <a:ext uri="{FF2B5EF4-FFF2-40B4-BE49-F238E27FC236}">
                <a16:creationId xmlns:a16="http://schemas.microsoft.com/office/drawing/2014/main" id="{1AFCCF9B-2253-4F7A-8174-7E1C42B4D95A}"/>
              </a:ext>
            </a:extLst>
          </p:cNvPr>
          <p:cNvGrpSpPr/>
          <p:nvPr/>
        </p:nvGrpSpPr>
        <p:grpSpPr>
          <a:xfrm>
            <a:off x="-1401311" y="0"/>
            <a:ext cx="12192000" cy="6858000"/>
            <a:chOff x="0" y="0"/>
            <a:chExt cx="10869930" cy="6858000"/>
          </a:xfrm>
        </p:grpSpPr>
        <p:sp>
          <p:nvSpPr>
            <p:cNvPr id="17" name="Rectangle 16">
              <a:extLst>
                <a:ext uri="{FF2B5EF4-FFF2-40B4-BE49-F238E27FC236}">
                  <a16:creationId xmlns:a16="http://schemas.microsoft.com/office/drawing/2014/main" id="{F198C1C8-7B0D-4DAB-AC13-3A27975E3B20}"/>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4C94EFE-A2EE-45E5-88C0-E5A76143ACA0}"/>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TextBox 18">
              <a:extLst>
                <a:ext uri="{FF2B5EF4-FFF2-40B4-BE49-F238E27FC236}">
                  <a16:creationId xmlns:a16="http://schemas.microsoft.com/office/drawing/2014/main" id="{1C730482-ADD8-47CC-A217-E2BFF5AE365D}"/>
                </a:ext>
              </a:extLst>
            </p:cNvPr>
            <p:cNvSpPr txBox="1"/>
            <p:nvPr/>
          </p:nvSpPr>
          <p:spPr>
            <a:xfrm rot="16200000">
              <a:off x="9338805" y="3223197"/>
              <a:ext cx="2270891" cy="411603"/>
            </a:xfrm>
            <a:prstGeom prst="rect">
              <a:avLst/>
            </a:prstGeom>
            <a:noFill/>
          </p:spPr>
          <p:txBody>
            <a:bodyPr wrap="square" rtlCol="0">
              <a:spAutoFit/>
            </a:bodyPr>
            <a:lstStyle/>
            <a:p>
              <a:pPr algn="ctr"/>
              <a:r>
                <a:rPr lang="vi-VN" sz="2400" b="1" i="0">
                  <a:solidFill>
                    <a:srgbClr val="E4E1D8"/>
                  </a:solidFill>
                  <a:effectLst/>
                  <a:latin typeface="Calibri" panose="020F0502020204030204" pitchFamily="34" charset="0"/>
                  <a:cs typeface="Calibri" panose="020F0502020204030204" pitchFamily="34" charset="0"/>
                </a:rPr>
                <a:t>Background</a:t>
              </a:r>
              <a:endParaRPr lang="en-US" sz="2400" b="1" i="0">
                <a:solidFill>
                  <a:srgbClr val="E4E1D8"/>
                </a:solidFill>
                <a:effectLst/>
                <a:latin typeface="Calibri" panose="020F0502020204030204" pitchFamily="34" charset="0"/>
                <a:cs typeface="Calibri" panose="020F0502020204030204" pitchFamily="34" charset="0"/>
              </a:endParaRPr>
            </a:p>
          </p:txBody>
        </p:sp>
      </p:grpSp>
      <p:grpSp>
        <p:nvGrpSpPr>
          <p:cNvPr id="20" name="Group 19">
            <a:extLst>
              <a:ext uri="{FF2B5EF4-FFF2-40B4-BE49-F238E27FC236}">
                <a16:creationId xmlns:a16="http://schemas.microsoft.com/office/drawing/2014/main" id="{5B35FB0E-1713-4BCD-90E1-59F0DF2F2BD9}"/>
              </a:ext>
            </a:extLst>
          </p:cNvPr>
          <p:cNvGrpSpPr/>
          <p:nvPr/>
        </p:nvGrpSpPr>
        <p:grpSpPr>
          <a:xfrm>
            <a:off x="-2120207" y="0"/>
            <a:ext cx="12192000" cy="6858000"/>
            <a:chOff x="0" y="0"/>
            <a:chExt cx="10869930" cy="6858000"/>
          </a:xfrm>
        </p:grpSpPr>
        <p:sp>
          <p:nvSpPr>
            <p:cNvPr id="21" name="Rectangle 20">
              <a:extLst>
                <a:ext uri="{FF2B5EF4-FFF2-40B4-BE49-F238E27FC236}">
                  <a16:creationId xmlns:a16="http://schemas.microsoft.com/office/drawing/2014/main" id="{A0ACF087-3CA5-49CC-B926-EF8531370FBB}"/>
                </a:ext>
              </a:extLst>
            </p:cNvPr>
            <p:cNvSpPr/>
            <p:nvPr/>
          </p:nvSpPr>
          <p:spPr>
            <a:xfrm>
              <a:off x="0" y="0"/>
              <a:ext cx="10869930" cy="6858000"/>
            </a:xfrm>
            <a:prstGeom prst="rect">
              <a:avLst/>
            </a:prstGeom>
            <a:blipFill>
              <a:blip r:embed="rId2"/>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3F46F44-FD3B-4993-BF79-F7A787E6CE0D}"/>
                </a:ext>
              </a:extLst>
            </p:cNvPr>
            <p:cNvSpPr/>
            <p:nvPr/>
          </p:nvSpPr>
          <p:spPr>
            <a:xfrm>
              <a:off x="9669780" y="2188979"/>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D20B11E0-9BC1-441B-85EF-11B559FCC25D}"/>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Bài toán</a:t>
              </a:r>
              <a:endParaRPr lang="en-US" sz="2400" b="1">
                <a:solidFill>
                  <a:srgbClr val="E4E1D8"/>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D6494C87-30A5-4C6C-9222-F37BAFEA03ED}"/>
              </a:ext>
            </a:extLst>
          </p:cNvPr>
          <p:cNvGrpSpPr/>
          <p:nvPr/>
        </p:nvGrpSpPr>
        <p:grpSpPr>
          <a:xfrm>
            <a:off x="-2802221" y="0"/>
            <a:ext cx="12192001" cy="6858000"/>
            <a:chOff x="0" y="0"/>
            <a:chExt cx="10869930" cy="6858000"/>
          </a:xfrm>
        </p:grpSpPr>
        <p:sp>
          <p:nvSpPr>
            <p:cNvPr id="25" name="Rectangle 24">
              <a:extLst>
                <a:ext uri="{FF2B5EF4-FFF2-40B4-BE49-F238E27FC236}">
                  <a16:creationId xmlns:a16="http://schemas.microsoft.com/office/drawing/2014/main" id="{938599D4-C714-4465-B43B-837575ED52A5}"/>
                </a:ext>
              </a:extLst>
            </p:cNvPr>
            <p:cNvSpPr/>
            <p:nvPr/>
          </p:nvSpPr>
          <p:spPr>
            <a:xfrm>
              <a:off x="0" y="0"/>
              <a:ext cx="10869930" cy="6858000"/>
            </a:xfrm>
            <a:prstGeom prst="rect">
              <a:avLst/>
            </a:prstGeom>
            <a:blipFill dpi="0" rotWithShape="1">
              <a:blip r:embed="rId2"/>
              <a:srcRect/>
              <a:stretch>
                <a:fillRect/>
              </a:stretch>
            </a:blipFill>
            <a:ln>
              <a:noFill/>
            </a:ln>
            <a:effectLst>
              <a:outerShdw blurRad="215900" dist="38100" sx="101000" sy="101000" algn="ctr"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479165E-F695-4240-BE8F-1CC110155DA4}"/>
                </a:ext>
              </a:extLst>
            </p:cNvPr>
            <p:cNvSpPr/>
            <p:nvPr/>
          </p:nvSpPr>
          <p:spPr>
            <a:xfrm>
              <a:off x="9669780" y="2201718"/>
              <a:ext cx="1200150" cy="2454564"/>
            </a:xfrm>
            <a:custGeom>
              <a:avLst/>
              <a:gdLst>
                <a:gd name="connsiteX0" fmla="*/ 1200150 w 1200150"/>
                <a:gd name="connsiteY0" fmla="*/ 0 h 2454564"/>
                <a:gd name="connsiteX1" fmla="*/ 1200150 w 1200150"/>
                <a:gd name="connsiteY1" fmla="*/ 2454564 h 2454564"/>
                <a:gd name="connsiteX2" fmla="*/ 1103095 w 1200150"/>
                <a:gd name="connsiteY2" fmla="*/ 2449663 h 2454564"/>
                <a:gd name="connsiteX3" fmla="*/ 0 w 1200150"/>
                <a:gd name="connsiteY3" fmla="*/ 1227282 h 2454564"/>
                <a:gd name="connsiteX4" fmla="*/ 1103095 w 1200150"/>
                <a:gd name="connsiteY4" fmla="*/ 4901 h 245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2454564">
                  <a:moveTo>
                    <a:pt x="1200150" y="0"/>
                  </a:moveTo>
                  <a:lnTo>
                    <a:pt x="1200150" y="2454564"/>
                  </a:lnTo>
                  <a:lnTo>
                    <a:pt x="1103095" y="2449663"/>
                  </a:lnTo>
                  <a:cubicBezTo>
                    <a:pt x="483503" y="2386740"/>
                    <a:pt x="0" y="1863475"/>
                    <a:pt x="0" y="1227282"/>
                  </a:cubicBezTo>
                  <a:cubicBezTo>
                    <a:pt x="0" y="591089"/>
                    <a:pt x="483503" y="67824"/>
                    <a:pt x="1103095" y="4901"/>
                  </a:cubicBezTo>
                  <a:close/>
                </a:path>
              </a:pathLst>
            </a:custGeom>
            <a:solidFill>
              <a:srgbClr val="3D39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TextBox 26">
              <a:extLst>
                <a:ext uri="{FF2B5EF4-FFF2-40B4-BE49-F238E27FC236}">
                  <a16:creationId xmlns:a16="http://schemas.microsoft.com/office/drawing/2014/main" id="{2D3CB6A4-E780-4147-A4FA-2210D5423D7A}"/>
                </a:ext>
              </a:extLst>
            </p:cNvPr>
            <p:cNvSpPr txBox="1"/>
            <p:nvPr/>
          </p:nvSpPr>
          <p:spPr>
            <a:xfrm rot="16200000">
              <a:off x="9627751" y="3223198"/>
              <a:ext cx="1653540" cy="411603"/>
            </a:xfrm>
            <a:prstGeom prst="rect">
              <a:avLst/>
            </a:prstGeom>
            <a:noFill/>
          </p:spPr>
          <p:txBody>
            <a:bodyPr wrap="square" rtlCol="0">
              <a:spAutoFit/>
            </a:bodyPr>
            <a:lstStyle/>
            <a:p>
              <a:pPr algn="ctr"/>
              <a:r>
                <a:rPr lang="vi-VN" sz="2400" b="1">
                  <a:solidFill>
                    <a:srgbClr val="E4E1D8"/>
                  </a:solidFill>
                  <a:latin typeface="Calibri" panose="020F0502020204030204" pitchFamily="34" charset="0"/>
                  <a:cs typeface="Calibri" panose="020F0502020204030204" pitchFamily="34" charset="0"/>
                </a:rPr>
                <a:t>Content</a:t>
              </a:r>
              <a:endParaRPr lang="en-US" sz="2400" b="1" i="0">
                <a:solidFill>
                  <a:srgbClr val="E4E1D8"/>
                </a:solidFill>
                <a:effectLst/>
                <a:latin typeface="Calibri" panose="020F0502020204030204" pitchFamily="34" charset="0"/>
                <a:cs typeface="Calibri" panose="020F0502020204030204" pitchFamily="34" charset="0"/>
              </a:endParaRPr>
            </a:p>
          </p:txBody>
        </p:sp>
      </p:grpSp>
      <mc:AlternateContent xmlns:mc="http://schemas.openxmlformats.org/markup-compatibility/2006">
        <mc:Choice xmlns:psez="http://schemas.microsoft.com/office/powerpoint/2016/sectionzoom" Requires="psez">
          <p:graphicFrame>
            <p:nvGraphicFramePr>
              <p:cNvPr id="44" name="Section Zoom 43">
                <a:extLst>
                  <a:ext uri="{FF2B5EF4-FFF2-40B4-BE49-F238E27FC236}">
                    <a16:creationId xmlns:a16="http://schemas.microsoft.com/office/drawing/2014/main" id="{EE916BC2-A6A9-40B7-8ACE-E20E55666AEC}"/>
                  </a:ext>
                </a:extLst>
              </p:cNvPr>
              <p:cNvGraphicFramePr>
                <a:graphicFrameLocks noChangeAspect="1"/>
              </p:cNvGraphicFramePr>
              <p:nvPr>
                <p:extLst>
                  <p:ext uri="{D42A27DB-BD31-4B8C-83A1-F6EECF244321}">
                    <p14:modId xmlns:p14="http://schemas.microsoft.com/office/powerpoint/2010/main" val="2383078082"/>
                  </p:ext>
                </p:extLst>
              </p:nvPr>
            </p:nvGraphicFramePr>
            <p:xfrm>
              <a:off x="3767578" y="1988980"/>
              <a:ext cx="5073136" cy="2880035"/>
            </p:xfrm>
            <a:graphic>
              <a:graphicData uri="http://schemas.microsoft.com/office/powerpoint/2016/sectionzoom">
                <psez:sectionZm>
                  <psez:sectionZmObj sectionId="{E21D4894-C89E-4029-8AE4-238CB6FFC4D5}">
                    <psez:zmPr id="{A4A53F82-085B-47A8-A3B9-DD3FB280A78C}" transitionDur="1000" showBg="0">
                      <p166:blipFill xmlns:p166="http://schemas.microsoft.com/office/powerpoint/2016/6/main">
                        <a:blip r:embed="rId3"/>
                        <a:stretch>
                          <a:fillRect/>
                        </a:stretch>
                      </p166:blipFill>
                      <p166:spPr xmlns:p166="http://schemas.microsoft.com/office/powerpoint/2016/6/main">
                        <a:xfrm>
                          <a:off x="0" y="0"/>
                          <a:ext cx="5073136" cy="2880035"/>
                        </a:xfrm>
                        <a:prstGeom prst="rect">
                          <a:avLst/>
                        </a:prstGeom>
                      </p166:spPr>
                    </psez:zmPr>
                  </psez:sectionZmObj>
                </psez:sectionZm>
              </a:graphicData>
            </a:graphic>
          </p:graphicFrame>
        </mc:Choice>
        <mc:Fallback>
          <p:pic>
            <p:nvPicPr>
              <p:cNvPr id="44" name="Section Zoom 43">
                <a:hlinkClick r:id="rId4" action="ppaction://hlinksldjump"/>
                <a:extLst>
                  <a:ext uri="{FF2B5EF4-FFF2-40B4-BE49-F238E27FC236}">
                    <a16:creationId xmlns:a16="http://schemas.microsoft.com/office/drawing/2014/main" id="{EE916BC2-A6A9-40B7-8ACE-E20E55666AEC}"/>
                  </a:ext>
                </a:extLst>
              </p:cNvPr>
              <p:cNvPicPr>
                <a:picLocks noGrp="1" noRot="1" noChangeAspect="1" noMove="1" noResize="1" noEditPoints="1" noAdjustHandles="1" noChangeArrowheads="1" noChangeShapeType="1"/>
              </p:cNvPicPr>
              <p:nvPr/>
            </p:nvPicPr>
            <p:blipFill>
              <a:blip r:embed="rId3"/>
              <a:stretch>
                <a:fillRect/>
              </a:stretch>
            </p:blipFill>
            <p:spPr>
              <a:xfrm>
                <a:off x="3767578" y="1988980"/>
                <a:ext cx="5073136" cy="2880035"/>
              </a:xfrm>
              <a:prstGeom prst="rect">
                <a:avLst/>
              </a:prstGeom>
            </p:spPr>
          </p:pic>
        </mc:Fallback>
      </mc:AlternateContent>
      <mc:AlternateContent xmlns:mc="http://schemas.openxmlformats.org/markup-compatibility/2006">
        <mc:Choice xmlns:psez="http://schemas.microsoft.com/office/powerpoint/2016/sectionzoom" Requires="psez">
          <p:graphicFrame>
            <p:nvGraphicFramePr>
              <p:cNvPr id="45" name="Section Zoom 44">
                <a:extLst>
                  <a:ext uri="{FF2B5EF4-FFF2-40B4-BE49-F238E27FC236}">
                    <a16:creationId xmlns:a16="http://schemas.microsoft.com/office/drawing/2014/main" id="{520D3EAF-B1C1-4709-ADAC-80E9F596C492}"/>
                  </a:ext>
                </a:extLst>
              </p:cNvPr>
              <p:cNvGraphicFramePr>
                <a:graphicFrameLocks noChangeAspect="1"/>
              </p:cNvGraphicFramePr>
              <p:nvPr>
                <p:extLst>
                  <p:ext uri="{D42A27DB-BD31-4B8C-83A1-F6EECF244321}">
                    <p14:modId xmlns:p14="http://schemas.microsoft.com/office/powerpoint/2010/main" val="4183384087"/>
                  </p:ext>
                </p:extLst>
              </p:nvPr>
            </p:nvGraphicFramePr>
            <p:xfrm>
              <a:off x="228385" y="1931990"/>
              <a:ext cx="5073134" cy="2880034"/>
            </p:xfrm>
            <a:graphic>
              <a:graphicData uri="http://schemas.microsoft.com/office/powerpoint/2016/sectionzoom">
                <psez:sectionZm>
                  <psez:sectionZmObj sectionId="{6FC35C16-6894-4368-8571-45033F87E40E}">
                    <psez:zmPr id="{DB7EB858-723B-4425-8170-08F5421CE723}" transitionDur="1000" showBg="0">
                      <p166:blipFill xmlns:p166="http://schemas.microsoft.com/office/powerpoint/2016/6/main">
                        <a:blip r:embed="rId5"/>
                        <a:stretch>
                          <a:fillRect/>
                        </a:stretch>
                      </p166:blipFill>
                      <p166:spPr xmlns:p166="http://schemas.microsoft.com/office/powerpoint/2016/6/main">
                        <a:xfrm>
                          <a:off x="0" y="0"/>
                          <a:ext cx="5073134" cy="2880034"/>
                        </a:xfrm>
                        <a:prstGeom prst="rect">
                          <a:avLst/>
                        </a:prstGeom>
                      </p166:spPr>
                    </psez:zmPr>
                  </psez:sectionZmObj>
                </psez:sectionZm>
              </a:graphicData>
            </a:graphic>
          </p:graphicFrame>
        </mc:Choice>
        <mc:Fallback>
          <p:pic>
            <p:nvPicPr>
              <p:cNvPr id="45" name="Section Zoom 44">
                <a:hlinkClick r:id="rId6" action="ppaction://hlinksldjump"/>
                <a:extLst>
                  <a:ext uri="{FF2B5EF4-FFF2-40B4-BE49-F238E27FC236}">
                    <a16:creationId xmlns:a16="http://schemas.microsoft.com/office/drawing/2014/main" id="{520D3EAF-B1C1-4709-ADAC-80E9F596C492}"/>
                  </a:ext>
                </a:extLst>
              </p:cNvPr>
              <p:cNvPicPr>
                <a:picLocks noGrp="1" noRot="1" noChangeAspect="1" noMove="1" noResize="1" noEditPoints="1" noAdjustHandles="1" noChangeArrowheads="1" noChangeShapeType="1"/>
              </p:cNvPicPr>
              <p:nvPr/>
            </p:nvPicPr>
            <p:blipFill>
              <a:blip r:embed="rId5"/>
              <a:stretch>
                <a:fillRect/>
              </a:stretch>
            </p:blipFill>
            <p:spPr>
              <a:xfrm>
                <a:off x="228385" y="1931990"/>
                <a:ext cx="5073134" cy="2880034"/>
              </a:xfrm>
              <a:prstGeom prst="rect">
                <a:avLst/>
              </a:prstGeom>
            </p:spPr>
          </p:pic>
        </mc:Fallback>
      </mc:AlternateContent>
      <p:sp>
        <p:nvSpPr>
          <p:cNvPr id="28" name="Rectangle 27">
            <a:extLst>
              <a:ext uri="{FF2B5EF4-FFF2-40B4-BE49-F238E27FC236}">
                <a16:creationId xmlns:a16="http://schemas.microsoft.com/office/drawing/2014/main" id="{919454F3-10D0-406A-96D9-17348EF83A4D}"/>
              </a:ext>
            </a:extLst>
          </p:cNvPr>
          <p:cNvSpPr/>
          <p:nvPr/>
        </p:nvSpPr>
        <p:spPr>
          <a:xfrm>
            <a:off x="8123092" y="-5"/>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Slide Number Placeholder 4">
            <a:extLst>
              <a:ext uri="{FF2B5EF4-FFF2-40B4-BE49-F238E27FC236}">
                <a16:creationId xmlns:a16="http://schemas.microsoft.com/office/drawing/2014/main" id="{3FA044CF-55FF-419A-806E-DC630B00743F}"/>
              </a:ext>
            </a:extLst>
          </p:cNvPr>
          <p:cNvSpPr>
            <a:spLocks noGrp="1"/>
          </p:cNvSpPr>
          <p:nvPr>
            <p:ph type="sldNum" sz="quarter" idx="12"/>
          </p:nvPr>
        </p:nvSpPr>
        <p:spPr>
          <a:xfrm>
            <a:off x="5660985" y="-5"/>
            <a:ext cx="2743200" cy="365125"/>
          </a:xfrm>
        </p:spPr>
        <p:txBody>
          <a:bodyPr/>
          <a:lstStyle/>
          <a:p>
            <a:fld id="{9E497CE9-8561-478F-9A7F-A9CB046A092C}" type="slidenum">
              <a:rPr lang="en-US" smtClean="0">
                <a:solidFill>
                  <a:schemeClr val="bg1"/>
                </a:solidFill>
              </a:rPr>
              <a:t>6</a:t>
            </a:fld>
            <a:endParaRPr lang="en-US" sz="1400">
              <a:solidFill>
                <a:schemeClr val="bg1"/>
              </a:solidFill>
            </a:endParaRPr>
          </a:p>
        </p:txBody>
      </p:sp>
    </p:spTree>
    <p:extLst>
      <p:ext uri="{BB962C8B-B14F-4D97-AF65-F5344CB8AC3E}">
        <p14:creationId xmlns:p14="http://schemas.microsoft.com/office/powerpoint/2010/main" val="407565968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2A3E40B-DB4C-43C8-BEBD-FC2A65359EE8}"/>
                  </a:ext>
                </a:extLst>
              </p:cNvPr>
              <p:cNvSpPr txBox="1">
                <a:spLocks/>
              </p:cNvSpPr>
              <p:nvPr/>
            </p:nvSpPr>
            <p:spPr>
              <a:xfrm>
                <a:off x="1379667" y="1064331"/>
                <a:ext cx="9595338" cy="37253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sz="2400" b="1">
                    <a:latin typeface="Calibri" panose="020F0502020204030204" pitchFamily="34" charset="0"/>
                    <a:cs typeface="Calibri" panose="020F0502020204030204" pitchFamily="34" charset="0"/>
                  </a:rPr>
                  <a:t>Tối ưu hàm mất mát</a:t>
                </a:r>
              </a:p>
              <a:p>
                <a:pPr marL="0" indent="0">
                  <a:lnSpc>
                    <a:spcPct val="150000"/>
                  </a:lnSpc>
                  <a:buNone/>
                </a:pPr>
                <a:r>
                  <a:rPr lang="vi-VN" sz="2400">
                    <a:latin typeface="Calibri" panose="020F0502020204030204" pitchFamily="34" charset="0"/>
                    <a:cs typeface="Calibri" panose="020F0502020204030204" pitchFamily="34" charset="0"/>
                  </a:rPr>
                  <a:t>Ta tính được </a:t>
                </a:r>
                <a:r>
                  <a:rPr lang="en-US" sz="2400" b="1">
                    <a:latin typeface="Calibri" panose="020F0502020204030204" pitchFamily="34" charset="0"/>
                    <a:cs typeface="Calibri" panose="020F0502020204030204" pitchFamily="34" charset="0"/>
                  </a:rPr>
                  <a:t>Gradient</a:t>
                </a:r>
                <a:r>
                  <a:rPr lang="vi-VN" sz="2400">
                    <a:latin typeface="Calibri" panose="020F0502020204030204" pitchFamily="34" charset="0"/>
                    <a:cs typeface="Calibri" panose="020F0502020204030204" pitchFamily="34" charset="0"/>
                  </a:rPr>
                  <a:t> và </a:t>
                </a:r>
                <a:r>
                  <a:rPr lang="vi-VN" sz="2400" b="1">
                    <a:latin typeface="Calibri" panose="020F0502020204030204" pitchFamily="34" charset="0"/>
                    <a:cs typeface="Calibri" panose="020F0502020204030204" pitchFamily="34" charset="0"/>
                  </a:rPr>
                  <a:t>Hesse</a:t>
                </a:r>
                <a:r>
                  <a:rPr lang="vi-VN" sz="2400">
                    <a:latin typeface="Calibri" panose="020F0502020204030204" pitchFamily="34" charset="0"/>
                    <a:cs typeface="Calibri" panose="020F0502020204030204" pitchFamily="34" charset="0"/>
                  </a:rPr>
                  <a:t> như sau</a:t>
                </a:r>
              </a:p>
              <a:p>
                <a:pPr marL="0" indent="0">
                  <a:lnSpc>
                    <a:spcPct val="150000"/>
                  </a:lnSpc>
                  <a:buNone/>
                </a:pPr>
                <a:r>
                  <a:rPr lang="en-US" sz="2400">
                    <a:latin typeface="Calibri" panose="020F0502020204030204" pitchFamily="34" charset="0"/>
                    <a:cs typeface="Calibri" panose="020F0502020204030204" pitchFamily="34" charset="0"/>
                  </a:rPr>
                  <a:t>Gradient: </a:t>
                </a:r>
                <a:endParaRPr lang="vi-VN" sz="2400">
                  <a:latin typeface="Calibri" panose="020F0502020204030204" pitchFamily="34" charset="0"/>
                  <a:cs typeface="Calibri" panose="020F0502020204030204" pitchFamily="34" charset="0"/>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𝐠</m:t>
                      </m:r>
                      <m:d>
                        <m:dPr>
                          <m:ctrlPr>
                            <a:rPr lang="en-US" sz="2400" b="0" i="1" smtClean="0">
                              <a:latin typeface="Cambria Math" panose="02040503050406030204" pitchFamily="18" charset="0"/>
                            </a:rPr>
                          </m:ctrlPr>
                        </m:dPr>
                        <m:e>
                          <m:r>
                            <a:rPr lang="vi-VN" sz="2400" b="1" i="1">
                              <a:latin typeface="Cambria Math" panose="02040503050406030204" pitchFamily="18" charset="0"/>
                            </a:rPr>
                            <m:t>𝜽</m:t>
                          </m:r>
                        </m:e>
                      </m:d>
                      <m:r>
                        <a:rPr lang="en-US" sz="2400" b="0" i="1" smtClean="0">
                          <a:latin typeface="Cambria Math" panose="02040503050406030204" pitchFamily="18" charset="0"/>
                          <a:ea typeface="Cambria Math" panose="02040503050406030204" pitchFamily="18" charset="0"/>
                        </a:rPr>
                        <m:t>=</m:t>
                      </m:r>
                      <m:sSub>
                        <m:sSubPr>
                          <m:ctrlPr>
                            <a:rPr lang="vi-VN" sz="2400" b="0" i="1" smtClean="0">
                              <a:latin typeface="Cambria Math" panose="02040503050406030204" pitchFamily="18" charset="0"/>
                              <a:ea typeface="Cambria Math" panose="02040503050406030204" pitchFamily="18" charset="0"/>
                            </a:rPr>
                          </m:ctrlPr>
                        </m:sSubPr>
                        <m:e>
                          <m:r>
                            <m:rPr>
                              <m:sty m:val="p"/>
                            </m:rPr>
                            <a:rPr lang="en-US" sz="2400" b="0" i="1" smtClean="0">
                              <a:latin typeface="Cambria Math" panose="02040503050406030204" pitchFamily="18" charset="0"/>
                              <a:ea typeface="Cambria Math" panose="02040503050406030204" pitchFamily="18" charset="0"/>
                            </a:rPr>
                            <m:t>∇</m:t>
                          </m:r>
                        </m:e>
                        <m:sub>
                          <m:r>
                            <a:rPr lang="vi-VN" sz="2400" b="1" i="1">
                              <a:latin typeface="Cambria Math" panose="02040503050406030204" pitchFamily="18" charset="0"/>
                            </a:rPr>
                            <m:t>𝜽</m:t>
                          </m:r>
                        </m:sub>
                      </m:sSub>
                      <m:r>
                        <m:rPr>
                          <m:sty m:val="p"/>
                        </m:rPr>
                        <a:rPr lang="vi-VN" sz="2400" i="0">
                          <a:latin typeface="Cambria Math" panose="02040503050406030204" pitchFamily="18" charset="0"/>
                        </a:rPr>
                        <m:t>NLL</m:t>
                      </m:r>
                      <m:d>
                        <m:dPr>
                          <m:ctrlPr>
                            <a:rPr lang="vi-VN" sz="2400" i="1">
                              <a:latin typeface="Cambria Math" panose="02040503050406030204" pitchFamily="18" charset="0"/>
                            </a:rPr>
                          </m:ctrlPr>
                        </m:dPr>
                        <m:e>
                          <m:r>
                            <a:rPr lang="vi-VN" sz="2400" b="1" i="1">
                              <a:latin typeface="Cambria Math" panose="02040503050406030204" pitchFamily="18" charset="0"/>
                            </a:rPr>
                            <m:t>𝜽</m:t>
                          </m:r>
                        </m:e>
                      </m:d>
                      <m:r>
                        <a:rPr lang="vi-VN" sz="2400" i="1">
                          <a:latin typeface="Cambria Math" panose="02040503050406030204" pitchFamily="18" charset="0"/>
                        </a:rPr>
                        <m:t>=</m:t>
                      </m:r>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𝑁</m:t>
                          </m:r>
                        </m:sup>
                        <m:e>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𝑛</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𝑦</m:t>
                              </m:r>
                            </m:e>
                            <m:sub>
                              <m:r>
                                <a:rPr lang="en-US" sz="2400" b="0" i="1" smtClean="0">
                                  <a:latin typeface="Cambria Math" panose="02040503050406030204" pitchFamily="18" charset="0"/>
                                  <a:ea typeface="Cambria Math" panose="02040503050406030204" pitchFamily="18" charset="0"/>
                                </a:rPr>
                                <m:t>𝑛</m:t>
                              </m:r>
                            </m:sub>
                          </m:sSub>
                          <m:r>
                            <a:rPr lang="en-US" sz="2400" b="0" i="1" smtClean="0">
                              <a:latin typeface="Cambria Math" panose="02040503050406030204" pitchFamily="18" charset="0"/>
                              <a:ea typeface="Cambria Math" panose="02040503050406030204" pitchFamily="18" charset="0"/>
                            </a:rPr>
                            <m:t>)</m:t>
                          </m:r>
                        </m:e>
                      </m:nary>
                      <m:sSub>
                        <m:sSubPr>
                          <m:ctrlPr>
                            <a:rPr lang="en-US" sz="2400" b="1" i="1" smtClean="0">
                              <a:latin typeface="Cambria Math" panose="02040503050406030204" pitchFamily="18" charset="0"/>
                              <a:ea typeface="Cambria Math" panose="02040503050406030204" pitchFamily="18" charset="0"/>
                            </a:rPr>
                          </m:ctrlPr>
                        </m:sSubPr>
                        <m:e>
                          <m:r>
                            <a:rPr lang="en-US" sz="2400" b="1" i="0" smtClean="0">
                              <a:latin typeface="Cambria Math" panose="02040503050406030204" pitchFamily="18" charset="0"/>
                              <a:ea typeface="Cambria Math" panose="02040503050406030204" pitchFamily="18" charset="0"/>
                            </a:rPr>
                            <m:t>𝐱</m:t>
                          </m:r>
                        </m:e>
                        <m:sub>
                          <m:r>
                            <a:rPr lang="en-US" sz="2400" b="1" i="1" smtClean="0">
                              <a:latin typeface="Cambria Math" panose="02040503050406030204" pitchFamily="18" charset="0"/>
                              <a:ea typeface="Cambria Math" panose="02040503050406030204" pitchFamily="18" charset="0"/>
                            </a:rPr>
                            <m:t>𝒏</m:t>
                          </m:r>
                        </m:sub>
                      </m:sSub>
                    </m:oMath>
                  </m:oMathPara>
                </a14:m>
                <a:endParaRPr lang="vi-VN" sz="2400" b="1">
                  <a:latin typeface="Calibri" panose="020F0502020204030204" pitchFamily="34" charset="0"/>
                  <a:ea typeface="Cambria Math" panose="02040503050406030204" pitchFamily="18" charset="0"/>
                </a:endParaRPr>
              </a:p>
              <a:p>
                <a:pPr marL="0" indent="0">
                  <a:lnSpc>
                    <a:spcPct val="150000"/>
                  </a:lnSpc>
                  <a:buNone/>
                </a:pPr>
                <a:r>
                  <a:rPr lang="vi-VN" sz="2400">
                    <a:latin typeface="Calibri" panose="020F0502020204030204" pitchFamily="34" charset="0"/>
                    <a:cs typeface="Calibri" panose="020F0502020204030204" pitchFamily="34" charset="0"/>
                  </a:rPr>
                  <a:t>Hesse: </a:t>
                </a:r>
              </a:p>
              <a:p>
                <a:pPr marL="457200" lvl="1" indent="0">
                  <a:buNone/>
                </a:pPr>
                <a14:m>
                  <m:oMathPara xmlns:m="http://schemas.openxmlformats.org/officeDocument/2006/math">
                    <m:oMathParaPr>
                      <m:jc m:val="centerGroup"/>
                    </m:oMathParaPr>
                    <m:oMath xmlns:m="http://schemas.openxmlformats.org/officeDocument/2006/math">
                      <m:r>
                        <a:rPr lang="en-US" b="1" i="0">
                          <a:latin typeface="Cambria Math" panose="02040503050406030204" pitchFamily="18" charset="0"/>
                        </a:rPr>
                        <m:t>𝐇</m:t>
                      </m:r>
                      <m:d>
                        <m:dPr>
                          <m:ctrlPr>
                            <a:rPr lang="en-US" i="1" smtClean="0">
                              <a:latin typeface="Cambria Math" panose="02040503050406030204" pitchFamily="18" charset="0"/>
                            </a:rPr>
                          </m:ctrlPr>
                        </m:dPr>
                        <m:e>
                          <m:r>
                            <a:rPr lang="vi-VN" b="1" i="1">
                              <a:latin typeface="Cambria Math" panose="02040503050406030204" pitchFamily="18" charset="0"/>
                            </a:rPr>
                            <m:t>𝜽</m:t>
                          </m:r>
                        </m:e>
                      </m:d>
                      <m:r>
                        <a:rPr lang="en-US" i="1">
                          <a:latin typeface="Cambria Math" panose="02040503050406030204" pitchFamily="18" charset="0"/>
                          <a:ea typeface="Cambria Math" panose="02040503050406030204" pitchFamily="18" charset="0"/>
                        </a:rPr>
                        <m:t>=</m:t>
                      </m:r>
                      <m:sSubSup>
                        <m:sSubSupPr>
                          <m:ctrlPr>
                            <a:rPr lang="vi-VN" b="0" i="1" smtClean="0">
                              <a:latin typeface="Cambria Math" panose="02040503050406030204" pitchFamily="18" charset="0"/>
                              <a:ea typeface="Cambria Math" panose="02040503050406030204" pitchFamily="18" charset="0"/>
                            </a:rPr>
                          </m:ctrlPr>
                        </m:sSubSupPr>
                        <m:e>
                          <m:r>
                            <m:rPr>
                              <m:sty m:val="p"/>
                            </m:rPr>
                            <a:rPr lang="en-US" i="1">
                              <a:latin typeface="Cambria Math" panose="02040503050406030204" pitchFamily="18" charset="0"/>
                              <a:ea typeface="Cambria Math" panose="02040503050406030204" pitchFamily="18" charset="0"/>
                            </a:rPr>
                            <m:t>∇</m:t>
                          </m:r>
                        </m:e>
                        <m:sub>
                          <m:r>
                            <a:rPr lang="vi-VN" b="1" i="1">
                              <a:latin typeface="Cambria Math" panose="02040503050406030204" pitchFamily="18" charset="0"/>
                            </a:rPr>
                            <m:t>𝜽</m:t>
                          </m:r>
                        </m:sub>
                        <m:sup>
                          <m:r>
                            <a:rPr lang="vi-VN" b="0" i="1" smtClean="0">
                              <a:latin typeface="Cambria Math" panose="02040503050406030204" pitchFamily="18" charset="0"/>
                              <a:ea typeface="Cambria Math" panose="02040503050406030204" pitchFamily="18" charset="0"/>
                            </a:rPr>
                            <m:t>2</m:t>
                          </m:r>
                        </m:sup>
                      </m:sSubSup>
                      <m:sSub>
                        <m:sSubPr>
                          <m:ctrlPr>
                            <a:rPr lang="en-US" i="1">
                              <a:latin typeface="Cambria Math" panose="02040503050406030204" pitchFamily="18" charset="0"/>
                              <a:ea typeface="Cambria Math" panose="02040503050406030204" pitchFamily="18" charset="0"/>
                            </a:rPr>
                          </m:ctrlPr>
                        </m:sSubPr>
                        <m:e>
                          <m:r>
                            <m:rPr>
                              <m:sty m:val="p"/>
                            </m:rPr>
                            <a:rPr lang="vi-VN">
                              <a:latin typeface="Cambria Math" panose="02040503050406030204" pitchFamily="18" charset="0"/>
                            </a:rPr>
                            <m:t>NLL</m:t>
                          </m:r>
                          <m:d>
                            <m:dPr>
                              <m:ctrlPr>
                                <a:rPr lang="vi-VN" i="1">
                                  <a:latin typeface="Cambria Math" panose="02040503050406030204" pitchFamily="18" charset="0"/>
                                </a:rPr>
                              </m:ctrlPr>
                            </m:dPr>
                            <m:e>
                              <m:r>
                                <a:rPr lang="vi-VN" b="1" i="1">
                                  <a:latin typeface="Cambria Math" panose="02040503050406030204" pitchFamily="18" charset="0"/>
                                </a:rPr>
                                <m:t>𝜽</m:t>
                              </m:r>
                            </m:e>
                          </m:d>
                          <m:r>
                            <a:rPr lang="vi-VN" b="0" i="1" smtClean="0">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e>
                        <m:sub>
                          <m:r>
                            <a:rPr lang="vi-VN" b="1" i="1">
                              <a:latin typeface="Cambria Math" panose="02040503050406030204" pitchFamily="18" charset="0"/>
                            </a:rPr>
                            <m:t>𝜽</m:t>
                          </m:r>
                        </m:sub>
                      </m:sSub>
                      <m:sSubSup>
                        <m:sSubSupPr>
                          <m:ctrlPr>
                            <a:rPr lang="en-US" i="1" smtClean="0">
                              <a:latin typeface="Cambria Math" panose="02040503050406030204" pitchFamily="18" charset="0"/>
                              <a:ea typeface="Cambria Math" panose="02040503050406030204" pitchFamily="18" charset="0"/>
                            </a:rPr>
                          </m:ctrlPr>
                        </m:sSubSupPr>
                        <m:e>
                          <m:r>
                            <m:rPr>
                              <m:sty m:val="p"/>
                            </m:rPr>
                            <a:rPr lang="en-US" i="1">
                              <a:latin typeface="Cambria Math" panose="02040503050406030204" pitchFamily="18" charset="0"/>
                              <a:ea typeface="Cambria Math" panose="02040503050406030204" pitchFamily="18" charset="0"/>
                            </a:rPr>
                            <m:t>∇</m:t>
                          </m:r>
                        </m:e>
                        <m:sub>
                          <m:r>
                            <a:rPr lang="vi-VN" b="1" i="1">
                              <a:latin typeface="Cambria Math" panose="02040503050406030204" pitchFamily="18" charset="0"/>
                            </a:rPr>
                            <m:t>𝜽</m:t>
                          </m:r>
                        </m:sub>
                        <m:sup>
                          <m:r>
                            <m:rPr>
                              <m:sty m:val="p"/>
                            </m:rPr>
                            <a:rPr lang="en-US" i="0">
                              <a:latin typeface="Cambria Math" panose="02040503050406030204" pitchFamily="18" charset="0"/>
                              <a:ea typeface="Cambria Math" panose="02040503050406030204" pitchFamily="18" charset="0"/>
                            </a:rPr>
                            <m:t>T</m:t>
                          </m:r>
                        </m:sup>
                      </m:sSubSup>
                      <m:r>
                        <m:rPr>
                          <m:sty m:val="p"/>
                        </m:rPr>
                        <a:rPr lang="vi-VN">
                          <a:latin typeface="Cambria Math" panose="02040503050406030204" pitchFamily="18" charset="0"/>
                        </a:rPr>
                        <m:t>NLL</m:t>
                      </m:r>
                      <m:d>
                        <m:dPr>
                          <m:ctrlPr>
                            <a:rPr lang="en-US" i="1" smtClean="0">
                              <a:latin typeface="Cambria Math" panose="02040503050406030204" pitchFamily="18" charset="0"/>
                              <a:ea typeface="Cambria Math" panose="02040503050406030204" pitchFamily="18" charset="0"/>
                            </a:rPr>
                          </m:ctrlPr>
                        </m:dPr>
                        <m:e>
                          <m:r>
                            <a:rPr lang="vi-VN" b="1" i="1">
                              <a:latin typeface="Cambria Math" panose="02040503050406030204" pitchFamily="18" charset="0"/>
                            </a:rPr>
                            <m:t>𝜽</m:t>
                          </m:r>
                        </m:e>
                      </m:d>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b="1" i="0">
                              <a:latin typeface="Cambria Math" panose="02040503050406030204" pitchFamily="18" charset="0"/>
                              <a:ea typeface="Cambria Math" panose="02040503050406030204" pitchFamily="18" charset="0"/>
                            </a:rPr>
                            <m:t>𝐗</m:t>
                          </m:r>
                        </m:e>
                        <m:sup>
                          <m:r>
                            <m:rPr>
                              <m:sty m:val="p"/>
                            </m:rPr>
                            <a:rPr lang="en-US" i="0">
                              <a:latin typeface="Cambria Math" panose="02040503050406030204" pitchFamily="18" charset="0"/>
                              <a:ea typeface="Cambria Math" panose="02040503050406030204" pitchFamily="18" charset="0"/>
                            </a:rPr>
                            <m:t>T</m:t>
                          </m:r>
                        </m:sup>
                      </m:sSup>
                      <m:r>
                        <m:rPr>
                          <m:sty m:val="p"/>
                        </m:rPr>
                        <a:rPr lang="en-US" i="0">
                          <a:latin typeface="Cambria Math" panose="02040503050406030204" pitchFamily="18" charset="0"/>
                          <a:ea typeface="Cambria Math" panose="02040503050406030204" pitchFamily="18" charset="0"/>
                        </a:rPr>
                        <m:t>S</m:t>
                      </m:r>
                      <m:r>
                        <a:rPr lang="en-US" b="1" i="0">
                          <a:latin typeface="Cambria Math" panose="02040503050406030204" pitchFamily="18" charset="0"/>
                          <a:ea typeface="Cambria Math" panose="02040503050406030204" pitchFamily="18" charset="0"/>
                        </a:rPr>
                        <m:t>𝐗</m:t>
                      </m:r>
                    </m:oMath>
                  </m:oMathPara>
                </a14:m>
                <a:endParaRPr lang="vi-VN" b="1"/>
              </a:p>
              <a:p>
                <a:pPr marL="457200" lvl="1" indent="0">
                  <a:lnSpc>
                    <a:spcPct val="150000"/>
                  </a:lnSpc>
                  <a:buNone/>
                </a:pPr>
                <a:r>
                  <a:rPr lang="vi-VN">
                    <a:latin typeface="Calibri" panose="020F0502020204030204" pitchFamily="34" charset="0"/>
                    <a:cs typeface="Calibri" panose="020F0502020204030204" pitchFamily="34" charset="0"/>
                  </a:rPr>
                  <a:t>Trong đó, </a:t>
                </a:r>
                <a14:m>
                  <m:oMath xmlns:m="http://schemas.openxmlformats.org/officeDocument/2006/math">
                    <m:r>
                      <a:rPr lang="en-US" b="1" i="0" smtClean="0">
                        <a:latin typeface="Cambria Math" panose="02040503050406030204" pitchFamily="18" charset="0"/>
                      </a:rPr>
                      <m:t>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𝐱</m:t>
                        </m:r>
                      </m:e>
                      <m:sub>
                        <m:r>
                          <a:rPr lang="en-US" b="0" i="0" smtClean="0">
                            <a:latin typeface="Cambria Math" panose="02040503050406030204" pitchFamily="18" charset="0"/>
                          </a:rPr>
                          <m:t>1</m:t>
                        </m:r>
                      </m:sub>
                    </m:sSub>
                    <m:r>
                      <a:rPr lang="en-US" b="0"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0" smtClean="0">
                            <a:latin typeface="Cambria Math" panose="02040503050406030204" pitchFamily="18" charset="0"/>
                          </a:rPr>
                          <m:t>𝐱</m:t>
                        </m:r>
                      </m:e>
                      <m:sub>
                        <m:r>
                          <a:rPr lang="en-US" b="1" i="1" smtClean="0">
                            <a:latin typeface="Cambria Math" panose="02040503050406030204" pitchFamily="18" charset="0"/>
                          </a:rPr>
                          <m:t>𝟐</m:t>
                        </m:r>
                      </m:sub>
                    </m:sSub>
                    <m:r>
                      <a:rPr lang="en-US" b="0" i="1" smtClean="0">
                        <a:latin typeface="Cambria Math" panose="02040503050406030204" pitchFamily="18" charset="0"/>
                      </a:rPr>
                      <m:t>  …  </m:t>
                    </m:r>
                    <m:sSub>
                      <m:sSubPr>
                        <m:ctrlPr>
                          <a:rPr lang="en-US" b="1" i="1" smtClean="0">
                            <a:latin typeface="Cambria Math" panose="02040503050406030204" pitchFamily="18" charset="0"/>
                          </a:rPr>
                        </m:ctrlPr>
                      </m:sSubPr>
                      <m:e>
                        <m:r>
                          <a:rPr lang="en-US" b="1" i="0" smtClean="0">
                            <a:latin typeface="Cambria Math" panose="02040503050406030204" pitchFamily="18" charset="0"/>
                          </a:rPr>
                          <m:t>𝐱</m:t>
                        </m:r>
                      </m:e>
                      <m:sub>
                        <m:r>
                          <a:rPr lang="en-US" b="1" i="1" smtClean="0">
                            <a:latin typeface="Cambria Math" panose="02040503050406030204" pitchFamily="18" charset="0"/>
                          </a:rPr>
                          <m:t>𝑵</m:t>
                        </m:r>
                      </m:sub>
                    </m:sSub>
                    <m:r>
                      <a:rPr lang="en-US" b="0" i="1" smtClean="0">
                        <a:latin typeface="Cambria Math" panose="02040503050406030204" pitchFamily="18" charset="0"/>
                      </a:rPr>
                      <m:t>]</m:t>
                    </m:r>
                  </m:oMath>
                </a14:m>
                <a:r>
                  <a:rPr lang="en-US"/>
                  <a:t> </a:t>
                </a:r>
                <a:r>
                  <a:rPr lang="en-US" err="1"/>
                  <a:t>là</a:t>
                </a:r>
                <a:r>
                  <a:rPr lang="en-US"/>
                  <a:t> ma </a:t>
                </a:r>
                <a:r>
                  <a:rPr lang="en-US" err="1"/>
                  <a:t>trận</a:t>
                </a:r>
                <a:r>
                  <a:rPr lang="en-US"/>
                  <a:t> </a:t>
                </a:r>
                <a:r>
                  <a:rPr lang="en-US" err="1"/>
                  <a:t>dữ</a:t>
                </a:r>
                <a:r>
                  <a:rPr lang="en-US"/>
                  <a:t> </a:t>
                </a:r>
                <a:r>
                  <a:rPr lang="en-US" err="1"/>
                  <a:t>liệu</a:t>
                </a:r>
                <a:endParaRPr lang="en-US"/>
              </a:p>
              <a:p>
                <a:pPr marL="1654175" lvl="1" indent="0">
                  <a:lnSpc>
                    <a:spcPct val="150000"/>
                  </a:lnSpc>
                  <a:buNone/>
                </a:pPr>
                <a14:m>
                  <m:oMath xmlns:m="http://schemas.openxmlformats.org/officeDocument/2006/math">
                    <m:r>
                      <a:rPr lang="en-US" b="1" i="0" smtClean="0">
                        <a:latin typeface="Cambria Math" panose="02040503050406030204" pitchFamily="18" charset="0"/>
                      </a:rPr>
                      <m:t>𝐲</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𝑁</m:t>
                            </m:r>
                          </m:sub>
                        </m:sSub>
                        <m:r>
                          <a:rPr lang="en-US" b="0" i="1" smtClean="0">
                            <a:latin typeface="Cambria Math" panose="02040503050406030204" pitchFamily="18" charset="0"/>
                          </a:rPr>
                          <m:t>]</m:t>
                        </m:r>
                      </m:e>
                      <m:sup>
                        <m:r>
                          <m:rPr>
                            <m:sty m:val="p"/>
                          </m:rPr>
                          <a:rPr lang="en-US" b="0" i="0" smtClean="0">
                            <a:latin typeface="Cambria Math" panose="02040503050406030204" pitchFamily="18" charset="0"/>
                          </a:rPr>
                          <m:t>T</m:t>
                        </m:r>
                      </m:sup>
                    </m:sSup>
                  </m:oMath>
                </a14:m>
                <a:r>
                  <a:rPr lang="en-US"/>
                  <a:t> </a:t>
                </a:r>
                <a:r>
                  <a:rPr lang="en-US" err="1"/>
                  <a:t>là</a:t>
                </a:r>
                <a:r>
                  <a:rPr lang="en-US"/>
                  <a:t> vector </a:t>
                </a:r>
                <a:r>
                  <a:rPr lang="en-US" err="1"/>
                  <a:t>cột</a:t>
                </a:r>
                <a:r>
                  <a:rPr lang="en-US"/>
                  <a:t> </a:t>
                </a:r>
                <a:r>
                  <a:rPr lang="en-US" err="1"/>
                  <a:t>biểu</a:t>
                </a:r>
                <a:r>
                  <a:rPr lang="en-US"/>
                  <a:t> </a:t>
                </a:r>
                <a:r>
                  <a:rPr lang="en-US" err="1"/>
                  <a:t>thị</a:t>
                </a:r>
                <a:r>
                  <a:rPr lang="en-US"/>
                  <a:t> truth label</a:t>
                </a:r>
              </a:p>
              <a:p>
                <a:pPr marL="1654175" lvl="1" indent="0">
                  <a:lnSpc>
                    <a:spcPct val="150000"/>
                  </a:lnSpc>
                  <a:buNone/>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𝐒</m:t>
                      </m:r>
                      <m:r>
                        <a:rPr lang="en-US" b="0" i="1" smtClean="0">
                          <a:latin typeface="Cambria Math" panose="02040503050406030204" pitchFamily="18" charset="0"/>
                        </a:rPr>
                        <m:t>≜</m:t>
                      </m:r>
                      <m:r>
                        <m:rPr>
                          <m:sty m:val="p"/>
                        </m:rPr>
                        <a:rPr lang="en-US" b="0" i="0" smtClean="0">
                          <a:latin typeface="Cambria Math" panose="02040503050406030204" pitchFamily="18" charset="0"/>
                        </a:rPr>
                        <m:t>diag</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rPr>
                                <m:t>1</m:t>
                              </m:r>
                            </m:sub>
                          </m:sSub>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𝑁</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𝑁</m:t>
                              </m:r>
                            </m:sub>
                          </m:sSub>
                        </m:e>
                      </m:d>
                      <m:r>
                        <a:rPr lang="vi-VN" b="0" i="1" smtClean="0">
                          <a:latin typeface="Cambria Math" panose="02040503050406030204" pitchFamily="18" charset="0"/>
                          <a:ea typeface="Cambria Math" panose="02040503050406030204" pitchFamily="18" charset="0"/>
                        </a:rPr>
                        <m:t>)</m:t>
                      </m:r>
                    </m:oMath>
                  </m:oMathPara>
                </a14:m>
                <a:endParaRPr lang="en-US">
                  <a:latin typeface="Calibri" panose="020F0502020204030204" pitchFamily="34" charset="0"/>
                  <a:cs typeface="Calibri" panose="020F0502020204030204" pitchFamily="34" charset="0"/>
                </a:endParaRPr>
              </a:p>
              <a:p>
                <a:pPr marL="0" indent="0">
                  <a:lnSpc>
                    <a:spcPct val="150000"/>
                  </a:lnSpc>
                  <a:buNone/>
                </a:pPr>
                <a:endParaRPr lang="vi-VN" sz="2400">
                  <a:latin typeface="Calibri" panose="020F0502020204030204" pitchFamily="34" charset="0"/>
                  <a:cs typeface="Calibri" panose="020F0502020204030204" pitchFamily="34" charset="0"/>
                </a:endParaRPr>
              </a:p>
              <a:p>
                <a:pPr marL="0" indent="0">
                  <a:lnSpc>
                    <a:spcPct val="150000"/>
                  </a:lnSpc>
                  <a:buNone/>
                </a:pPr>
                <a:endParaRPr lang="vi-VN" sz="2400" b="1">
                  <a:latin typeface="Calibri" panose="020F0502020204030204" pitchFamily="34" charset="0"/>
                  <a:cs typeface="Calibri" panose="020F0502020204030204" pitchFamily="34" charset="0"/>
                </a:endParaRPr>
              </a:p>
            </p:txBody>
          </p:sp>
        </mc:Choice>
        <mc:Fallback>
          <p:sp>
            <p:nvSpPr>
              <p:cNvPr id="7" name="Content Placeholder 2">
                <a:extLst>
                  <a:ext uri="{FF2B5EF4-FFF2-40B4-BE49-F238E27FC236}">
                    <a16:creationId xmlns:a16="http://schemas.microsoft.com/office/drawing/2014/main" id="{32A3E40B-DB4C-43C8-BEBD-FC2A65359EE8}"/>
                  </a:ext>
                </a:extLst>
              </p:cNvPr>
              <p:cNvSpPr txBox="1">
                <a:spLocks noRot="1" noChangeAspect="1" noMove="1" noResize="1" noEditPoints="1" noAdjustHandles="1" noChangeArrowheads="1" noChangeShapeType="1" noTextEdit="1"/>
              </p:cNvSpPr>
              <p:nvPr/>
            </p:nvSpPr>
            <p:spPr>
              <a:xfrm>
                <a:off x="1379667" y="1064331"/>
                <a:ext cx="9595338" cy="3725383"/>
              </a:xfrm>
              <a:prstGeom prst="rect">
                <a:avLst/>
              </a:prstGeom>
              <a:blipFill>
                <a:blip r:embed="rId3"/>
                <a:stretch>
                  <a:fillRect l="-953" b="-53519"/>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63B40892-46B0-4384-AFA3-FC034A466BDA}"/>
              </a:ext>
            </a:extLst>
          </p:cNvPr>
          <p:cNvGrpSpPr/>
          <p:nvPr/>
        </p:nvGrpSpPr>
        <p:grpSpPr>
          <a:xfrm rot="1442666">
            <a:off x="837562" y="1218436"/>
            <a:ext cx="484883" cy="384143"/>
            <a:chOff x="451410" y="5975667"/>
            <a:chExt cx="858150" cy="540139"/>
          </a:xfrm>
        </p:grpSpPr>
        <p:sp>
          <p:nvSpPr>
            <p:cNvPr id="9" name="等腰三角形 42">
              <a:extLst>
                <a:ext uri="{FF2B5EF4-FFF2-40B4-BE49-F238E27FC236}">
                  <a16:creationId xmlns:a16="http://schemas.microsoft.com/office/drawing/2014/main" id="{7677198E-0754-4114-B957-A45282B7058B}"/>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02AB654-1CB2-413F-A3E9-D224F59B5E38}"/>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1" name="TextBox 10">
            <a:extLst>
              <a:ext uri="{FF2B5EF4-FFF2-40B4-BE49-F238E27FC236}">
                <a16:creationId xmlns:a16="http://schemas.microsoft.com/office/drawing/2014/main" id="{57BFEED4-C9A1-4341-83F6-72976D4D37B8}"/>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Maximum Likelihood Estimation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12" name="直线连接符 2">
            <a:extLst>
              <a:ext uri="{FF2B5EF4-FFF2-40B4-BE49-F238E27FC236}">
                <a16:creationId xmlns:a16="http://schemas.microsoft.com/office/drawing/2014/main" id="{71DB3002-A48C-4DE4-926B-CB18857FA046}"/>
              </a:ext>
            </a:extLst>
          </p:cNvPr>
          <p:cNvCxnSpPr>
            <a:cxnSpLocks/>
          </p:cNvCxnSpPr>
          <p:nvPr/>
        </p:nvCxnSpPr>
        <p:spPr>
          <a:xfrm flipV="1">
            <a:off x="606175" y="1136322"/>
            <a:ext cx="628448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B52DE1F-F64A-4FD6-8BC4-A67A28865E53}"/>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Slide Number Placeholder 4">
            <a:extLst>
              <a:ext uri="{FF2B5EF4-FFF2-40B4-BE49-F238E27FC236}">
                <a16:creationId xmlns:a16="http://schemas.microsoft.com/office/drawing/2014/main" id="{E6C9E2CD-9250-4798-96AE-D8ACE5ED61F0}"/>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60</a:t>
            </a:fld>
            <a:endParaRPr lang="en-US" sz="1400">
              <a:solidFill>
                <a:schemeClr val="bg1"/>
              </a:solidFill>
            </a:endParaRPr>
          </a:p>
        </p:txBody>
      </p:sp>
    </p:spTree>
    <p:extLst>
      <p:ext uri="{BB962C8B-B14F-4D97-AF65-F5344CB8AC3E}">
        <p14:creationId xmlns:p14="http://schemas.microsoft.com/office/powerpoint/2010/main" val="64380655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fade">
                                      <p:cBhvr>
                                        <p:cTn id="23" dur="500"/>
                                        <p:tgtEl>
                                          <p:spTgt spid="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500"/>
                                        <p:tgtEl>
                                          <p:spTgt spid="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Effect transition="in" filter="fade">
                                      <p:cBhvr>
                                        <p:cTn id="39" dur="500"/>
                                        <p:tgtEl>
                                          <p:spTgt spid="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animEffect transition="in" filter="fade">
                                      <p:cBhvr>
                                        <p:cTn id="43"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2A3E40B-DB4C-43C8-BEBD-FC2A65359EE8}"/>
                  </a:ext>
                </a:extLst>
              </p:cNvPr>
              <p:cNvSpPr txBox="1">
                <a:spLocks/>
              </p:cNvSpPr>
              <p:nvPr/>
            </p:nvSpPr>
            <p:spPr>
              <a:xfrm>
                <a:off x="1422105" y="1467027"/>
                <a:ext cx="9595338" cy="39239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sz="2400" b="1">
                    <a:latin typeface="Calibri" panose="020F0502020204030204" pitchFamily="34" charset="0"/>
                    <a:cs typeface="Calibri" panose="020F0502020204030204" pitchFamily="34" charset="0"/>
                  </a:rPr>
                  <a:t>Tối ưu hàm mất mát</a:t>
                </a:r>
              </a:p>
              <a:p>
                <a:pPr marL="0" indent="0">
                  <a:lnSpc>
                    <a:spcPct val="150000"/>
                  </a:lnSpc>
                  <a:buNone/>
                </a:pPr>
                <a14:m>
                  <m:oMath xmlns:m="http://schemas.openxmlformats.org/officeDocument/2006/math">
                    <m:r>
                      <m:rPr>
                        <m:sty m:val="p"/>
                      </m:rPr>
                      <a:rPr lang="vi-VN" sz="2400" i="0" smtClean="0">
                        <a:latin typeface="Cambria Math" panose="02040503050406030204" pitchFamily="18" charset="0"/>
                      </a:rPr>
                      <m:t>NLL</m:t>
                    </m:r>
                  </m:oMath>
                </a14:m>
                <a:r>
                  <a:rPr lang="vi-VN" sz="2400">
                    <a:latin typeface="Calibri" panose="020F0502020204030204" pitchFamily="34" charset="0"/>
                    <a:cs typeface="Calibri" panose="020F0502020204030204" pitchFamily="34" charset="0"/>
                  </a:rPr>
                  <a:t> </a:t>
                </a:r>
                <a:r>
                  <a:rPr lang="en-US" sz="2400">
                    <a:latin typeface="Calibri" panose="020F0502020204030204" pitchFamily="34" charset="0"/>
                    <a:cs typeface="Calibri" panose="020F0502020204030204" pitchFamily="34" charset="0"/>
                  </a:rPr>
                  <a:t>có </a:t>
                </a:r>
                <a:r>
                  <a:rPr lang="en-US" sz="2400" err="1">
                    <a:latin typeface="Calibri" panose="020F0502020204030204" pitchFamily="34" charset="0"/>
                    <a:cs typeface="Calibri" panose="020F0502020204030204" pitchFamily="34" charset="0"/>
                  </a:rPr>
                  <a:t>đúng</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một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điểm</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có</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giá</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trị</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nhỏ</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nhất</a:t>
                </a:r>
                <a:endParaRPr lang="en-US" sz="2400">
                  <a:latin typeface="Calibri" panose="020F0502020204030204" pitchFamily="34" charset="0"/>
                  <a:cs typeface="Calibri" panose="020F0502020204030204" pitchFamily="34" charset="0"/>
                </a:endParaRPr>
              </a:p>
              <a:p>
                <a:pPr marL="0" indent="0">
                  <a:lnSpc>
                    <a:spcPct val="150000"/>
                  </a:lnSpc>
                  <a:buNone/>
                </a:pPr>
                <a:r>
                  <a:rPr lang="en-US" sz="2400" err="1">
                    <a:latin typeface="Calibri" panose="020F0502020204030204" pitchFamily="34" charset="0"/>
                    <a:cs typeface="Calibri" panose="020F0502020204030204" pitchFamily="34" charset="0"/>
                  </a:rPr>
                  <a:t>Thật</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vậy</a:t>
                </a:r>
                <a:r>
                  <a:rPr lang="en-US" sz="2400">
                    <a:latin typeface="Calibri" panose="020F0502020204030204" pitchFamily="34" charset="0"/>
                    <a:cs typeface="Calibri" panose="020F0502020204030204" pitchFamily="34" charset="0"/>
                  </a:rPr>
                  <a:t>, ta </a:t>
                </a:r>
                <a:r>
                  <a:rPr lang="en-US" sz="2400" err="1">
                    <a:latin typeface="Calibri" panose="020F0502020204030204" pitchFamily="34" charset="0"/>
                    <a:cs typeface="Calibri" panose="020F0502020204030204" pitchFamily="34" charset="0"/>
                  </a:rPr>
                  <a:t>thấy</a:t>
                </a:r>
                <a:r>
                  <a:rPr lang="en-US" sz="2400">
                    <a:latin typeface="Calibri" panose="020F0502020204030204" pitchFamily="34" charset="0"/>
                    <a:cs typeface="Calibri" panose="020F0502020204030204" pitchFamily="34" charset="0"/>
                  </a:rPr>
                  <a:t> </a:t>
                </a:r>
                <a14:m>
                  <m:oMath xmlns:m="http://schemas.openxmlformats.org/officeDocument/2006/math">
                    <m:r>
                      <a:rPr lang="en-US" sz="2400" b="1">
                        <a:latin typeface="Cambria Math" panose="02040503050406030204" pitchFamily="18" charset="0"/>
                      </a:rPr>
                      <m:t>𝐇</m:t>
                    </m:r>
                  </m:oMath>
                </a14:m>
                <a:r>
                  <a:rPr lang="vi-VN"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là</a:t>
                </a:r>
                <a:r>
                  <a:rPr lang="en-US" sz="2400">
                    <a:latin typeface="Calibri" panose="020F0502020204030204" pitchFamily="34" charset="0"/>
                    <a:cs typeface="Calibri" panose="020F0502020204030204" pitchFamily="34" charset="0"/>
                  </a:rPr>
                  <a:t> ma </a:t>
                </a:r>
                <a:r>
                  <a:rPr lang="en-US" sz="2400" err="1">
                    <a:latin typeface="Calibri" panose="020F0502020204030204" pitchFamily="34" charset="0"/>
                    <a:cs typeface="Calibri" panose="020F0502020204030204" pitchFamily="34" charset="0"/>
                  </a:rPr>
                  <a:t>trận</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xác</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định</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dương</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bởi</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với</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mọi</a:t>
                </a:r>
                <a:r>
                  <a:rPr lang="en-US" sz="2400">
                    <a:latin typeface="Calibri" panose="020F0502020204030204" pitchFamily="34" charset="0"/>
                    <a:cs typeface="Calibri" panose="020F0502020204030204" pitchFamily="34" charset="0"/>
                  </a:rPr>
                  <a:t> vector </a:t>
                </a:r>
                <a14:m>
                  <m:oMath xmlns:m="http://schemas.openxmlformats.org/officeDocument/2006/math">
                    <m:r>
                      <a:rPr lang="en-US" sz="2400" b="1" i="0" smtClean="0">
                        <a:latin typeface="Cambria Math" panose="02040503050406030204" pitchFamily="18" charset="0"/>
                      </a:rPr>
                      <m:t>𝐯</m:t>
                    </m:r>
                  </m:oMath>
                </a14:m>
                <a:r>
                  <a:rPr lang="en-US" sz="2400" b="1">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khác</a:t>
                </a:r>
                <a:r>
                  <a:rPr lang="en-US" sz="2400">
                    <a:latin typeface="Calibri" panose="020F0502020204030204" pitchFamily="34" charset="0"/>
                    <a:cs typeface="Calibri" panose="020F0502020204030204" pitchFamily="34" charset="0"/>
                  </a:rPr>
                  <a:t> </a:t>
                </a:r>
                <a:r>
                  <a:rPr lang="en-US" sz="2400" b="1">
                    <a:latin typeface="Calibri" panose="020F0502020204030204" pitchFamily="34" charset="0"/>
                    <a:cs typeface="Calibri" panose="020F0502020204030204" pitchFamily="34" charset="0"/>
                  </a:rPr>
                  <a:t>0</a:t>
                </a:r>
                <a:r>
                  <a:rPr lang="en-US" sz="2400">
                    <a:latin typeface="Calibri" panose="020F0502020204030204" pitchFamily="34" charset="0"/>
                    <a:cs typeface="Calibri" panose="020F0502020204030204" pitchFamily="34" charset="0"/>
                  </a:rPr>
                  <a:t>, ta </a:t>
                </a:r>
                <a:r>
                  <a:rPr lang="en-US" sz="2400" err="1">
                    <a:latin typeface="Calibri" panose="020F0502020204030204" pitchFamily="34" charset="0"/>
                    <a:cs typeface="Calibri" panose="020F0502020204030204" pitchFamily="34" charset="0"/>
                  </a:rPr>
                  <a:t>luôn</a:t>
                </a:r>
                <a:r>
                  <a:rPr lang="en-US" sz="2400">
                    <a:latin typeface="Calibri" panose="020F0502020204030204" pitchFamily="34" charset="0"/>
                    <a:cs typeface="Calibri" panose="020F0502020204030204" pitchFamily="34" charset="0"/>
                  </a:rPr>
                  <a:t> </a:t>
                </a:r>
                <a:r>
                  <a:rPr lang="en-US" sz="2400" err="1">
                    <a:latin typeface="Calibri" panose="020F0502020204030204" pitchFamily="34" charset="0"/>
                    <a:cs typeface="Calibri" panose="020F0502020204030204" pitchFamily="34" charset="0"/>
                  </a:rPr>
                  <a:t>có</a:t>
                </a:r>
                <a:r>
                  <a:rPr lang="en-US" sz="2400">
                    <a:latin typeface="Calibri" panose="020F0502020204030204" pitchFamily="34" charset="0"/>
                    <a:cs typeface="Calibri" panose="020F0502020204030204" pitchFamily="34" charset="0"/>
                  </a:rPr>
                  <a:t> </a:t>
                </a: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𝐯</m:t>
                          </m:r>
                        </m:e>
                        <m:sup>
                          <m:r>
                            <m:rPr>
                              <m:sty m:val="p"/>
                            </m:rPr>
                            <a:rPr lang="en-US" sz="2400" b="0" i="0" smtClean="0">
                              <a:latin typeface="Cambria Math" panose="02040503050406030204" pitchFamily="18" charset="0"/>
                            </a:rPr>
                            <m:t>T</m:t>
                          </m:r>
                        </m:sup>
                      </m:sSup>
                      <m:r>
                        <a:rPr lang="en-US" sz="2400" b="1" i="0" smtClean="0">
                          <a:latin typeface="Cambria Math" panose="02040503050406030204" pitchFamily="18" charset="0"/>
                        </a:rPr>
                        <m:t>𝐇𝐯</m:t>
                      </m:r>
                      <m:r>
                        <a:rPr lang="en-US" sz="2400" b="0" i="1" smtClean="0">
                          <a:latin typeface="Cambria Math" panose="02040503050406030204" pitchFamily="18" charset="0"/>
                        </a:rPr>
                        <m:t>=</m:t>
                      </m:r>
                      <m:d>
                        <m:dPr>
                          <m:ctrlPr>
                            <a:rPr lang="en-US" sz="2400" b="1" i="1" smtClean="0">
                              <a:latin typeface="Cambria Math" panose="02040503050406030204" pitchFamily="18" charset="0"/>
                            </a:rPr>
                          </m:ctrlPr>
                        </m:dPr>
                        <m:e>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𝐯</m:t>
                              </m:r>
                            </m:e>
                            <m:sup>
                              <m:r>
                                <m:rPr>
                                  <m:sty m:val="p"/>
                                </m:rPr>
                                <a:rPr lang="en-US" sz="2400" b="0" i="0" smtClean="0">
                                  <a:latin typeface="Cambria Math" panose="02040503050406030204" pitchFamily="18" charset="0"/>
                                </a:rPr>
                                <m:t>T</m:t>
                              </m:r>
                            </m:sup>
                          </m:sSup>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𝐗</m:t>
                              </m:r>
                            </m:e>
                            <m:sup>
                              <m:r>
                                <m:rPr>
                                  <m:sty m:val="p"/>
                                </m:rPr>
                                <a:rPr lang="en-US" sz="2400" b="0" i="0" smtClean="0">
                                  <a:latin typeface="Cambria Math" panose="02040503050406030204" pitchFamily="18" charset="0"/>
                                </a:rPr>
                                <m:t>T</m:t>
                              </m:r>
                            </m:sup>
                          </m:sSup>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𝐒</m:t>
                              </m:r>
                            </m:e>
                            <m:sup>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2</m:t>
                                  </m:r>
                                </m:den>
                              </m:f>
                            </m:sup>
                          </m:sSup>
                        </m:e>
                      </m:d>
                      <m:d>
                        <m:dPr>
                          <m:ctrlPr>
                            <a:rPr lang="en-US" sz="2400" b="1" i="1" smtClean="0">
                              <a:latin typeface="Cambria Math" panose="02040503050406030204" pitchFamily="18" charset="0"/>
                            </a:rPr>
                          </m:ctrlPr>
                        </m:dPr>
                        <m:e>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𝐒</m:t>
                              </m:r>
                            </m:e>
                            <m:sup>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2</m:t>
                                  </m:r>
                                </m:den>
                              </m:f>
                            </m:sup>
                          </m:sSup>
                          <m:r>
                            <a:rPr lang="en-US" sz="2400" b="1" i="0" smtClean="0">
                              <a:latin typeface="Cambria Math" panose="02040503050406030204" pitchFamily="18" charset="0"/>
                            </a:rPr>
                            <m:t>𝐗𝐯</m:t>
                          </m:r>
                        </m:e>
                      </m:d>
                      <m:r>
                        <a:rPr lang="en-US" sz="2400" b="1" i="0" smtClean="0">
                          <a:latin typeface="Cambria Math" panose="02040503050406030204" pitchFamily="18" charset="0"/>
                        </a:rPr>
                        <m:t>=</m:t>
                      </m:r>
                      <m:sSubSup>
                        <m:sSubSupPr>
                          <m:ctrlPr>
                            <a:rPr lang="en-US" sz="2400" b="1" i="1" smtClean="0">
                              <a:latin typeface="Cambria Math" panose="02040503050406030204" pitchFamily="18" charset="0"/>
                            </a:rPr>
                          </m:ctrlPr>
                        </m:sSubSupPr>
                        <m:e>
                          <m:d>
                            <m:dPr>
                              <m:begChr m:val="‖"/>
                              <m:endChr m:val="‖"/>
                              <m:ctrlPr>
                                <a:rPr lang="en-US" sz="2400" b="1" i="1" smtClean="0">
                                  <a:latin typeface="Cambria Math" panose="02040503050406030204" pitchFamily="18" charset="0"/>
                                </a:rPr>
                              </m:ctrlPr>
                            </m:dPr>
                            <m:e>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𝐯</m:t>
                                  </m:r>
                                </m:e>
                                <m:sup>
                                  <m:r>
                                    <m:rPr>
                                      <m:sty m:val="p"/>
                                    </m:rPr>
                                    <a:rPr lang="en-US" sz="2400" b="0" i="0" smtClean="0">
                                      <a:latin typeface="Cambria Math" panose="02040503050406030204" pitchFamily="18" charset="0"/>
                                    </a:rPr>
                                    <m:t>T</m:t>
                                  </m:r>
                                </m:sup>
                              </m:sSup>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𝐗</m:t>
                                  </m:r>
                                </m:e>
                                <m:sup>
                                  <m:r>
                                    <m:rPr>
                                      <m:sty m:val="p"/>
                                    </m:rPr>
                                    <a:rPr lang="en-US" sz="2400" b="0" i="0" smtClean="0">
                                      <a:latin typeface="Cambria Math" panose="02040503050406030204" pitchFamily="18" charset="0"/>
                                    </a:rPr>
                                    <m:t>T</m:t>
                                  </m:r>
                                </m:sup>
                              </m:sSup>
                              <m:sSup>
                                <m:sSupPr>
                                  <m:ctrlPr>
                                    <a:rPr lang="en-US" sz="2400" b="1" i="1" smtClean="0">
                                      <a:latin typeface="Cambria Math" panose="02040503050406030204" pitchFamily="18" charset="0"/>
                                    </a:rPr>
                                  </m:ctrlPr>
                                </m:sSupPr>
                                <m:e>
                                  <m:r>
                                    <a:rPr lang="en-US" sz="2400" b="1" i="0" smtClean="0">
                                      <a:latin typeface="Cambria Math" panose="02040503050406030204" pitchFamily="18" charset="0"/>
                                    </a:rPr>
                                    <m:t>𝐒</m:t>
                                  </m:r>
                                </m:e>
                                <m:sup>
                                  <m:f>
                                    <m:fPr>
                                      <m:ctrlPr>
                                        <a:rPr lang="en-US" sz="2400" i="1" smtClean="0">
                                          <a:latin typeface="Cambria Math" panose="02040503050406030204" pitchFamily="18" charset="0"/>
                                        </a:rPr>
                                      </m:ctrlPr>
                                    </m:fPr>
                                    <m:num>
                                      <m:r>
                                        <a:rPr lang="en-US" sz="2400" b="0" i="0" smtClean="0">
                                          <a:latin typeface="Cambria Math" panose="02040503050406030204" pitchFamily="18" charset="0"/>
                                        </a:rPr>
                                        <m:t>1</m:t>
                                      </m:r>
                                    </m:num>
                                    <m:den>
                                      <m:r>
                                        <a:rPr lang="en-US" sz="2400" b="0" i="0" smtClean="0">
                                          <a:latin typeface="Cambria Math" panose="02040503050406030204" pitchFamily="18" charset="0"/>
                                        </a:rPr>
                                        <m:t>2</m:t>
                                      </m:r>
                                    </m:den>
                                  </m:f>
                                </m:sup>
                              </m:sSup>
                            </m:e>
                          </m:d>
                        </m:e>
                        <m:sub>
                          <m:r>
                            <a:rPr lang="en-US" sz="2400" b="1" i="0" smtClean="0">
                              <a:latin typeface="Cambria Math" panose="02040503050406030204" pitchFamily="18" charset="0"/>
                            </a:rPr>
                            <m:t>𝟐</m:t>
                          </m:r>
                        </m:sub>
                        <m:sup>
                          <m:r>
                            <a:rPr lang="en-US" sz="2400" b="1" i="0" smtClean="0">
                              <a:latin typeface="Cambria Math" panose="02040503050406030204" pitchFamily="18" charset="0"/>
                            </a:rPr>
                            <m:t>𝟐</m:t>
                          </m:r>
                        </m:sup>
                      </m:sSubSup>
                      <m:r>
                        <a:rPr lang="en-US" sz="2400" b="0" i="1" smtClean="0">
                          <a:latin typeface="Cambria Math" panose="02040503050406030204" pitchFamily="18" charset="0"/>
                          <a:ea typeface="Cambria Math" panose="02040503050406030204" pitchFamily="18" charset="0"/>
                        </a:rPr>
                        <m:t>&gt;0</m:t>
                      </m:r>
                    </m:oMath>
                  </m:oMathPara>
                </a14:m>
                <a:endParaRPr lang="vi-VN" sz="2400">
                  <a:latin typeface="Calibri" panose="020F0502020204030204" pitchFamily="34" charset="0"/>
                  <a:cs typeface="Calibri" panose="020F0502020204030204" pitchFamily="34" charset="0"/>
                </a:endParaRPr>
              </a:p>
              <a:p>
                <a:pPr marL="0" indent="0">
                  <a:lnSpc>
                    <a:spcPct val="150000"/>
                  </a:lnSpc>
                  <a:buNone/>
                </a:pPr>
                <a:endParaRPr lang="en-US" sz="2400">
                  <a:latin typeface="Calibri" panose="020F0502020204030204" pitchFamily="34" charset="0"/>
                  <a:cs typeface="Calibri" panose="020F0502020204030204" pitchFamily="34" charset="0"/>
                </a:endParaRPr>
              </a:p>
              <a:p>
                <a:pPr marL="0" indent="0">
                  <a:lnSpc>
                    <a:spcPct val="150000"/>
                  </a:lnSpc>
                  <a:buNone/>
                </a:pPr>
                <a:endParaRPr lang="vi-VN" sz="2400" b="1">
                  <a:latin typeface="Calibri" panose="020F0502020204030204" pitchFamily="34" charset="0"/>
                  <a:cs typeface="Calibri" panose="020F0502020204030204" pitchFamily="34" charset="0"/>
                </a:endParaRPr>
              </a:p>
              <a:p>
                <a:pPr marL="0" indent="0">
                  <a:lnSpc>
                    <a:spcPct val="150000"/>
                  </a:lnSpc>
                  <a:buNone/>
                </a:pPr>
                <a:endParaRPr lang="vi-VN" sz="2400">
                  <a:latin typeface="Calibri" panose="020F0502020204030204" pitchFamily="34" charset="0"/>
                  <a:cs typeface="Calibri" panose="020F0502020204030204" pitchFamily="34" charset="0"/>
                </a:endParaRPr>
              </a:p>
              <a:p>
                <a:pPr marL="0" indent="0">
                  <a:lnSpc>
                    <a:spcPct val="150000"/>
                  </a:lnSpc>
                  <a:buNone/>
                </a:pPr>
                <a:endParaRPr lang="vi-VN" sz="2400" b="1">
                  <a:latin typeface="Calibri" panose="020F0502020204030204" pitchFamily="34" charset="0"/>
                  <a:cs typeface="Calibri" panose="020F0502020204030204" pitchFamily="34" charset="0"/>
                </a:endParaRPr>
              </a:p>
            </p:txBody>
          </p:sp>
        </mc:Choice>
        <mc:Fallback>
          <p:sp>
            <p:nvSpPr>
              <p:cNvPr id="7" name="Content Placeholder 2">
                <a:extLst>
                  <a:ext uri="{FF2B5EF4-FFF2-40B4-BE49-F238E27FC236}">
                    <a16:creationId xmlns:a16="http://schemas.microsoft.com/office/drawing/2014/main" id="{32A3E40B-DB4C-43C8-BEBD-FC2A65359EE8}"/>
                  </a:ext>
                </a:extLst>
              </p:cNvPr>
              <p:cNvSpPr txBox="1">
                <a:spLocks noRot="1" noChangeAspect="1" noMove="1" noResize="1" noEditPoints="1" noAdjustHandles="1" noChangeArrowheads="1" noChangeShapeType="1" noTextEdit="1"/>
              </p:cNvSpPr>
              <p:nvPr/>
            </p:nvSpPr>
            <p:spPr>
              <a:xfrm>
                <a:off x="1422105" y="1467027"/>
                <a:ext cx="9595338" cy="3923945"/>
              </a:xfrm>
              <a:prstGeom prst="rect">
                <a:avLst/>
              </a:prstGeom>
              <a:blipFill>
                <a:blip r:embed="rId3"/>
                <a:stretch>
                  <a:fillRect l="-953" r="-1715"/>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63B40892-46B0-4384-AFA3-FC034A466BDA}"/>
              </a:ext>
            </a:extLst>
          </p:cNvPr>
          <p:cNvGrpSpPr/>
          <p:nvPr/>
        </p:nvGrpSpPr>
        <p:grpSpPr>
          <a:xfrm rot="1442666">
            <a:off x="880000" y="1621132"/>
            <a:ext cx="484883" cy="384143"/>
            <a:chOff x="451410" y="5975667"/>
            <a:chExt cx="858150" cy="540139"/>
          </a:xfrm>
        </p:grpSpPr>
        <p:sp>
          <p:nvSpPr>
            <p:cNvPr id="9" name="等腰三角形 42">
              <a:extLst>
                <a:ext uri="{FF2B5EF4-FFF2-40B4-BE49-F238E27FC236}">
                  <a16:creationId xmlns:a16="http://schemas.microsoft.com/office/drawing/2014/main" id="{7677198E-0754-4114-B957-A45282B7058B}"/>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02AB654-1CB2-413F-A3E9-D224F59B5E38}"/>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47" name="TextBox 46">
            <a:extLst>
              <a:ext uri="{FF2B5EF4-FFF2-40B4-BE49-F238E27FC236}">
                <a16:creationId xmlns:a16="http://schemas.microsoft.com/office/drawing/2014/main" id="{6459DB3E-3F14-44F1-A924-147E7B97974A}"/>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Maximum Likelihood Estimation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48" name="直线连接符 2">
            <a:extLst>
              <a:ext uri="{FF2B5EF4-FFF2-40B4-BE49-F238E27FC236}">
                <a16:creationId xmlns:a16="http://schemas.microsoft.com/office/drawing/2014/main" id="{A2055FB9-7B0B-42D6-AB74-DE674CB93672}"/>
              </a:ext>
            </a:extLst>
          </p:cNvPr>
          <p:cNvCxnSpPr>
            <a:cxnSpLocks/>
          </p:cNvCxnSpPr>
          <p:nvPr/>
        </p:nvCxnSpPr>
        <p:spPr>
          <a:xfrm flipV="1">
            <a:off x="606175" y="1136322"/>
            <a:ext cx="628448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5BDF6EF-75E1-47D7-AFD2-A5A5F7AEF4DF}"/>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AF335D13-D49B-48A0-AFE8-63CE3DAEA265}"/>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61</a:t>
            </a:fld>
            <a:endParaRPr lang="en-US" sz="1400">
              <a:solidFill>
                <a:schemeClr val="bg1"/>
              </a:solidFill>
            </a:endParaRPr>
          </a:p>
        </p:txBody>
      </p:sp>
    </p:spTree>
    <p:extLst>
      <p:ext uri="{BB962C8B-B14F-4D97-AF65-F5344CB8AC3E}">
        <p14:creationId xmlns:p14="http://schemas.microsoft.com/office/powerpoint/2010/main" val="191953157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fade">
                                      <p:cBhvr>
                                        <p:cTn id="11" dur="500"/>
                                        <p:tgtEl>
                                          <p:spTgt spid="7">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2A3E40B-DB4C-43C8-BEBD-FC2A65359EE8}"/>
                  </a:ext>
                </a:extLst>
              </p:cNvPr>
              <p:cNvSpPr txBox="1">
                <a:spLocks/>
              </p:cNvSpPr>
              <p:nvPr/>
            </p:nvSpPr>
            <p:spPr>
              <a:xfrm>
                <a:off x="1313247" y="1277726"/>
                <a:ext cx="9595338" cy="39239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sz="2400" b="1">
                    <a:latin typeface="Calibri" panose="020F0502020204030204" pitchFamily="34" charset="0"/>
                    <a:cs typeface="Calibri" panose="020F0502020204030204" pitchFamily="34" charset="0"/>
                  </a:rPr>
                  <a:t>Tối ưu hàm mất mát</a:t>
                </a:r>
              </a:p>
              <a:p>
                <a:pPr marL="0" indent="0">
                  <a:lnSpc>
                    <a:spcPct val="150000"/>
                  </a:lnSpc>
                  <a:buNone/>
                </a:pPr>
                <a:r>
                  <a:rPr lang="en-US" sz="2400"/>
                  <a:t>Tìm nghiệm:</a:t>
                </a:r>
                <a:endParaRPr lang="vi-VN" sz="2400"/>
              </a:p>
              <a:p>
                <a:pPr marL="457200" lvl="1" indent="0">
                  <a:lnSpc>
                    <a:spcPct val="150000"/>
                  </a:lnSpc>
                  <a:buNone/>
                </a:pPr>
                <a:r>
                  <a:rPr lang="en-US"/>
                  <a:t>Gradient Descent (Stochastic)</a:t>
                </a:r>
              </a:p>
              <a:p>
                <a:pPr marL="457200" lvl="1" indent="0">
                  <a:lnSpc>
                    <a:spcPct val="15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vi-VN" b="1" i="1">
                              <a:latin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vi-VN" b="1" i="1">
                              <a:latin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sub>
                      </m:sSub>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𝑛</m:t>
                              </m:r>
                            </m:sub>
                          </m:sSub>
                        </m:e>
                      </m:d>
                      <m:sSub>
                        <m:sSubPr>
                          <m:ctrlPr>
                            <a:rPr lang="en-US" b="1"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𝐱</m:t>
                          </m:r>
                        </m:e>
                        <m:sub>
                          <m:r>
                            <a:rPr lang="en-US" b="1" i="1">
                              <a:latin typeface="Cambria Math" panose="02040503050406030204" pitchFamily="18" charset="0"/>
                              <a:ea typeface="Cambria Math" panose="02040503050406030204" pitchFamily="18" charset="0"/>
                            </a:rPr>
                            <m:t>𝒏</m:t>
                          </m:r>
                        </m:sub>
                      </m:sSub>
                    </m:oMath>
                  </m:oMathPara>
                </a14:m>
                <a:endParaRPr lang="en-US" b="1"/>
              </a:p>
              <a:p>
                <a:pPr marL="457200" lvl="1" indent="0">
                  <a:lnSpc>
                    <a:spcPct val="150000"/>
                  </a:lnSpc>
                  <a:buNone/>
                </a:pPr>
                <a:r>
                  <a:rPr lang="en-US"/>
                  <a:t>Newton’s Method</a:t>
                </a:r>
              </a:p>
              <a:p>
                <a:pPr marL="457200" lvl="1" indent="0">
                  <a:lnSpc>
                    <a:spcPct val="150000"/>
                  </a:lnSpc>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vi-VN" b="1" i="1">
                              <a:latin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vi-VN" b="1" i="1">
                              <a:latin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𝜂</m:t>
                          </m:r>
                        </m:e>
                        <m:sub>
                          <m:r>
                            <a:rPr lang="en-US" i="1">
                              <a:latin typeface="Cambria Math" panose="02040503050406030204" pitchFamily="18" charset="0"/>
                              <a:ea typeface="Cambria Math" panose="02040503050406030204" pitchFamily="18" charset="0"/>
                            </a:rPr>
                            <m:t>𝑡</m:t>
                          </m:r>
                        </m:sub>
                      </m:sSub>
                      <m:sSup>
                        <m:sSupPr>
                          <m:ctrlPr>
                            <a:rPr lang="en-US" i="1">
                              <a:latin typeface="Cambria Math" panose="02040503050406030204" pitchFamily="18" charset="0"/>
                              <a:ea typeface="Cambria Math" panose="02040503050406030204" pitchFamily="18" charset="0"/>
                            </a:rPr>
                          </m:ctrlPr>
                        </m:sSupPr>
                        <m:e>
                          <m:r>
                            <a:rPr lang="en-US" b="1">
                              <a:latin typeface="Cambria Math" panose="02040503050406030204" pitchFamily="18" charset="0"/>
                              <a:ea typeface="Cambria Math" panose="02040503050406030204" pitchFamily="18" charset="0"/>
                            </a:rPr>
                            <m:t>𝐇</m:t>
                          </m:r>
                        </m:e>
                        <m:sup>
                          <m:r>
                            <a:rPr lang="en-US">
                              <a:latin typeface="Cambria Math" panose="02040503050406030204" pitchFamily="18" charset="0"/>
                              <a:ea typeface="Cambria Math" panose="02040503050406030204" pitchFamily="18" charset="0"/>
                            </a:rPr>
                            <m:t>−1</m:t>
                          </m:r>
                        </m:sup>
                      </m:sSup>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vi-VN" b="1" i="1">
                                  <a:latin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sub>
                          </m:sSub>
                        </m:e>
                      </m:d>
                      <m:r>
                        <a:rPr lang="en-US" b="1">
                          <a:latin typeface="Cambria Math" panose="02040503050406030204" pitchFamily="18" charset="0"/>
                          <a:ea typeface="Cambria Math" panose="02040503050406030204" pitchFamily="18" charset="0"/>
                        </a:rPr>
                        <m:t>𝐠</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vi-VN" b="1" i="1">
                              <a:latin typeface="Cambria Math" panose="02040503050406030204" pitchFamily="18" charset="0"/>
                            </a:rPr>
                            <m:t>𝜽</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oMath>
                  </m:oMathPara>
                </a14:m>
                <a:endParaRPr lang="vi-VN"/>
              </a:p>
              <a:p>
                <a:pPr marL="457200" lvl="1" indent="0">
                  <a:lnSpc>
                    <a:spcPct val="150000"/>
                  </a:lnSpc>
                  <a:buNone/>
                </a:pPr>
                <a:r>
                  <a:rPr lang="en-US"/>
                  <a:t>Vì </a:t>
                </a:r>
                <a14:m>
                  <m:oMath xmlns:m="http://schemas.openxmlformats.org/officeDocument/2006/math">
                    <m:r>
                      <m:rPr>
                        <m:sty m:val="p"/>
                      </m:rPr>
                      <a:rPr lang="vi-VN" i="0" smtClean="0">
                        <a:latin typeface="Cambria Math" panose="02040503050406030204" pitchFamily="18" charset="0"/>
                      </a:rPr>
                      <m:t>NLL</m:t>
                    </m:r>
                  </m:oMath>
                </a14:m>
                <a:r>
                  <a:rPr lang="en-US"/>
                  <a:t> chỉ có đúng một điểm có giá trị nhỏ nhất nên hai phương pháp trên luôn cho nghiệm tối ưu</a:t>
                </a:r>
              </a:p>
              <a:p>
                <a:pPr marL="0" indent="0">
                  <a:lnSpc>
                    <a:spcPct val="150000"/>
                  </a:lnSpc>
                  <a:buNone/>
                </a:pPr>
                <a:endParaRPr lang="en-US" sz="2400"/>
              </a:p>
              <a:p>
                <a:pPr marL="0" indent="0">
                  <a:lnSpc>
                    <a:spcPct val="150000"/>
                  </a:lnSpc>
                  <a:buNone/>
                </a:pPr>
                <a:endParaRPr lang="en-US" sz="2400">
                  <a:latin typeface="Calibri" panose="020F0502020204030204" pitchFamily="34" charset="0"/>
                  <a:cs typeface="Calibri" panose="020F0502020204030204" pitchFamily="34" charset="0"/>
                </a:endParaRPr>
              </a:p>
              <a:p>
                <a:pPr marL="0" indent="0">
                  <a:lnSpc>
                    <a:spcPct val="150000"/>
                  </a:lnSpc>
                  <a:buNone/>
                </a:pPr>
                <a:endParaRPr lang="vi-VN" sz="2400" b="1">
                  <a:latin typeface="Calibri" panose="020F0502020204030204" pitchFamily="34" charset="0"/>
                  <a:cs typeface="Calibri" panose="020F0502020204030204" pitchFamily="34" charset="0"/>
                </a:endParaRPr>
              </a:p>
              <a:p>
                <a:pPr marL="0" indent="0">
                  <a:lnSpc>
                    <a:spcPct val="150000"/>
                  </a:lnSpc>
                  <a:buNone/>
                </a:pPr>
                <a:endParaRPr lang="vi-VN" sz="2400">
                  <a:latin typeface="Calibri" panose="020F0502020204030204" pitchFamily="34" charset="0"/>
                  <a:cs typeface="Calibri" panose="020F0502020204030204" pitchFamily="34" charset="0"/>
                </a:endParaRPr>
              </a:p>
              <a:p>
                <a:pPr marL="0" indent="0">
                  <a:lnSpc>
                    <a:spcPct val="150000"/>
                  </a:lnSpc>
                  <a:buNone/>
                </a:pPr>
                <a:endParaRPr lang="vi-VN" sz="2400" b="1">
                  <a:latin typeface="Calibri" panose="020F0502020204030204" pitchFamily="34" charset="0"/>
                  <a:cs typeface="Calibri" panose="020F0502020204030204" pitchFamily="34" charset="0"/>
                </a:endParaRPr>
              </a:p>
            </p:txBody>
          </p:sp>
        </mc:Choice>
        <mc:Fallback>
          <p:sp>
            <p:nvSpPr>
              <p:cNvPr id="7" name="Content Placeholder 2">
                <a:extLst>
                  <a:ext uri="{FF2B5EF4-FFF2-40B4-BE49-F238E27FC236}">
                    <a16:creationId xmlns:a16="http://schemas.microsoft.com/office/drawing/2014/main" id="{32A3E40B-DB4C-43C8-BEBD-FC2A65359EE8}"/>
                  </a:ext>
                </a:extLst>
              </p:cNvPr>
              <p:cNvSpPr txBox="1">
                <a:spLocks noRot="1" noChangeAspect="1" noMove="1" noResize="1" noEditPoints="1" noAdjustHandles="1" noChangeArrowheads="1" noChangeShapeType="1" noTextEdit="1"/>
              </p:cNvSpPr>
              <p:nvPr/>
            </p:nvSpPr>
            <p:spPr>
              <a:xfrm>
                <a:off x="1313247" y="1277726"/>
                <a:ext cx="9595338" cy="3923945"/>
              </a:xfrm>
              <a:prstGeom prst="rect">
                <a:avLst/>
              </a:prstGeom>
              <a:blipFill>
                <a:blip r:embed="rId3"/>
                <a:stretch>
                  <a:fillRect l="-953" b="-24572"/>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63B40892-46B0-4384-AFA3-FC034A466BDA}"/>
              </a:ext>
            </a:extLst>
          </p:cNvPr>
          <p:cNvGrpSpPr/>
          <p:nvPr/>
        </p:nvGrpSpPr>
        <p:grpSpPr>
          <a:xfrm rot="1442666">
            <a:off x="771142" y="1431831"/>
            <a:ext cx="484883" cy="384143"/>
            <a:chOff x="451410" y="5975667"/>
            <a:chExt cx="858150" cy="540139"/>
          </a:xfrm>
        </p:grpSpPr>
        <p:sp>
          <p:nvSpPr>
            <p:cNvPr id="9" name="等腰三角形 42">
              <a:extLst>
                <a:ext uri="{FF2B5EF4-FFF2-40B4-BE49-F238E27FC236}">
                  <a16:creationId xmlns:a16="http://schemas.microsoft.com/office/drawing/2014/main" id="{7677198E-0754-4114-B957-A45282B7058B}"/>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602AB654-1CB2-413F-A3E9-D224F59B5E38}"/>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1" name="TextBox 10">
            <a:extLst>
              <a:ext uri="{FF2B5EF4-FFF2-40B4-BE49-F238E27FC236}">
                <a16:creationId xmlns:a16="http://schemas.microsoft.com/office/drawing/2014/main" id="{FCD7CB1D-185A-4D16-9E76-FC1F90D9B01B}"/>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Maximum Likelihood Estimation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12" name="直线连接符 2">
            <a:extLst>
              <a:ext uri="{FF2B5EF4-FFF2-40B4-BE49-F238E27FC236}">
                <a16:creationId xmlns:a16="http://schemas.microsoft.com/office/drawing/2014/main" id="{81BEBE1E-F79E-4AA7-BF55-47A609414FD2}"/>
              </a:ext>
            </a:extLst>
          </p:cNvPr>
          <p:cNvCxnSpPr>
            <a:cxnSpLocks/>
          </p:cNvCxnSpPr>
          <p:nvPr/>
        </p:nvCxnSpPr>
        <p:spPr>
          <a:xfrm flipV="1">
            <a:off x="606175" y="1136322"/>
            <a:ext cx="628448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8CB261F-5D39-4596-8FD0-36D14B3FA87C}"/>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Slide Number Placeholder 4">
            <a:extLst>
              <a:ext uri="{FF2B5EF4-FFF2-40B4-BE49-F238E27FC236}">
                <a16:creationId xmlns:a16="http://schemas.microsoft.com/office/drawing/2014/main" id="{351C1FA4-04BC-49A8-BE78-6CD25B7CB8CF}"/>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62</a:t>
            </a:fld>
            <a:endParaRPr lang="en-US" sz="1400">
              <a:solidFill>
                <a:schemeClr val="bg1"/>
              </a:solidFill>
            </a:endParaRPr>
          </a:p>
        </p:txBody>
      </p:sp>
    </p:spTree>
    <p:extLst>
      <p:ext uri="{BB962C8B-B14F-4D97-AF65-F5344CB8AC3E}">
        <p14:creationId xmlns:p14="http://schemas.microsoft.com/office/powerpoint/2010/main" val="349685478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500"/>
                                        <p:tgtEl>
                                          <p:spTgt spid="7">
                                            <p:txEl>
                                              <p:pRg st="4" end="4"/>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32A3E40B-DB4C-43C8-BEBD-FC2A65359EE8}"/>
                  </a:ext>
                </a:extLst>
              </p:cNvPr>
              <p:cNvSpPr txBox="1">
                <a:spLocks/>
              </p:cNvSpPr>
              <p:nvPr/>
            </p:nvSpPr>
            <p:spPr>
              <a:xfrm>
                <a:off x="1128190" y="1216173"/>
                <a:ext cx="10192954" cy="3923945"/>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a:t>Bằng </a:t>
                </a:r>
                <a:r>
                  <a:rPr lang="en-US" sz="2400" err="1"/>
                  <a:t>cách</a:t>
                </a:r>
                <a:r>
                  <a:rPr lang="en-US" sz="2400"/>
                  <a:t> </a:t>
                </a:r>
                <a:r>
                  <a:rPr lang="en-US" sz="2400" err="1"/>
                  <a:t>tiền</a:t>
                </a:r>
                <a:r>
                  <a:rPr lang="en-US" sz="2400"/>
                  <a:t> </a:t>
                </a:r>
                <a:r>
                  <a:rPr lang="en-US" sz="2400" err="1"/>
                  <a:t>xử</a:t>
                </a:r>
                <a:r>
                  <a:rPr lang="en-US" sz="2400"/>
                  <a:t> </a:t>
                </a:r>
                <a:r>
                  <a:rPr lang="en-US" sz="2400" err="1"/>
                  <a:t>lí</a:t>
                </a:r>
                <a:r>
                  <a:rPr lang="en-US" sz="2400"/>
                  <a:t> </a:t>
                </a:r>
                <a:r>
                  <a:rPr lang="en-US" sz="2400" err="1"/>
                  <a:t>dữ</a:t>
                </a:r>
                <a:r>
                  <a:rPr lang="en-US" sz="2400"/>
                  <a:t> </a:t>
                </a:r>
                <a:r>
                  <a:rPr lang="en-US" sz="2400" err="1"/>
                  <a:t>liệu</a:t>
                </a:r>
                <a:r>
                  <a:rPr lang="en-US" sz="2400"/>
                  <a:t> </a:t>
                </a:r>
                <a:r>
                  <a:rPr lang="en-US" sz="2400" err="1"/>
                  <a:t>thông</a:t>
                </a:r>
                <a:r>
                  <a:rPr lang="en-US" sz="2400"/>
                  <a:t> qua </a:t>
                </a:r>
                <a:r>
                  <a:rPr lang="en-US" sz="2400" err="1"/>
                  <a:t>hàm</a:t>
                </a:r>
                <a:r>
                  <a:rPr lang="en-US" sz="240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𝜙</m:t>
                    </m:r>
                  </m:oMath>
                </a14:m>
                <a:r>
                  <a:rPr lang="en-US" sz="2400"/>
                  <a:t>, ta </a:t>
                </a:r>
                <a:r>
                  <a:rPr lang="en-US" sz="2400" err="1"/>
                  <a:t>được</a:t>
                </a:r>
                <a:r>
                  <a:rPr lang="en-US" sz="2400"/>
                  <a:t> classifier </a:t>
                </a:r>
                <a:r>
                  <a:rPr lang="en-US" sz="2400" err="1"/>
                  <a:t>mới</a:t>
                </a:r>
                <a:r>
                  <a:rPr lang="en-US" sz="2400"/>
                  <a:t>:</a:t>
                </a:r>
              </a:p>
              <a:p>
                <a:pPr marL="0" indent="0">
                  <a:lnSpc>
                    <a:spcPct val="150000"/>
                  </a:lnSpc>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vi-VN" sz="2400" b="1">
                              <a:latin typeface="Cambria Math" panose="02040503050406030204" pitchFamily="18" charset="0"/>
                            </a:rPr>
                            <m:t>𝐰</m:t>
                          </m:r>
                        </m:e>
                      </m:d>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vi-VN" sz="2400" b="1">
                              <a:latin typeface="Cambria Math" panose="02040503050406030204" pitchFamily="18" charset="0"/>
                            </a:rPr>
                            <m:t>𝐰</m:t>
                          </m:r>
                        </m:e>
                        <m:sup>
                          <m:r>
                            <m:rPr>
                              <m:sty m:val="p"/>
                            </m:rPr>
                            <a:rPr lang="en-US" sz="2400" b="0" i="0" smtClean="0">
                              <a:latin typeface="Cambria Math" panose="02040503050406030204" pitchFamily="18" charset="0"/>
                            </a:rPr>
                            <m:t>T</m:t>
                          </m:r>
                        </m:sup>
                      </m:sSup>
                      <m:r>
                        <a:rPr lang="en-US" sz="2400" b="0" i="1" smtClean="0">
                          <a:latin typeface="Cambria Math" panose="02040503050406030204" pitchFamily="18" charset="0"/>
                          <a:ea typeface="Cambria Math" panose="02040503050406030204" pitchFamily="18" charset="0"/>
                        </a:rPr>
                        <m:t>𝜙</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oMath>
                  </m:oMathPara>
                </a14:m>
                <a:endParaRPr lang="en-US" sz="2400"/>
              </a:p>
              <a:p>
                <a:pPr marL="0" indent="0">
                  <a:lnSpc>
                    <a:spcPct val="100000"/>
                  </a:lnSpc>
                  <a:buNone/>
                </a:pPr>
                <a:r>
                  <a:rPr lang="en-US" sz="2400" err="1"/>
                  <a:t>trong</a:t>
                </a:r>
                <a:r>
                  <a:rPr lang="en-US" sz="2400"/>
                  <a:t> đó </a:t>
                </a:r>
                <a14:m>
                  <m:oMath xmlns:m="http://schemas.openxmlformats.org/officeDocument/2006/math">
                    <m:r>
                      <a:rPr lang="en-US" sz="2400" i="1" smtClean="0">
                        <a:latin typeface="Cambria Math" panose="02040503050406030204" pitchFamily="18" charset="0"/>
                        <a:ea typeface="Cambria Math" panose="02040503050406030204" pitchFamily="18" charset="0"/>
                      </a:rPr>
                      <m:t>𝜙</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ea typeface="Cambria Math" panose="02040503050406030204" pitchFamily="18" charset="0"/>
                              </a:rPr>
                            </m:ctrlPr>
                          </m:mPr>
                          <m:mr>
                            <m:e>
                              <m:m>
                                <m:mPr>
                                  <m:mcs>
                                    <m:mc>
                                      <m:mcPr>
                                        <m:count m:val="1"/>
                                        <m:mcJc m:val="center"/>
                                      </m:mcPr>
                                    </m:mc>
                                  </m:mcs>
                                  <m:ctrlPr>
                                    <a:rPr lang="en-US" sz="2400" b="0" i="1" smtClean="0">
                                      <a:latin typeface="Cambria Math" panose="02040503050406030204" pitchFamily="18" charset="0"/>
                                      <a:ea typeface="Cambria Math" panose="02040503050406030204" pitchFamily="18" charset="0"/>
                                    </a:rPr>
                                  </m:ctrlPr>
                                </m:mPr>
                                <m:mr>
                                  <m:e>
                                    <m:m>
                                      <m:mPr>
                                        <m:mcs>
                                          <m:mc>
                                            <m:mcPr>
                                              <m:count m:val="1"/>
                                              <m:mcJc m:val="center"/>
                                            </m:mcPr>
                                          </m:mc>
                                        </m:mcs>
                                        <m:ctrlPr>
                                          <a:rPr lang="en-US" sz="2400" b="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1</m:t>
                                          </m:r>
                                        </m:e>
                                      </m:mr>
                                      <m:mr>
                                        <m:e>
                                          <m:r>
                                            <a:rPr lang="en-US" sz="2400" b="0" i="1" smtClean="0">
                                              <a:latin typeface="Cambria Math" panose="02040503050406030204" pitchFamily="18" charset="0"/>
                                              <a:ea typeface="Cambria Math" panose="02040503050406030204" pitchFamily="18" charset="0"/>
                                            </a:rPr>
                                            <m:t>𝑥</m:t>
                                          </m:r>
                                        </m:e>
                                      </m:mr>
                                    </m:m>
                                  </m:e>
                                </m:mr>
                                <m:m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e>
                                </m:mr>
                              </m:m>
                            </m:e>
                          </m:mr>
                          <m:mr>
                            <m:e>
                              <m:r>
                                <a:rPr lang="en-US" sz="2400" b="0" i="1" smtClean="0">
                                  <a:latin typeface="Cambria Math" panose="02040503050406030204" pitchFamily="18" charset="0"/>
                                  <a:ea typeface="Cambria Math" panose="02040503050406030204" pitchFamily="18" charset="0"/>
                                </a:rPr>
                                <m:t>⋮</m:t>
                              </m:r>
                            </m:e>
                          </m:mr>
                          <m:mr>
                            <m:e>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𝐷</m:t>
                                  </m:r>
                                </m:sup>
                              </m:sSup>
                            </m:e>
                          </m:mr>
                        </m:m>
                      </m:e>
                    </m:d>
                  </m:oMath>
                </a14:m>
                <a:endParaRPr lang="en-US" sz="2400"/>
              </a:p>
              <a:p>
                <a:pPr marL="0" indent="0">
                  <a:buNone/>
                </a:pPr>
                <a:endParaRPr lang="en-US" sz="2400"/>
              </a:p>
              <a:p>
                <a:pPr marL="0" indent="0">
                  <a:lnSpc>
                    <a:spcPct val="150000"/>
                  </a:lnSpc>
                  <a:buNone/>
                </a:pPr>
                <a:r>
                  <a:rPr lang="en-US" sz="2400"/>
                  <a:t>Khi </a:t>
                </a:r>
                <a:r>
                  <a:rPr lang="en-US" sz="2400" err="1"/>
                  <a:t>đó</a:t>
                </a:r>
                <a:r>
                  <a:rPr lang="en-US" sz="2400"/>
                  <a:t>, </a:t>
                </a:r>
                <a:r>
                  <a:rPr lang="en-US" sz="2400" err="1"/>
                  <a:t>thay</a:t>
                </a:r>
                <a:r>
                  <a:rPr lang="en-US" sz="2400"/>
                  <a:t> </a:t>
                </a:r>
                <a:r>
                  <a:rPr lang="en-US" sz="2400" err="1"/>
                  <a:t>vì</a:t>
                </a:r>
                <a:r>
                  <a:rPr lang="en-US" sz="2400"/>
                  <a:t> </a:t>
                </a:r>
                <a:r>
                  <a:rPr lang="en-US" sz="2400" err="1"/>
                  <a:t>xử</a:t>
                </a:r>
                <a:r>
                  <a:rPr lang="en-US" sz="2400"/>
                  <a:t> </a:t>
                </a:r>
                <a:r>
                  <a:rPr lang="vi-VN" sz="2400">
                    <a:latin typeface="Calibri" panose="020F0502020204030204" pitchFamily="34" charset="0"/>
                    <a:cs typeface="Calibri" panose="020F0502020204030204" pitchFamily="34" charset="0"/>
                  </a:rPr>
                  <a:t>lí </a:t>
                </a: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vi-VN" sz="2400" i="1">
                            <a:latin typeface="Cambria Math" panose="02040503050406030204" pitchFamily="18" charset="0"/>
                          </a:rPr>
                          <m:t>𝑤</m:t>
                        </m:r>
                      </m:e>
                    </m:d>
                    <m:r>
                      <a:rPr lang="vi-VN" sz="2400" b="0" i="1" smtClean="0">
                        <a:latin typeface="Cambria Math" panose="02040503050406030204" pitchFamily="18" charset="0"/>
                      </a:rPr>
                      <m:t>=</m:t>
                    </m:r>
                    <m:r>
                      <a:rPr lang="vi-VN" sz="2400" b="0" i="1" smtClean="0">
                        <a:latin typeface="Cambria Math" panose="02040503050406030204" pitchFamily="18" charset="0"/>
                      </a:rPr>
                      <m:t>𝑤𝑥</m:t>
                    </m:r>
                  </m:oMath>
                </a14:m>
                <a:endParaRPr lang="en-US" sz="2400" i="1"/>
              </a:p>
              <a:p>
                <a:pPr marL="0" indent="0">
                  <a:lnSpc>
                    <a:spcPct val="150000"/>
                  </a:lnSpc>
                  <a:buNone/>
                </a:pPr>
                <a:r>
                  <a:rPr lang="en-US" sz="2400" b="0"/>
                  <a:t>ta </a:t>
                </a:r>
                <a:r>
                  <a:rPr lang="en-US" sz="2400" b="0" err="1"/>
                  <a:t>sẽ</a:t>
                </a:r>
                <a:r>
                  <a:rPr lang="en-US" sz="2400" b="0"/>
                  <a:t> </a:t>
                </a:r>
                <a:r>
                  <a:rPr lang="en-US" sz="2400" b="0" err="1"/>
                  <a:t>xử</a:t>
                </a:r>
                <a:r>
                  <a:rPr lang="en-US" sz="2400" b="0"/>
                  <a:t> </a:t>
                </a:r>
                <a:r>
                  <a:rPr lang="en-US" sz="2400" b="0" err="1"/>
                  <a:t>lí</a:t>
                </a:r>
                <a:r>
                  <a:rPr lang="en-US" sz="2400" b="0"/>
                  <a:t> </a:t>
                </a:r>
                <a:r>
                  <a:rPr lang="vi-VN" sz="2400" b="0"/>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vi-VN" sz="2400" i="1">
                            <a:latin typeface="Cambria Math" panose="02040503050406030204" pitchFamily="18" charset="0"/>
                          </a:rPr>
                          <m:t>𝑤</m:t>
                        </m:r>
                      </m:e>
                    </m:d>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2</m:t>
                        </m:r>
                      </m:sub>
                    </m:s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𝐷</m:t>
                        </m:r>
                      </m:sub>
                    </m:sSub>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𝑥</m:t>
                        </m:r>
                      </m:e>
                      <m:sup>
                        <m:r>
                          <a:rPr lang="en-US" sz="2400" b="0" i="1" smtClean="0">
                            <a:latin typeface="Cambria Math" panose="02040503050406030204" pitchFamily="18" charset="0"/>
                            <a:ea typeface="Cambria Math" panose="02040503050406030204" pitchFamily="18" charset="0"/>
                          </a:rPr>
                          <m:t>𝐷</m:t>
                        </m:r>
                      </m:sup>
                    </m:sSup>
                  </m:oMath>
                </a14:m>
                <a:endParaRPr lang="en-US" sz="2400"/>
              </a:p>
              <a:p>
                <a:pPr marL="0" indent="0">
                  <a:lnSpc>
                    <a:spcPct val="150000"/>
                  </a:lnSpc>
                  <a:buNone/>
                </a:pPr>
                <a:endParaRPr lang="en-US" sz="2400">
                  <a:latin typeface="Calibri" panose="020F0502020204030204" pitchFamily="34" charset="0"/>
                  <a:cs typeface="Calibri" panose="020F0502020204030204" pitchFamily="34" charset="0"/>
                </a:endParaRPr>
              </a:p>
              <a:p>
                <a:pPr marL="0" indent="0">
                  <a:lnSpc>
                    <a:spcPct val="150000"/>
                  </a:lnSpc>
                  <a:buNone/>
                </a:pPr>
                <a:endParaRPr lang="vi-VN" sz="2400" b="1">
                  <a:latin typeface="Calibri" panose="020F0502020204030204" pitchFamily="34" charset="0"/>
                  <a:cs typeface="Calibri" panose="020F0502020204030204" pitchFamily="34" charset="0"/>
                </a:endParaRPr>
              </a:p>
              <a:p>
                <a:pPr marL="0" indent="0">
                  <a:lnSpc>
                    <a:spcPct val="150000"/>
                  </a:lnSpc>
                  <a:buNone/>
                </a:pPr>
                <a:endParaRPr lang="vi-VN" sz="2400">
                  <a:latin typeface="Calibri" panose="020F0502020204030204" pitchFamily="34" charset="0"/>
                  <a:cs typeface="Calibri" panose="020F0502020204030204" pitchFamily="34" charset="0"/>
                </a:endParaRPr>
              </a:p>
              <a:p>
                <a:pPr marL="0" indent="0">
                  <a:lnSpc>
                    <a:spcPct val="150000"/>
                  </a:lnSpc>
                  <a:buNone/>
                </a:pPr>
                <a:endParaRPr lang="vi-VN" sz="2400" b="1">
                  <a:latin typeface="Calibri" panose="020F0502020204030204" pitchFamily="34" charset="0"/>
                  <a:cs typeface="Calibri" panose="020F0502020204030204" pitchFamily="34" charset="0"/>
                </a:endParaRPr>
              </a:p>
            </p:txBody>
          </p:sp>
        </mc:Choice>
        <mc:Fallback>
          <p:sp>
            <p:nvSpPr>
              <p:cNvPr id="7" name="Content Placeholder 2">
                <a:extLst>
                  <a:ext uri="{FF2B5EF4-FFF2-40B4-BE49-F238E27FC236}">
                    <a16:creationId xmlns:a16="http://schemas.microsoft.com/office/drawing/2014/main" id="{32A3E40B-DB4C-43C8-BEBD-FC2A65359EE8}"/>
                  </a:ext>
                </a:extLst>
              </p:cNvPr>
              <p:cNvSpPr txBox="1">
                <a:spLocks noRot="1" noChangeAspect="1" noMove="1" noResize="1" noEditPoints="1" noAdjustHandles="1" noChangeArrowheads="1" noChangeShapeType="1" noTextEdit="1"/>
              </p:cNvSpPr>
              <p:nvPr/>
            </p:nvSpPr>
            <p:spPr>
              <a:xfrm>
                <a:off x="1128190" y="1216173"/>
                <a:ext cx="10192954" cy="3923945"/>
              </a:xfrm>
              <a:prstGeom prst="rect">
                <a:avLst/>
              </a:prstGeom>
              <a:blipFill>
                <a:blip r:embed="rId3"/>
                <a:stretch>
                  <a:fillRect l="-897" b="-23173"/>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0A9BA58-B49C-4796-A55E-109DDB369089}"/>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Non-linear classifier</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12" name="直线连接符 2">
            <a:extLst>
              <a:ext uri="{FF2B5EF4-FFF2-40B4-BE49-F238E27FC236}">
                <a16:creationId xmlns:a16="http://schemas.microsoft.com/office/drawing/2014/main" id="{77EBCD55-8C24-46A3-A260-A8441B7DE02B}"/>
              </a:ext>
            </a:extLst>
          </p:cNvPr>
          <p:cNvCxnSpPr>
            <a:cxnSpLocks/>
          </p:cNvCxnSpPr>
          <p:nvPr/>
        </p:nvCxnSpPr>
        <p:spPr>
          <a:xfrm flipV="1">
            <a:off x="606175" y="1136323"/>
            <a:ext cx="4335939"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1773531-113A-4521-9297-DF99E7A876D4}"/>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1D5F3FCD-E7A4-48B1-B86B-47481C060621}"/>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63</a:t>
            </a:fld>
            <a:endParaRPr lang="en-US" sz="1400">
              <a:solidFill>
                <a:schemeClr val="bg1"/>
              </a:solidFill>
            </a:endParaRPr>
          </a:p>
        </p:txBody>
      </p:sp>
    </p:spTree>
    <p:extLst>
      <p:ext uri="{BB962C8B-B14F-4D97-AF65-F5344CB8AC3E}">
        <p14:creationId xmlns:p14="http://schemas.microsoft.com/office/powerpoint/2010/main" val="100004832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6D26AC-D3DF-4947-B458-38FA15C7891D}"/>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Non-linear classifier</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A87C5EB-B559-4220-96A5-73C962E67DCA}"/>
              </a:ext>
            </a:extLst>
          </p:cNvPr>
          <p:cNvCxnSpPr>
            <a:cxnSpLocks/>
          </p:cNvCxnSpPr>
          <p:nvPr/>
        </p:nvCxnSpPr>
        <p:spPr>
          <a:xfrm flipV="1">
            <a:off x="606175" y="1136323"/>
            <a:ext cx="4335939"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83778C5C-3C43-4918-B4A1-1745587E2D01}"/>
              </a:ext>
            </a:extLst>
          </p:cNvPr>
          <p:cNvSpPr txBox="1">
            <a:spLocks/>
          </p:cNvSpPr>
          <p:nvPr/>
        </p:nvSpPr>
        <p:spPr>
          <a:xfrm>
            <a:off x="838200" y="1411550"/>
            <a:ext cx="10515600" cy="47654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a:t>Ví dụ:</a:t>
            </a:r>
          </a:p>
        </p:txBody>
      </p:sp>
      <p:pic>
        <p:nvPicPr>
          <p:cNvPr id="9" name="Picture 8">
            <a:extLst>
              <a:ext uri="{FF2B5EF4-FFF2-40B4-BE49-F238E27FC236}">
                <a16:creationId xmlns:a16="http://schemas.microsoft.com/office/drawing/2014/main" id="{E6859671-FE48-4464-ADB2-5C25397679F0}"/>
              </a:ext>
            </a:extLst>
          </p:cNvPr>
          <p:cNvPicPr>
            <a:picLocks noChangeAspect="1"/>
          </p:cNvPicPr>
          <p:nvPr/>
        </p:nvPicPr>
        <p:blipFill>
          <a:blip r:embed="rId3"/>
          <a:stretch>
            <a:fillRect/>
          </a:stretch>
        </p:blipFill>
        <p:spPr>
          <a:xfrm>
            <a:off x="838200" y="2070231"/>
            <a:ext cx="4448175" cy="3448050"/>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26CE369-A62B-4607-B306-BFFD55DD9D9B}"/>
                  </a:ext>
                </a:extLst>
              </p:cNvPr>
              <p:cNvSpPr txBox="1"/>
              <p:nvPr/>
            </p:nvSpPr>
            <p:spPr>
              <a:xfrm>
                <a:off x="5400581" y="2179193"/>
                <a:ext cx="6270595" cy="3051989"/>
              </a:xfrm>
              <a:prstGeom prst="rect">
                <a:avLst/>
              </a:prstGeom>
              <a:noFill/>
            </p:spPr>
            <p:txBody>
              <a:bodyPr wrap="square" rtlCol="0">
                <a:spAutoFit/>
              </a:bodyPr>
              <a:lstStyle/>
              <a:p>
                <a:r>
                  <a:rPr lang="en-US" sz="2400"/>
                  <a:t>Xét </a:t>
                </a:r>
                <a:r>
                  <a:rPr lang="en-US" sz="2400" err="1"/>
                  <a:t>các</a:t>
                </a:r>
                <a:r>
                  <a:rPr lang="en-US" sz="2400"/>
                  <a:t> </a:t>
                </a:r>
                <a:r>
                  <a:rPr lang="en-US" sz="2400" err="1"/>
                  <a:t>điểm</a:t>
                </a:r>
                <a:r>
                  <a:rPr lang="en-US" sz="2400"/>
                  <a:t> </a:t>
                </a:r>
                <a:r>
                  <a:rPr lang="en-US" sz="2400" err="1"/>
                  <a:t>dữ</a:t>
                </a:r>
                <a:r>
                  <a:rPr lang="en-US" sz="2400"/>
                  <a:t> </a:t>
                </a:r>
                <a:r>
                  <a:rPr lang="en-US" sz="2400" err="1"/>
                  <a:t>liệu</a:t>
                </a:r>
                <a:r>
                  <a:rPr lang="en-US" sz="2400"/>
                  <a:t> </a:t>
                </a:r>
                <a:r>
                  <a:rPr lang="en-US" sz="2400" err="1"/>
                  <a:t>có</a:t>
                </a:r>
                <a:r>
                  <a:rPr lang="en-US" sz="2400"/>
                  <a:t> </a:t>
                </a:r>
                <a:r>
                  <a:rPr lang="en-US" sz="2400" err="1"/>
                  <a:t>dạng</a:t>
                </a:r>
                <a:r>
                  <a:rPr lang="en-US" sz="2400"/>
                  <a:t> </a:t>
                </a:r>
                <a14:m>
                  <m:oMath xmlns:m="http://schemas.openxmlformats.org/officeDocument/2006/math">
                    <m:r>
                      <a:rPr lang="en-US" sz="2400" b="1" i="0" smtClean="0">
                        <a:latin typeface="Cambria Math" panose="02040503050406030204" pitchFamily="18" charset="0"/>
                      </a:rPr>
                      <m:t>𝐱</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e>
                    </m:d>
                  </m:oMath>
                </a14:m>
                <a:r>
                  <a:rPr lang="en-US" sz="2400"/>
                  <a:t> </a:t>
                </a:r>
                <a:r>
                  <a:rPr lang="en-US" sz="2400" err="1"/>
                  <a:t>như</a:t>
                </a:r>
                <a:r>
                  <a:rPr lang="en-US" sz="2400"/>
                  <a:t> </a:t>
                </a:r>
                <a:r>
                  <a:rPr lang="en-US" sz="2400" err="1"/>
                  <a:t>hình</a:t>
                </a:r>
                <a:r>
                  <a:rPr lang="en-US" sz="2400"/>
                  <a:t> </a:t>
                </a:r>
                <a:r>
                  <a:rPr lang="en-US" sz="2400" err="1"/>
                  <a:t>bên</a:t>
                </a:r>
                <a:r>
                  <a:rPr lang="en-US" sz="2400"/>
                  <a:t>.</a:t>
                </a:r>
              </a:p>
              <a:p>
                <a:endParaRPr lang="en-US" sz="2400"/>
              </a:p>
              <a:p>
                <a:r>
                  <a:rPr lang="en-US" sz="2400" err="1"/>
                  <a:t>Thay</a:t>
                </a:r>
                <a:r>
                  <a:rPr lang="en-US" sz="2400"/>
                  <a:t> </a:t>
                </a:r>
                <a:r>
                  <a:rPr lang="en-US" sz="2400" err="1"/>
                  <a:t>vì</a:t>
                </a:r>
                <a:r>
                  <a:rPr lang="en-US" sz="2400"/>
                  <a:t> </a:t>
                </a:r>
                <a:r>
                  <a:rPr lang="en-US" sz="2400" err="1"/>
                  <a:t>sử</a:t>
                </a:r>
                <a:r>
                  <a:rPr lang="en-US" sz="2400"/>
                  <a:t> </a:t>
                </a:r>
                <a:r>
                  <a:rPr lang="en-US" sz="2400" err="1"/>
                  <a:t>dụng</a:t>
                </a:r>
                <a:r>
                  <a:rPr lang="en-US" sz="2400"/>
                  <a:t> </a:t>
                </a:r>
              </a:p>
              <a:p>
                <a:pPr/>
                <a14:m>
                  <m:oMathPara xmlns:m="http://schemas.openxmlformats.org/officeDocument/2006/math">
                    <m:oMathParaPr>
                      <m:jc m:val="centerGroup"/>
                    </m:oMathParaPr>
                    <m:oMath xmlns:m="http://schemas.openxmlformats.org/officeDocument/2006/math">
                      <m:sSub>
                        <m:sSubPr>
                          <m:ctrlPr>
                            <a:rPr lang="vi-VN" sz="2400" b="0" i="1" smtClean="0">
                              <a:latin typeface="Cambria Math" panose="02040503050406030204" pitchFamily="18" charset="0"/>
                            </a:rPr>
                          </m:ctrlPr>
                        </m:sSubPr>
                        <m:e>
                          <m:r>
                            <a:rPr lang="en-US" sz="2400" i="1">
                              <a:latin typeface="Cambria Math" panose="02040503050406030204" pitchFamily="18" charset="0"/>
                            </a:rPr>
                            <m:t>𝑓</m:t>
                          </m:r>
                        </m:e>
                        <m:sub>
                          <m:r>
                            <a:rPr lang="vi-VN" sz="2400" b="0" i="1" smtClean="0">
                              <a:latin typeface="Cambria Math" panose="02040503050406030204" pitchFamily="18" charset="0"/>
                            </a:rPr>
                            <m:t>1</m:t>
                          </m:r>
                        </m:sub>
                      </m:sSub>
                      <m:d>
                        <m:dPr>
                          <m:ctrlPr>
                            <a:rPr lang="en-US" sz="2400" i="1">
                              <a:latin typeface="Cambria Math" panose="02040503050406030204" pitchFamily="18" charset="0"/>
                            </a:rPr>
                          </m:ctrlPr>
                        </m:dPr>
                        <m:e>
                          <m:r>
                            <a:rPr lang="en-US" sz="2400" b="1" i="0">
                              <a:latin typeface="Cambria Math" panose="02040503050406030204" pitchFamily="18" charset="0"/>
                            </a:rPr>
                            <m:t>𝐱</m:t>
                          </m:r>
                          <m:r>
                            <a:rPr lang="en-US" sz="2400" i="1">
                              <a:latin typeface="Cambria Math" panose="02040503050406030204" pitchFamily="18" charset="0"/>
                            </a:rPr>
                            <m:t>,</m:t>
                          </m:r>
                          <m:r>
                            <a:rPr lang="vi-VN" sz="2400" b="1" i="0">
                              <a:latin typeface="Cambria Math" panose="02040503050406030204" pitchFamily="18" charset="0"/>
                            </a:rPr>
                            <m:t>𝐰</m:t>
                          </m:r>
                        </m:e>
                      </m:d>
                      <m:r>
                        <a:rPr lang="en-US" sz="2400" b="0" i="0"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0</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1</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2</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Sub>
                    </m:oMath>
                  </m:oMathPara>
                </a14:m>
                <a:endParaRPr lang="en-US" sz="2400"/>
              </a:p>
              <a:p>
                <a:endParaRPr lang="en-US" sz="2400"/>
              </a:p>
              <a:p>
                <a:r>
                  <a:rPr lang="en-US" sz="2400"/>
                  <a:t>Ta </a:t>
                </a:r>
                <a:r>
                  <a:rPr lang="en-US" sz="2400" err="1"/>
                  <a:t>sẽ</a:t>
                </a:r>
                <a:r>
                  <a:rPr lang="en-US" sz="2400"/>
                  <a:t> </a:t>
                </a:r>
                <a:r>
                  <a:rPr lang="en-US" sz="2400" err="1"/>
                  <a:t>sử</a:t>
                </a:r>
                <a:r>
                  <a:rPr lang="en-US" sz="2400"/>
                  <a:t> </a:t>
                </a:r>
                <a:r>
                  <a:rPr lang="en-US" sz="2400" err="1"/>
                  <a:t>dụng</a:t>
                </a:r>
                <a:endParaRPr lang="en-US" sz="240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2</m:t>
                          </m:r>
                        </m:sub>
                      </m:sSub>
                      <m:d>
                        <m:dPr>
                          <m:ctrlPr>
                            <a:rPr lang="en-US" sz="2400" i="1">
                              <a:latin typeface="Cambria Math" panose="02040503050406030204" pitchFamily="18" charset="0"/>
                            </a:rPr>
                          </m:ctrlPr>
                        </m:dPr>
                        <m:e>
                          <m:r>
                            <a:rPr lang="en-US" sz="2400" b="1" i="0">
                              <a:latin typeface="Cambria Math" panose="02040503050406030204" pitchFamily="18" charset="0"/>
                            </a:rPr>
                            <m:t>𝐱</m:t>
                          </m:r>
                          <m:r>
                            <a:rPr lang="en-US" sz="2400" i="1">
                              <a:latin typeface="Cambria Math" panose="02040503050406030204" pitchFamily="18" charset="0"/>
                            </a:rPr>
                            <m:t>,</m:t>
                          </m:r>
                          <m:r>
                            <a:rPr lang="vi-VN" sz="2400" b="1" i="0">
                              <a:latin typeface="Cambria Math" panose="02040503050406030204" pitchFamily="18" charset="0"/>
                            </a:rPr>
                            <m:t>𝐰</m:t>
                          </m:r>
                        </m:e>
                      </m:d>
                      <m:r>
                        <a:rPr lang="vi-VN"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1</m:t>
                          </m:r>
                        </m:sub>
                      </m:sSub>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2</m:t>
                          </m:r>
                        </m:sup>
                      </m:sSubSup>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2</m:t>
                          </m:r>
                        </m:sub>
                      </m:sSub>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2</m:t>
                          </m:r>
                        </m:sub>
                        <m:sup>
                          <m:r>
                            <a:rPr lang="en-US" sz="2400" b="0" i="1" smtClean="0">
                              <a:latin typeface="Cambria Math" panose="02040503050406030204" pitchFamily="18" charset="0"/>
                              <a:ea typeface="Cambria Math" panose="02040503050406030204" pitchFamily="18" charset="0"/>
                            </a:rPr>
                            <m:t>2</m:t>
                          </m:r>
                        </m:sup>
                      </m:sSubSup>
                    </m:oMath>
                  </m:oMathPara>
                </a14:m>
                <a:endParaRPr lang="en-US" sz="2400"/>
              </a:p>
            </p:txBody>
          </p:sp>
        </mc:Choice>
        <mc:Fallback>
          <p:sp>
            <p:nvSpPr>
              <p:cNvPr id="10" name="TextBox 9">
                <a:extLst>
                  <a:ext uri="{FF2B5EF4-FFF2-40B4-BE49-F238E27FC236}">
                    <a16:creationId xmlns:a16="http://schemas.microsoft.com/office/drawing/2014/main" id="{526CE369-A62B-4607-B306-BFFD55DD9D9B}"/>
                  </a:ext>
                </a:extLst>
              </p:cNvPr>
              <p:cNvSpPr txBox="1">
                <a:spLocks noRot="1" noChangeAspect="1" noMove="1" noResize="1" noEditPoints="1" noAdjustHandles="1" noChangeArrowheads="1" noChangeShapeType="1" noTextEdit="1"/>
              </p:cNvSpPr>
              <p:nvPr/>
            </p:nvSpPr>
            <p:spPr>
              <a:xfrm>
                <a:off x="5400581" y="2179193"/>
                <a:ext cx="6270595" cy="3051989"/>
              </a:xfrm>
              <a:prstGeom prst="rect">
                <a:avLst/>
              </a:prstGeom>
              <a:blipFill>
                <a:blip r:embed="rId4"/>
                <a:stretch>
                  <a:fillRect l="-1555" t="-1597" b="-1796"/>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2AD83E3-7E90-4901-B341-512A255C42B8}"/>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8E188545-98BF-4FF5-A308-351670D414F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64</a:t>
            </a:fld>
            <a:endParaRPr lang="en-US" sz="1400">
              <a:solidFill>
                <a:schemeClr val="bg1"/>
              </a:solidFill>
            </a:endParaRPr>
          </a:p>
        </p:txBody>
      </p:sp>
    </p:spTree>
    <p:extLst>
      <p:ext uri="{BB962C8B-B14F-4D97-AF65-F5344CB8AC3E}">
        <p14:creationId xmlns:p14="http://schemas.microsoft.com/office/powerpoint/2010/main" val="122846874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6D26AC-D3DF-4947-B458-38FA15C7891D}"/>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Maximum a posteriori estimation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A87C5EB-B559-4220-96A5-73C962E67DCA}"/>
              </a:ext>
            </a:extLst>
          </p:cNvPr>
          <p:cNvCxnSpPr>
            <a:cxnSpLocks/>
          </p:cNvCxnSpPr>
          <p:nvPr/>
        </p:nvCxnSpPr>
        <p:spPr>
          <a:xfrm>
            <a:off x="617061" y="1179314"/>
            <a:ext cx="6709025" cy="0"/>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pic>
        <p:nvPicPr>
          <p:cNvPr id="5" name="Content Placeholder 8">
            <a:extLst>
              <a:ext uri="{FF2B5EF4-FFF2-40B4-BE49-F238E27FC236}">
                <a16:creationId xmlns:a16="http://schemas.microsoft.com/office/drawing/2014/main" id="{0EEF26A3-CF1A-4E4B-B362-E8B34DC119FE}"/>
              </a:ext>
            </a:extLst>
          </p:cNvPr>
          <p:cNvPicPr>
            <a:picLocks noChangeAspect="1"/>
          </p:cNvPicPr>
          <p:nvPr/>
        </p:nvPicPr>
        <p:blipFill>
          <a:blip r:embed="rId3"/>
          <a:stretch>
            <a:fillRect/>
          </a:stretch>
        </p:blipFill>
        <p:spPr>
          <a:xfrm>
            <a:off x="2294847" y="1626024"/>
            <a:ext cx="7209824" cy="5217432"/>
          </a:xfrm>
          <a:prstGeom prst="rect">
            <a:avLst/>
          </a:prstGeom>
        </p:spPr>
      </p:pic>
      <p:sp>
        <p:nvSpPr>
          <p:cNvPr id="8" name="Rectangle 7">
            <a:extLst>
              <a:ext uri="{FF2B5EF4-FFF2-40B4-BE49-F238E27FC236}">
                <a16:creationId xmlns:a16="http://schemas.microsoft.com/office/drawing/2014/main" id="{4A572B04-002C-4724-93E2-958FCB37A021}"/>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6D970998-04F0-4519-9FCB-E07169B16D6E}"/>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65</a:t>
            </a:fld>
            <a:endParaRPr lang="en-US" sz="1400">
              <a:solidFill>
                <a:schemeClr val="bg1"/>
              </a:solidFill>
            </a:endParaRPr>
          </a:p>
        </p:txBody>
      </p:sp>
    </p:spTree>
    <p:extLst>
      <p:ext uri="{BB962C8B-B14F-4D97-AF65-F5344CB8AC3E}">
        <p14:creationId xmlns:p14="http://schemas.microsoft.com/office/powerpoint/2010/main" val="233794964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6D26AC-D3DF-4947-B458-38FA15C7891D}"/>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Maximum a posteriori estimation</a:t>
            </a:r>
            <a:endParaRPr lang="en-US" sz="3200" b="1" i="0">
              <a:solidFill>
                <a:srgbClr val="3D3939"/>
              </a:solidFill>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7CBCB400-26F3-4B47-BBE8-BBCF4DC5173D}"/>
                  </a:ext>
                </a:extLst>
              </p:cNvPr>
              <p:cNvSpPr txBox="1">
                <a:spLocks/>
              </p:cNvSpPr>
              <p:nvPr/>
            </p:nvSpPr>
            <p:spPr>
              <a:xfrm>
                <a:off x="838200" y="1269508"/>
                <a:ext cx="10515600"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sz="2400"/>
                  <a:t>Để </a:t>
                </a:r>
                <a:r>
                  <a:rPr lang="en-US" sz="2400" err="1"/>
                  <a:t>ngăn</a:t>
                </a:r>
                <a:r>
                  <a:rPr lang="en-US" sz="2400"/>
                  <a:t> </a:t>
                </a:r>
                <a:r>
                  <a:rPr lang="en-US" sz="2400" err="1"/>
                  <a:t>tình</a:t>
                </a:r>
                <a:r>
                  <a:rPr lang="en-US" sz="2400"/>
                  <a:t> </a:t>
                </a:r>
                <a:r>
                  <a:rPr lang="en-US" sz="2400" err="1"/>
                  <a:t>trạng</a:t>
                </a:r>
                <a:r>
                  <a:rPr lang="en-US" sz="2400"/>
                  <a:t> Overfitting, ta </a:t>
                </a:r>
                <a:r>
                  <a:rPr lang="en-US" sz="2400" err="1"/>
                  <a:t>thêm</a:t>
                </a:r>
                <a:r>
                  <a:rPr lang="en-US" sz="2400"/>
                  <a:t> </a:t>
                </a:r>
                <a:r>
                  <a:rPr lang="en-US" sz="2400" err="1"/>
                  <a:t>vào</a:t>
                </a:r>
                <a:r>
                  <a:rPr lang="en-US" sz="2400"/>
                  <a:t> </a:t>
                </a:r>
                <a:r>
                  <a:rPr lang="en-US" sz="2400" err="1"/>
                  <a:t>hàm</a:t>
                </a:r>
                <a:r>
                  <a:rPr lang="en-US" sz="2400"/>
                  <a:t> </a:t>
                </a:r>
                <a:r>
                  <a:rPr lang="en-US" sz="2400" err="1"/>
                  <a:t>mất</a:t>
                </a:r>
                <a:r>
                  <a:rPr lang="en-US" sz="2400"/>
                  <a:t> </a:t>
                </a:r>
                <a:r>
                  <a:rPr lang="en-US" sz="2400" err="1"/>
                  <a:t>mát</a:t>
                </a:r>
                <a:r>
                  <a:rPr lang="en-US" sz="2400"/>
                  <a:t> </a:t>
                </a:r>
                <a:r>
                  <a:rPr lang="en-US" sz="2400" err="1"/>
                  <a:t>một</a:t>
                </a:r>
                <a:r>
                  <a:rPr lang="en-US" sz="2400"/>
                  <a:t> </a:t>
                </a:r>
                <a:r>
                  <a:rPr lang="en-US" sz="2400" err="1"/>
                  <a:t>đại</a:t>
                </a:r>
                <a:r>
                  <a:rPr lang="en-US" sz="2400"/>
                  <a:t> </a:t>
                </a:r>
                <a:r>
                  <a:rPr lang="en-US" sz="2400" err="1"/>
                  <a:t>lượng</a:t>
                </a:r>
                <a:r>
                  <a:rPr lang="en-US" sz="2400"/>
                  <a:t> </a:t>
                </a:r>
                <a:r>
                  <a:rPr lang="en-US" sz="2400" err="1"/>
                  <a:t>phạt</a:t>
                </a:r>
                <a:r>
                  <a:rPr lang="en-US" sz="2400"/>
                  <a:t> </a:t>
                </a:r>
                <a14:m>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en-US" sz="2400" i="1">
                        <a:latin typeface="Cambria Math" panose="02040503050406030204" pitchFamily="18" charset="0"/>
                      </a:rPr>
                      <m:t>=−</m:t>
                    </m:r>
                    <m:r>
                      <m:rPr>
                        <m:sty m:val="p"/>
                      </m:rPr>
                      <a:rPr lang="en-US" sz="2400">
                        <a:latin typeface="Cambria Math" panose="02040503050406030204" pitchFamily="18" charset="0"/>
                      </a:rPr>
                      <m:t>log</m:t>
                    </m:r>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m:t>
                    </m:r>
                    <m:r>
                      <a:rPr lang="en-US" sz="2400" b="1" i="1">
                        <a:latin typeface="Cambria Math" panose="02040503050406030204" pitchFamily="18" charset="0"/>
                        <a:ea typeface="Cambria Math" panose="02040503050406030204" pitchFamily="18" charset="0"/>
                      </a:rPr>
                      <m:t>𝜽</m:t>
                    </m:r>
                    <m:r>
                      <a:rPr lang="en-US" sz="2400" i="1">
                        <a:latin typeface="Cambria Math" panose="02040503050406030204" pitchFamily="18" charset="0"/>
                      </a:rPr>
                      <m:t>))</m:t>
                    </m:r>
                  </m:oMath>
                </a14:m>
                <a:r>
                  <a:rPr lang="en-US" sz="2400"/>
                  <a:t> </a:t>
                </a:r>
                <a:r>
                  <a:rPr lang="en-US" sz="2400" err="1"/>
                  <a:t>trong</a:t>
                </a:r>
                <a:r>
                  <a:rPr lang="en-US" sz="2400"/>
                  <a:t> </a:t>
                </a:r>
                <a:r>
                  <a:rPr lang="en-US" sz="2400" err="1"/>
                  <a:t>đó</a:t>
                </a:r>
                <a:r>
                  <a:rPr lang="en-US" sz="2400"/>
                  <a:t> </a:t>
                </a:r>
                <a14:m>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en-US" sz="2400" i="1">
                        <a:latin typeface="Cambria Math" panose="02040503050406030204" pitchFamily="18" charset="0"/>
                      </a:rPr>
                      <m:t>=</m:t>
                    </m:r>
                    <m:r>
                      <a:rPr lang="el-GR" sz="2400" i="1">
                        <a:latin typeface="Cambria Math" panose="02040503050406030204" pitchFamily="18" charset="0"/>
                        <a:ea typeface="Cambria Math" panose="02040503050406030204" pitchFamily="18" charset="0"/>
                      </a:rPr>
                      <m:t>𝒩</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𝜽</m:t>
                    </m:r>
                    <m:r>
                      <a:rPr lang="en-US" sz="2400" i="1">
                        <a:latin typeface="Cambria Math" panose="02040503050406030204" pitchFamily="18" charset="0"/>
                        <a:ea typeface="Cambria Math" panose="02040503050406030204" pitchFamily="18" charset="0"/>
                      </a:rPr>
                      <m:t>|</m:t>
                    </m:r>
                    <m:r>
                      <a:rPr lang="en-US" sz="2400" b="1" i="1">
                        <a:latin typeface="Cambria Math" panose="02040503050406030204" pitchFamily="18" charset="0"/>
                        <a:ea typeface="Cambria Math" panose="02040503050406030204" pitchFamily="18" charset="0"/>
                      </a:rPr>
                      <m:t>𝟎</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𝐶</m:t>
                    </m:r>
                    <m:r>
                      <a:rPr lang="en-US" sz="2400" b="1" i="1">
                        <a:latin typeface="Cambria Math" panose="02040503050406030204" pitchFamily="18" charset="0"/>
                        <a:ea typeface="Cambria Math" panose="02040503050406030204" pitchFamily="18" charset="0"/>
                      </a:rPr>
                      <m:t>𝑰</m:t>
                    </m:r>
                    <m:r>
                      <a:rPr lang="en-US" sz="2400" i="1">
                        <a:latin typeface="Cambria Math" panose="02040503050406030204" pitchFamily="18" charset="0"/>
                        <a:ea typeface="Cambria Math" panose="02040503050406030204" pitchFamily="18" charset="0"/>
                      </a:rPr>
                      <m:t>)</m:t>
                    </m:r>
                  </m:oMath>
                </a14:m>
                <a:endParaRPr lang="en-US" sz="2400"/>
              </a:p>
              <a:p>
                <a:pPr marL="0" indent="0">
                  <a:lnSpc>
                    <a:spcPct val="150000"/>
                  </a:lnSpc>
                  <a:buFont typeface="Arial" panose="020B0604020202020204" pitchFamily="34" charset="0"/>
                  <a:buNone/>
                </a:pPr>
                <a:r>
                  <a:rPr lang="en-US" sz="2400"/>
                  <a:t>Do </a:t>
                </a:r>
                <a:r>
                  <a:rPr lang="en-US" sz="2400" err="1"/>
                  <a:t>đó</a:t>
                </a:r>
                <a:r>
                  <a:rPr lang="en-US" sz="2400"/>
                  <a:t>, ta </a:t>
                </a:r>
                <a:r>
                  <a:rPr lang="vi-VN" sz="2400">
                    <a:latin typeface="Calibri" panose="020F0502020204030204" pitchFamily="34" charset="0"/>
                    <a:cs typeface="Calibri" panose="020F0502020204030204" pitchFamily="34" charset="0"/>
                  </a:rPr>
                  <a:t>cần tối thiểu đại lượng mới sau</a:t>
                </a:r>
                <a:r>
                  <a:rPr lang="en-US" sz="2400"/>
                  <a:t>:</a:t>
                </a:r>
              </a:p>
              <a:p>
                <a:pPr marL="0" indent="0">
                  <a:lnSpc>
                    <a:spcPct val="150000"/>
                  </a:lnSpc>
                  <a:buNone/>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rPr>
                        <m:t>𝐸</m:t>
                      </m:r>
                      <m:d>
                        <m:dPr>
                          <m:ctrlPr>
                            <a:rPr lang="en-US" sz="2400" i="1" smtClean="0">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en-US" sz="2400" i="1" smtClean="0">
                          <a:latin typeface="Cambria Math" panose="02040503050406030204" pitchFamily="18" charset="0"/>
                        </a:rPr>
                        <m:t>=</m:t>
                      </m:r>
                      <m:r>
                        <a:rPr lang="vi-VN" sz="2400" i="1" smtClean="0">
                          <a:latin typeface="Cambria Math" panose="02040503050406030204" pitchFamily="18" charset="0"/>
                          <a:ea typeface="Cambria Math" panose="02040503050406030204" pitchFamily="18" charset="0"/>
                          <a:cs typeface="Calibri" panose="020F0502020204030204" pitchFamily="34" charset="0"/>
                        </a:rPr>
                        <m:t>ℒ</m:t>
                      </m:r>
                      <m:d>
                        <m:dPr>
                          <m:ctrlPr>
                            <a:rPr lang="en-US" sz="2400" i="1" smtClean="0">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en-US" sz="240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oMath>
                  </m:oMathPara>
                </a14:m>
                <a:endParaRPr lang="en-US" sz="2400"/>
              </a:p>
              <a:p>
                <a:pPr marL="0" indent="0">
                  <a:lnSpc>
                    <a:spcPct val="150000"/>
                  </a:lnSpc>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vi-VN" sz="2400" b="0" i="1" smtClean="0">
                          <a:latin typeface="Cambria Math" panose="02040503050406030204" pitchFamily="18" charset="0"/>
                          <a:ea typeface="Cambria Math" panose="02040503050406030204" pitchFamily="18" charset="0"/>
                        </a:rPr>
                        <m:t>𝐸</m:t>
                      </m:r>
                      <m:d>
                        <m:dPr>
                          <m:ctrlPr>
                            <a:rPr lang="en-US" sz="2400"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en-US" sz="2400" i="1" smtClean="0">
                          <a:latin typeface="Cambria Math" panose="02040503050406030204" pitchFamily="18" charset="0"/>
                          <a:ea typeface="Cambria Math" panose="02040503050406030204" pitchFamily="18" charset="0"/>
                        </a:rPr>
                        <m:t>=</m:t>
                      </m:r>
                      <m:r>
                        <m:rPr>
                          <m:sty m:val="p"/>
                        </m:rPr>
                        <a:rPr lang="en-US" sz="2400" i="0" smtClean="0">
                          <a:latin typeface="Cambria Math" panose="02040503050406030204" pitchFamily="18" charset="0"/>
                          <a:ea typeface="Cambria Math" panose="02040503050406030204" pitchFamily="18" charset="0"/>
                        </a:rPr>
                        <m:t>NLL</m:t>
                      </m:r>
                      <m:d>
                        <m:dPr>
                          <m:ctrlPr>
                            <a:rPr lang="en-US" sz="2400"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𝜆</m:t>
                      </m:r>
                      <m:sSubSup>
                        <m:sSubSupPr>
                          <m:ctrlPr>
                            <a:rPr lang="en-US" sz="2400" i="1" smtClean="0">
                              <a:latin typeface="Cambria Math" panose="02040503050406030204" pitchFamily="18" charset="0"/>
                              <a:ea typeface="Cambria Math" panose="02040503050406030204" pitchFamily="18" charset="0"/>
                            </a:rPr>
                          </m:ctrlPr>
                        </m:sSubSupPr>
                        <m:e>
                          <m:d>
                            <m:dPr>
                              <m:begChr m:val="‖"/>
                              <m:endChr m:val="‖"/>
                              <m:ctrlPr>
                                <a:rPr lang="en-US" sz="2400" i="1" smtClean="0">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e>
                        <m:sub>
                          <m:r>
                            <a:rPr lang="en-US" sz="2400" i="1" smtClean="0">
                              <a:latin typeface="Cambria Math" panose="02040503050406030204" pitchFamily="18" charset="0"/>
                              <a:ea typeface="Cambria Math" panose="02040503050406030204" pitchFamily="18" charset="0"/>
                            </a:rPr>
                            <m:t>2</m:t>
                          </m:r>
                        </m:sub>
                        <m:sup>
                          <m:r>
                            <a:rPr lang="en-US" sz="2400" i="1" smtClean="0">
                              <a:latin typeface="Cambria Math" panose="02040503050406030204" pitchFamily="18" charset="0"/>
                              <a:ea typeface="Cambria Math" panose="02040503050406030204" pitchFamily="18" charset="0"/>
                            </a:rPr>
                            <m:t>2</m:t>
                          </m:r>
                        </m:sup>
                      </m:sSubSup>
                    </m:oMath>
                  </m:oMathPara>
                </a14:m>
                <a:endParaRPr lang="en-US" sz="2400"/>
              </a:p>
              <a:p>
                <a:pPr marL="692150" indent="0">
                  <a:lnSpc>
                    <a:spcPct val="150000"/>
                  </a:lnSpc>
                  <a:buNone/>
                </a:pPr>
                <a:r>
                  <a:rPr lang="en-US" sz="2400" err="1"/>
                  <a:t>trong</a:t>
                </a:r>
                <a:r>
                  <a:rPr lang="en-US" sz="2400"/>
                  <a:t> </a:t>
                </a:r>
                <a:r>
                  <a:rPr lang="en-US" sz="2400" err="1"/>
                  <a:t>đó</a:t>
                </a:r>
                <a:r>
                  <a:rPr lang="en-US" sz="240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i="1" smtClean="0">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1</m:t>
                        </m:r>
                      </m:num>
                      <m:den>
                        <m:r>
                          <a:rPr lang="en-US" sz="2400" i="1" smtClean="0">
                            <a:latin typeface="Cambria Math" panose="02040503050406030204" pitchFamily="18" charset="0"/>
                            <a:ea typeface="Cambria Math" panose="02040503050406030204" pitchFamily="18" charset="0"/>
                          </a:rPr>
                          <m:t>𝐶</m:t>
                        </m:r>
                      </m:den>
                    </m:f>
                  </m:oMath>
                </a14:m>
                <a:r>
                  <a:rPr lang="vi-VN" sz="2400"/>
                  <a:t>, </a:t>
                </a:r>
                <a:r>
                  <a:rPr lang="vi-VN" sz="2400">
                    <a:latin typeface="Calibri" panose="020F0502020204030204" pitchFamily="34" charset="0"/>
                    <a:cs typeface="Calibri" panose="020F0502020204030204" pitchFamily="34" charset="0"/>
                  </a:rPr>
                  <a:t>và</a:t>
                </a:r>
                <a:r>
                  <a:rPr lang="vi-VN" sz="2400"/>
                  <a:t>  </a:t>
                </a:r>
                <a14:m>
                  <m:oMath xmlns:m="http://schemas.openxmlformats.org/officeDocument/2006/math">
                    <m:sSub>
                      <m:sSubPr>
                        <m:ctrlPr>
                          <a:rPr lang="vi-VN" sz="2400" i="1">
                            <a:latin typeface="Cambria Math" panose="02040503050406030204" pitchFamily="18" charset="0"/>
                            <a:ea typeface="Cambria Math" panose="02040503050406030204" pitchFamily="18" charset="0"/>
                          </a:rPr>
                        </m:ctrlPr>
                      </m:sSubPr>
                      <m:e>
                        <m:r>
                          <m:rPr>
                            <m:sty m:val="p"/>
                          </m:rPr>
                          <a:rPr lang="en-US" sz="2400" i="1">
                            <a:latin typeface="Cambria Math" panose="02040503050406030204" pitchFamily="18" charset="0"/>
                            <a:ea typeface="Cambria Math" panose="02040503050406030204" pitchFamily="18" charset="0"/>
                          </a:rPr>
                          <m:t>∇</m:t>
                        </m:r>
                      </m:e>
                      <m:sub>
                        <m:r>
                          <a:rPr lang="en-US" sz="2400" b="1" i="1">
                            <a:latin typeface="Cambria Math" panose="02040503050406030204" pitchFamily="18" charset="0"/>
                            <a:ea typeface="Cambria Math" panose="02040503050406030204" pitchFamily="18" charset="0"/>
                          </a:rPr>
                          <m:t>𝜽</m:t>
                        </m:r>
                      </m:sub>
                    </m:sSub>
                    <m:r>
                      <a:rPr lang="vi-VN" sz="2400" i="1">
                        <a:latin typeface="Cambria Math" panose="02040503050406030204" pitchFamily="18" charset="0"/>
                      </a:rPr>
                      <m:t>𝐸</m:t>
                    </m:r>
                    <m:d>
                      <m:dPr>
                        <m:ctrlPr>
                          <a:rPr lang="vi-VN"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vi-VN" sz="2400" b="1" i="1" smtClean="0">
                        <a:latin typeface="Cambria Math" panose="02040503050406030204" pitchFamily="18" charset="0"/>
                      </a:rPr>
                      <m:t>=</m:t>
                    </m:r>
                    <m:r>
                      <a:rPr lang="vi-VN" sz="2400" b="1" i="0" smtClean="0">
                        <a:latin typeface="Cambria Math" panose="02040503050406030204" pitchFamily="18" charset="0"/>
                      </a:rPr>
                      <m:t>𝐠</m:t>
                    </m:r>
                    <m:d>
                      <m:dPr>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vi-VN" sz="2400" b="1"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2</m:t>
                    </m:r>
                    <m:r>
                      <a:rPr lang="vi-VN" sz="2400" b="0" i="1" smtClean="0">
                        <a:latin typeface="Cambria Math" panose="02040503050406030204" pitchFamily="18" charset="0"/>
                        <a:cs typeface="Calibri" panose="020F0502020204030204" pitchFamily="34" charset="0"/>
                      </a:rPr>
                      <m:t>𝜆</m:t>
                    </m:r>
                    <m:r>
                      <a:rPr lang="en-US" sz="2400" b="1" i="1">
                        <a:latin typeface="Cambria Math" panose="02040503050406030204" pitchFamily="18" charset="0"/>
                        <a:ea typeface="Cambria Math" panose="02040503050406030204" pitchFamily="18" charset="0"/>
                      </a:rPr>
                      <m:t>𝜽</m:t>
                    </m:r>
                  </m:oMath>
                </a14:m>
                <a:r>
                  <a:rPr lang="vi-VN" sz="2400"/>
                  <a:t>,</a:t>
                </a:r>
              </a:p>
              <a:p>
                <a:pPr marL="3090863" indent="0">
                  <a:lnSpc>
                    <a:spcPct val="150000"/>
                  </a:lnSpc>
                  <a:buNone/>
                </a:pPr>
                <a:r>
                  <a:rPr lang="vi-VN" sz="2400">
                    <a:ea typeface="Cambria Math" panose="02040503050406030204" pitchFamily="18" charset="0"/>
                  </a:rPr>
                  <a:t> </a:t>
                </a:r>
                <a14:m>
                  <m:oMath xmlns:m="http://schemas.openxmlformats.org/officeDocument/2006/math">
                    <m:sSubSup>
                      <m:sSubSupPr>
                        <m:ctrlPr>
                          <a:rPr lang="vi-VN" sz="2400" b="0" i="1" smtClean="0">
                            <a:latin typeface="Cambria Math" panose="02040503050406030204" pitchFamily="18" charset="0"/>
                            <a:ea typeface="Cambria Math" panose="02040503050406030204" pitchFamily="18" charset="0"/>
                          </a:rPr>
                        </m:ctrlPr>
                      </m:sSubSupPr>
                      <m:e>
                        <m:r>
                          <m:rPr>
                            <m:sty m:val="p"/>
                          </m:rPr>
                          <a:rPr lang="en-US" sz="2400" i="1">
                            <a:latin typeface="Cambria Math" panose="02040503050406030204" pitchFamily="18" charset="0"/>
                            <a:ea typeface="Cambria Math" panose="02040503050406030204" pitchFamily="18" charset="0"/>
                          </a:rPr>
                          <m:t>∇</m:t>
                        </m:r>
                      </m:e>
                      <m:sub>
                        <m:r>
                          <a:rPr lang="en-US" sz="2400" b="1" i="1">
                            <a:latin typeface="Cambria Math" panose="02040503050406030204" pitchFamily="18" charset="0"/>
                            <a:ea typeface="Cambria Math" panose="02040503050406030204" pitchFamily="18" charset="0"/>
                          </a:rPr>
                          <m:t>𝜽</m:t>
                        </m:r>
                      </m:sub>
                      <m:sup>
                        <m:r>
                          <a:rPr lang="vi-VN" sz="2400" b="0" i="1" smtClean="0">
                            <a:latin typeface="Cambria Math" panose="02040503050406030204" pitchFamily="18" charset="0"/>
                            <a:ea typeface="Cambria Math" panose="02040503050406030204" pitchFamily="18" charset="0"/>
                          </a:rPr>
                          <m:t>2</m:t>
                        </m:r>
                      </m:sup>
                    </m:sSubSup>
                    <m:r>
                      <a:rPr lang="vi-VN" sz="2400" i="1">
                        <a:latin typeface="Cambria Math" panose="02040503050406030204" pitchFamily="18" charset="0"/>
                      </a:rPr>
                      <m:t>𝐸</m:t>
                    </m:r>
                    <m:d>
                      <m:dPr>
                        <m:ctrlPr>
                          <a:rPr lang="vi-VN" sz="2400" i="1">
                            <a:latin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vi-VN" sz="2400" b="1" i="1" smtClean="0">
                        <a:latin typeface="Cambria Math" panose="02040503050406030204" pitchFamily="18" charset="0"/>
                      </a:rPr>
                      <m:t>=</m:t>
                    </m:r>
                    <m:r>
                      <a:rPr lang="vi-VN" sz="2400" b="1" i="0" smtClean="0">
                        <a:latin typeface="Cambria Math" panose="02040503050406030204" pitchFamily="18" charset="0"/>
                      </a:rPr>
                      <m:t>𝐇</m:t>
                    </m:r>
                    <m:d>
                      <m:dPr>
                        <m:ctrlPr>
                          <a:rPr lang="en-US" sz="2400" i="1">
                            <a:latin typeface="Cambria Math" panose="02040503050406030204" pitchFamily="18" charset="0"/>
                            <a:ea typeface="Cambria Math" panose="02040503050406030204" pitchFamily="18" charset="0"/>
                          </a:rPr>
                        </m:ctrlPr>
                      </m:dPr>
                      <m:e>
                        <m:r>
                          <a:rPr lang="en-US" sz="2400" b="1" i="1">
                            <a:latin typeface="Cambria Math" panose="02040503050406030204" pitchFamily="18" charset="0"/>
                            <a:ea typeface="Cambria Math" panose="02040503050406030204" pitchFamily="18" charset="0"/>
                          </a:rPr>
                          <m:t>𝜽</m:t>
                        </m:r>
                      </m:e>
                    </m:d>
                    <m:r>
                      <a:rPr lang="vi-VN" sz="2400" b="1"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2</m:t>
                    </m:r>
                    <m:r>
                      <a:rPr lang="vi-VN" sz="2400" b="0" i="1" smtClean="0">
                        <a:latin typeface="Cambria Math" panose="02040503050406030204" pitchFamily="18" charset="0"/>
                        <a:cs typeface="Calibri" panose="020F0502020204030204" pitchFamily="34" charset="0"/>
                      </a:rPr>
                      <m:t>𝜆</m:t>
                    </m:r>
                    <m:r>
                      <a:rPr lang="vi-VN" sz="2400" b="1" i="0" smtClean="0">
                        <a:latin typeface="Cambria Math" panose="02040503050406030204" pitchFamily="18" charset="0"/>
                        <a:cs typeface="Calibri" panose="020F0502020204030204" pitchFamily="34" charset="0"/>
                      </a:rPr>
                      <m:t>𝐈</m:t>
                    </m:r>
                  </m:oMath>
                </a14:m>
                <a:r>
                  <a:rPr lang="vi-VN" sz="2400"/>
                  <a:t>  </a:t>
                </a:r>
                <a:endParaRPr lang="en-US" sz="2400"/>
              </a:p>
              <a:p>
                <a:pPr marL="0" indent="0">
                  <a:buFont typeface="Arial" panose="020B0604020202020204" pitchFamily="34" charset="0"/>
                  <a:buNone/>
                </a:pPr>
                <a:endParaRPr lang="en-US"/>
              </a:p>
            </p:txBody>
          </p:sp>
        </mc:Choice>
        <mc:Fallback>
          <p:sp>
            <p:nvSpPr>
              <p:cNvPr id="5" name="Content Placeholder 2">
                <a:extLst>
                  <a:ext uri="{FF2B5EF4-FFF2-40B4-BE49-F238E27FC236}">
                    <a16:creationId xmlns:a16="http://schemas.microsoft.com/office/drawing/2014/main" id="{7CBCB400-26F3-4B47-BBE8-BBCF4DC5173D}"/>
                  </a:ext>
                </a:extLst>
              </p:cNvPr>
              <p:cNvSpPr txBox="1">
                <a:spLocks noRot="1" noChangeAspect="1" noMove="1" noResize="1" noEditPoints="1" noAdjustHandles="1" noChangeArrowheads="1" noChangeShapeType="1" noTextEdit="1"/>
              </p:cNvSpPr>
              <p:nvPr/>
            </p:nvSpPr>
            <p:spPr>
              <a:xfrm>
                <a:off x="838200" y="1269508"/>
                <a:ext cx="10515600" cy="4978892"/>
              </a:xfrm>
              <a:prstGeom prst="rect">
                <a:avLst/>
              </a:prstGeom>
              <a:blipFill>
                <a:blip r:embed="rId3"/>
                <a:stretch>
                  <a:fillRect l="-928"/>
                </a:stretch>
              </a:blipFill>
            </p:spPr>
            <p:txBody>
              <a:bodyPr/>
              <a:lstStyle/>
              <a:p>
                <a:r>
                  <a:rPr lang="en-US">
                    <a:noFill/>
                  </a:rPr>
                  <a:t> </a:t>
                </a:r>
              </a:p>
            </p:txBody>
          </p:sp>
        </mc:Fallback>
      </mc:AlternateContent>
      <p:cxnSp>
        <p:nvCxnSpPr>
          <p:cNvPr id="8" name="直线连接符 2">
            <a:extLst>
              <a:ext uri="{FF2B5EF4-FFF2-40B4-BE49-F238E27FC236}">
                <a16:creationId xmlns:a16="http://schemas.microsoft.com/office/drawing/2014/main" id="{39507C59-7804-4DE0-96AE-F0B43204E63D}"/>
              </a:ext>
            </a:extLst>
          </p:cNvPr>
          <p:cNvCxnSpPr>
            <a:cxnSpLocks/>
          </p:cNvCxnSpPr>
          <p:nvPr/>
        </p:nvCxnSpPr>
        <p:spPr>
          <a:xfrm>
            <a:off x="617061" y="1179314"/>
            <a:ext cx="6709025" cy="0"/>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AB2FDF7-2803-4C85-8F96-51795674385C}"/>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1499EF9E-FCB1-4783-9B19-36044C18CC7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66</a:t>
            </a:fld>
            <a:endParaRPr lang="en-US" sz="1400">
              <a:solidFill>
                <a:schemeClr val="bg1"/>
              </a:solidFill>
            </a:endParaRPr>
          </a:p>
        </p:txBody>
      </p:sp>
    </p:spTree>
    <p:extLst>
      <p:ext uri="{BB962C8B-B14F-4D97-AF65-F5344CB8AC3E}">
        <p14:creationId xmlns:p14="http://schemas.microsoft.com/office/powerpoint/2010/main" val="275795257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5C583920-AA50-4015-AB2E-A694C70537A6}"/>
              </a:ext>
            </a:extLst>
          </p:cNvPr>
          <p:cNvPicPr>
            <a:picLocks noChangeAspect="1"/>
          </p:cNvPicPr>
          <p:nvPr/>
        </p:nvPicPr>
        <p:blipFill>
          <a:blip r:embed="rId3"/>
          <a:stretch>
            <a:fillRect/>
          </a:stretch>
        </p:blipFill>
        <p:spPr>
          <a:xfrm>
            <a:off x="2276134" y="1515623"/>
            <a:ext cx="7494567" cy="5353262"/>
          </a:xfrm>
          <a:prstGeom prst="rect">
            <a:avLst/>
          </a:prstGeom>
        </p:spPr>
      </p:pic>
      <p:sp>
        <p:nvSpPr>
          <p:cNvPr id="3" name="TextBox 2">
            <a:extLst>
              <a:ext uri="{FF2B5EF4-FFF2-40B4-BE49-F238E27FC236}">
                <a16:creationId xmlns:a16="http://schemas.microsoft.com/office/drawing/2014/main" id="{6F01387D-B0E1-442C-8606-D3FB19A5A4BB}"/>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3. Maximum a posteriori estimation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4" name="直线连接符 2">
            <a:extLst>
              <a:ext uri="{FF2B5EF4-FFF2-40B4-BE49-F238E27FC236}">
                <a16:creationId xmlns:a16="http://schemas.microsoft.com/office/drawing/2014/main" id="{41B3746C-591B-4BA9-82D9-944F251C4646}"/>
              </a:ext>
            </a:extLst>
          </p:cNvPr>
          <p:cNvCxnSpPr>
            <a:cxnSpLocks/>
          </p:cNvCxnSpPr>
          <p:nvPr/>
        </p:nvCxnSpPr>
        <p:spPr>
          <a:xfrm>
            <a:off x="617061" y="1179314"/>
            <a:ext cx="6709025" cy="0"/>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957A1A7-079B-4909-A502-682F448CC411}"/>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Slide Number Placeholder 4">
            <a:extLst>
              <a:ext uri="{FF2B5EF4-FFF2-40B4-BE49-F238E27FC236}">
                <a16:creationId xmlns:a16="http://schemas.microsoft.com/office/drawing/2014/main" id="{F7F565D3-2646-4D6D-A402-9250E9582634}"/>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67</a:t>
            </a:fld>
            <a:endParaRPr lang="en-US" sz="1400">
              <a:solidFill>
                <a:schemeClr val="bg1"/>
              </a:solidFill>
            </a:endParaRPr>
          </a:p>
        </p:txBody>
      </p:sp>
    </p:spTree>
    <p:extLst>
      <p:ext uri="{BB962C8B-B14F-4D97-AF65-F5344CB8AC3E}">
        <p14:creationId xmlns:p14="http://schemas.microsoft.com/office/powerpoint/2010/main" val="225645822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BE576F-9FB6-4C69-B433-CAF2DDC3973F}"/>
              </a:ext>
            </a:extLst>
          </p:cNvPr>
          <p:cNvSpPr/>
          <p:nvPr/>
        </p:nvSpPr>
        <p:spPr>
          <a:xfrm>
            <a:off x="637719" y="1079108"/>
            <a:ext cx="10607224" cy="1950050"/>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FAD26A4-260C-4877-9874-C980E6992D12}"/>
              </a:ext>
            </a:extLst>
          </p:cNvPr>
          <p:cNvSpPr txBox="1"/>
          <p:nvPr/>
        </p:nvSpPr>
        <p:spPr>
          <a:xfrm>
            <a:off x="2474231" y="297278"/>
            <a:ext cx="7243537" cy="646331"/>
          </a:xfrm>
          <a:prstGeom prst="rect">
            <a:avLst/>
          </a:prstGeom>
          <a:noFill/>
        </p:spPr>
        <p:txBody>
          <a:bodyPr wrap="square" rtlCol="0">
            <a:spAutoFit/>
          </a:bodyPr>
          <a:lstStyle/>
          <a:p>
            <a:r>
              <a:rPr lang="vi-VN" sz="3600" b="1">
                <a:solidFill>
                  <a:srgbClr val="3D3939"/>
                </a:solidFill>
                <a:latin typeface="Calibri" panose="020F0502020204030204" pitchFamily="34" charset="0"/>
                <a:cs typeface="Calibri" panose="020F0502020204030204" pitchFamily="34" charset="0"/>
              </a:rPr>
              <a:t>Multinomial</a:t>
            </a:r>
            <a:r>
              <a:rPr lang="vi-VN" sz="3600" b="1" i="0">
                <a:solidFill>
                  <a:srgbClr val="3D3939"/>
                </a:solidFill>
                <a:effectLst/>
                <a:latin typeface="Calibri" panose="020F0502020204030204" pitchFamily="34" charset="0"/>
                <a:cs typeface="Calibri" panose="020F0502020204030204" pitchFamily="34" charset="0"/>
              </a:rPr>
              <a:t> Logistic Regression</a:t>
            </a:r>
            <a:endParaRPr lang="en-US" sz="3600" b="1" i="0">
              <a:solidFill>
                <a:srgbClr val="3D3939"/>
              </a:solidFill>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E2BC7E5E-87F1-4A8A-A791-804500B0B60B}"/>
              </a:ext>
            </a:extLst>
          </p:cNvPr>
          <p:cNvSpPr txBox="1"/>
          <p:nvPr/>
        </p:nvSpPr>
        <p:spPr>
          <a:xfrm>
            <a:off x="7651544" y="5896098"/>
            <a:ext cx="387008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Xây dựng mô hình</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14" name="直线连接符 2">
            <a:extLst>
              <a:ext uri="{FF2B5EF4-FFF2-40B4-BE49-F238E27FC236}">
                <a16:creationId xmlns:a16="http://schemas.microsoft.com/office/drawing/2014/main" id="{FAE16B86-84A7-4D90-B5F6-0AF5F32CBE00}"/>
              </a:ext>
            </a:extLst>
          </p:cNvPr>
          <p:cNvCxnSpPr>
            <a:cxnSpLocks/>
          </p:cNvCxnSpPr>
          <p:nvPr/>
        </p:nvCxnSpPr>
        <p:spPr>
          <a:xfrm flipV="1">
            <a:off x="7543799" y="6560721"/>
            <a:ext cx="3769882"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FAEC1BE-C7D7-45AF-B42A-A94CC4B14059}"/>
                  </a:ext>
                </a:extLst>
              </p:cNvPr>
              <p:cNvSpPr txBox="1">
                <a:spLocks/>
              </p:cNvSpPr>
              <p:nvPr/>
            </p:nvSpPr>
            <p:spPr>
              <a:xfrm>
                <a:off x="1251857" y="1258663"/>
                <a:ext cx="9993086"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sz="2400" b="1">
                    <a:latin typeface="Calibri" panose="020F0502020204030204" pitchFamily="34" charset="0"/>
                    <a:cs typeface="Calibri" panose="020F0502020204030204" pitchFamily="34" charset="0"/>
                  </a:rPr>
                  <a:t>      Mô hình:</a:t>
                </a:r>
              </a:p>
              <a:p>
                <a:pPr marL="0" indent="0">
                  <a:lnSpc>
                    <a:spcPct val="100000"/>
                  </a:lnSpc>
                  <a:buNone/>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𝐶</m:t>
                              </m:r>
                            </m:e>
                            <m:sub>
                              <m:r>
                                <a:rPr lang="vi-VN" sz="2400" b="0" i="1" smtClean="0">
                                  <a:latin typeface="Cambria Math" panose="02040503050406030204" pitchFamily="18" charset="0"/>
                                  <a:cs typeface="Calibri" panose="020F0502020204030204" pitchFamily="34" charset="0"/>
                                </a:rPr>
                                <m:t>𝑘</m:t>
                              </m:r>
                            </m:sub>
                          </m:sSub>
                        </m:e>
                        <m:e>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𝑘</m:t>
                          </m:r>
                        </m:sub>
                      </m:sSub>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𝐖</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e>
                          </m:d>
                        </m:e>
                      </m:d>
                      <m:r>
                        <a:rPr lang="vi-VN" sz="2400" b="0" i="1"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𝑒</m:t>
                              </m:r>
                            </m:e>
                            <m:sup>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𝑘</m:t>
                                  </m:r>
                                </m:sub>
                              </m:sSub>
                            </m:sup>
                          </m:sSup>
                        </m:num>
                        <m:den>
                          <m:nary>
                            <m:naryPr>
                              <m:chr m:val="∑"/>
                              <m:ctrlPr>
                                <a:rPr lang="vi-VN" sz="2400" b="0" i="1" smtClean="0">
                                  <a:latin typeface="Cambria Math" panose="02040503050406030204" pitchFamily="18" charset="0"/>
                                  <a:cs typeface="Calibri" panose="020F0502020204030204" pitchFamily="34" charset="0"/>
                                </a:rPr>
                              </m:ctrlPr>
                            </m:naryPr>
                            <m:sub>
                              <m:sSup>
                                <m:sSupPr>
                                  <m:ctrlPr>
                                    <a:rPr lang="vi-VN" sz="2400" b="0" i="1" smtClean="0">
                                      <a:latin typeface="Cambria Math" panose="02040503050406030204" pitchFamily="18" charset="0"/>
                                      <a:cs typeface="Calibri" panose="020F0502020204030204" pitchFamily="34" charset="0"/>
                                    </a:rPr>
                                  </m:ctrlPr>
                                </m:sSupPr>
                                <m:e>
                                  <m:r>
                                    <m:rPr>
                                      <m:brk m:alnAt="23"/>
                                    </m:rPr>
                                    <a:rPr lang="vi-VN" sz="2400" b="0" i="1" smtClean="0">
                                      <a:latin typeface="Cambria Math" panose="02040503050406030204" pitchFamily="18" charset="0"/>
                                      <a:cs typeface="Calibri" panose="020F0502020204030204" pitchFamily="34" charset="0"/>
                                    </a:rPr>
                                    <m:t>𝑘</m:t>
                                  </m:r>
                                </m:e>
                                <m:sup>
                                  <m:r>
                                    <a:rPr lang="vi-VN" sz="2400" b="0" i="1" smtClean="0">
                                      <a:latin typeface="Cambria Math" panose="02040503050406030204" pitchFamily="18" charset="0"/>
                                      <a:cs typeface="Calibri" panose="020F0502020204030204" pitchFamily="34" charset="0"/>
                                    </a:rPr>
                                    <m:t>′</m:t>
                                  </m:r>
                                </m:sup>
                              </m:sSup>
                              <m:r>
                                <m:rPr>
                                  <m:brk m:alnAt="23"/>
                                </m:rP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0</m:t>
                              </m:r>
                            </m:sub>
                            <m:sup>
                              <m:r>
                                <a:rPr lang="vi-VN" sz="2400" b="0" i="1" smtClean="0">
                                  <a:latin typeface="Cambria Math" panose="02040503050406030204" pitchFamily="18" charset="0"/>
                                  <a:cs typeface="Calibri" panose="020F0502020204030204" pitchFamily="34" charset="0"/>
                                </a:rPr>
                                <m:t>𝐾</m:t>
                              </m:r>
                            </m:sup>
                            <m:e>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𝑒</m:t>
                                  </m:r>
                                </m:e>
                                <m:sup>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𝑘</m:t>
                                      </m:r>
                                      <m:r>
                                        <a:rPr lang="vi-VN" sz="2400" b="0" i="1" smtClean="0">
                                          <a:latin typeface="Cambria Math" panose="02040503050406030204" pitchFamily="18" charset="0"/>
                                          <a:cs typeface="Calibri" panose="020F0502020204030204" pitchFamily="34" charset="0"/>
                                        </a:rPr>
                                        <m:t>′</m:t>
                                      </m:r>
                                    </m:sub>
                                  </m:sSub>
                                </m:sup>
                              </m:sSup>
                            </m:e>
                          </m:nary>
                        </m:den>
                      </m:f>
                      <m:r>
                        <a:rPr lang="vi-VN" sz="2400" b="0" i="1"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exp</m:t>
                              </m:r>
                            </m:fName>
                            <m:e>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𝑘</m:t>
                                      </m:r>
                                    </m:sub>
                                  </m:sSub>
                                </m:e>
                              </m:d>
                            </m:e>
                          </m:func>
                        </m:num>
                        <m:den>
                          <m:nary>
                            <m:naryPr>
                              <m:chr m:val="∑"/>
                              <m:ctrlPr>
                                <a:rPr lang="vi-VN" sz="2400" i="1">
                                  <a:latin typeface="Cambria Math" panose="02040503050406030204" pitchFamily="18" charset="0"/>
                                  <a:cs typeface="Calibri" panose="020F0502020204030204" pitchFamily="34" charset="0"/>
                                </a:rPr>
                              </m:ctrlPr>
                            </m:naryPr>
                            <m:sub>
                              <m:sSup>
                                <m:sSupPr>
                                  <m:ctrlPr>
                                    <a:rPr lang="vi-VN" sz="2400" i="1">
                                      <a:latin typeface="Cambria Math" panose="02040503050406030204" pitchFamily="18" charset="0"/>
                                      <a:cs typeface="Calibri" panose="020F0502020204030204" pitchFamily="34" charset="0"/>
                                    </a:rPr>
                                  </m:ctrlPr>
                                </m:sSupPr>
                                <m:e>
                                  <m:r>
                                    <m:rPr>
                                      <m:brk m:alnAt="23"/>
                                    </m:rPr>
                                    <a:rPr lang="vi-VN" sz="2400" i="1">
                                      <a:latin typeface="Cambria Math" panose="02040503050406030204" pitchFamily="18" charset="0"/>
                                      <a:cs typeface="Calibri" panose="020F0502020204030204" pitchFamily="34" charset="0"/>
                                    </a:rPr>
                                    <m:t>𝑘</m:t>
                                  </m:r>
                                </m:e>
                                <m:sup>
                                  <m:r>
                                    <a:rPr lang="vi-VN" sz="2400" i="1">
                                      <a:latin typeface="Cambria Math" panose="02040503050406030204" pitchFamily="18" charset="0"/>
                                      <a:cs typeface="Calibri" panose="020F0502020204030204" pitchFamily="34" charset="0"/>
                                    </a:rPr>
                                    <m:t>′</m:t>
                                  </m:r>
                                </m:sup>
                              </m:sSup>
                              <m:r>
                                <m:rPr>
                                  <m:brk m:alnAt="23"/>
                                </m:rP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0</m:t>
                              </m:r>
                            </m:sub>
                            <m:sup>
                              <m:r>
                                <a:rPr lang="vi-VN" sz="2400" i="1">
                                  <a:latin typeface="Cambria Math" panose="02040503050406030204" pitchFamily="18" charset="0"/>
                                  <a:cs typeface="Calibri" panose="020F0502020204030204" pitchFamily="34" charset="0"/>
                                </a:rPr>
                                <m:t>𝐾</m:t>
                              </m:r>
                            </m:sup>
                            <m:e>
                              <m:func>
                                <m:funcPr>
                                  <m:ctrlPr>
                                    <a:rPr lang="vi-VN" sz="2400" i="1">
                                      <a:latin typeface="Cambria Math" panose="02040503050406030204" pitchFamily="18" charset="0"/>
                                      <a:cs typeface="Calibri" panose="020F0502020204030204" pitchFamily="34" charset="0"/>
                                    </a:rPr>
                                  </m:ctrlPr>
                                </m:funcPr>
                                <m:fName>
                                  <m:r>
                                    <m:rPr>
                                      <m:sty m:val="p"/>
                                    </m:rPr>
                                    <a:rPr lang="vi-VN" sz="2400">
                                      <a:latin typeface="Cambria Math" panose="02040503050406030204" pitchFamily="18" charset="0"/>
                                      <a:cs typeface="Calibri" panose="020F0502020204030204" pitchFamily="34" charset="0"/>
                                    </a:rPr>
                                    <m:t>exp</m:t>
                                  </m:r>
                                </m:fName>
                                <m:e>
                                  <m:d>
                                    <m:dPr>
                                      <m:ctrlPr>
                                        <a:rPr lang="vi-VN" sz="2400" i="1">
                                          <a:latin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𝑎</m:t>
                                          </m:r>
                                        </m:e>
                                        <m:sub>
                                          <m:r>
                                            <a:rPr lang="vi-VN" sz="2400" i="1">
                                              <a:latin typeface="Cambria Math" panose="02040503050406030204" pitchFamily="18" charset="0"/>
                                              <a:cs typeface="Calibri" panose="020F0502020204030204" pitchFamily="34" charset="0"/>
                                            </a:rPr>
                                            <m:t>𝑘</m:t>
                                          </m:r>
                                          <m:r>
                                            <a:rPr lang="vi-VN" sz="2400" b="0" i="1" smtClean="0">
                                              <a:latin typeface="Cambria Math" panose="02040503050406030204" pitchFamily="18" charset="0"/>
                                              <a:cs typeface="Calibri" panose="020F0502020204030204" pitchFamily="34" charset="0"/>
                                            </a:rPr>
                                            <m:t>′</m:t>
                                          </m:r>
                                        </m:sub>
                                      </m:sSub>
                                    </m:e>
                                  </m:d>
                                </m:e>
                              </m:func>
                            </m:e>
                          </m:nary>
                        </m:den>
                      </m:f>
                    </m:oMath>
                  </m:oMathPara>
                </a14:m>
                <a:endParaRPr lang="vi-VN" sz="2400" b="0">
                  <a:latin typeface="Calibri" panose="020F0502020204030204" pitchFamily="34" charset="0"/>
                  <a:cs typeface="Calibri" panose="020F0502020204030204" pitchFamily="34" charset="0"/>
                </a:endParaRPr>
              </a:p>
              <a:p>
                <a:pPr marL="0" indent="0">
                  <a:lnSpc>
                    <a:spcPct val="150000"/>
                  </a:lnSpc>
                  <a:buNone/>
                </a:pPr>
                <a:endParaRPr lang="vi-VN" sz="2400" b="0">
                  <a:latin typeface="Calibri" panose="020F0502020204030204" pitchFamily="34" charset="0"/>
                  <a:cs typeface="Calibri" panose="020F0502020204030204" pitchFamily="34" charset="0"/>
                </a:endParaRPr>
              </a:p>
              <a:p>
                <a:pPr marL="631825" indent="0">
                  <a:lnSpc>
                    <a:spcPct val="150000"/>
                  </a:lnSpc>
                  <a:buNone/>
                </a:pPr>
                <a:r>
                  <a:rPr lang="vi-VN" sz="2400">
                    <a:latin typeface="Calibri" panose="020F0502020204030204" pitchFamily="34" charset="0"/>
                    <a:cs typeface="Calibri" panose="020F0502020204030204" pitchFamily="34" charset="0"/>
                  </a:rPr>
                  <a:t> trong đó, </a:t>
                </a:r>
                <a14:m>
                  <m:oMath xmlns:m="http://schemas.openxmlformats.org/officeDocument/2006/math">
                    <m:r>
                      <a:rPr lang="vi-VN" sz="2400" b="0" i="1" smtClean="0">
                        <a:latin typeface="Cambria Math" panose="02040503050406030204" pitchFamily="18" charset="0"/>
                        <a:cs typeface="Calibri" panose="020F0502020204030204" pitchFamily="34" charset="0"/>
                      </a:rPr>
                      <m:t>𝐾</m:t>
                    </m:r>
                  </m:oMath>
                </a14:m>
                <a:r>
                  <a:rPr lang="vi-VN" sz="2400">
                    <a:latin typeface="Calibri" panose="020F0502020204030204" pitchFamily="34" charset="0"/>
                    <a:cs typeface="Calibri" panose="020F0502020204030204" pitchFamily="34" charset="0"/>
                  </a:rPr>
                  <a:t> là số lượng các lớp</a:t>
                </a:r>
              </a:p>
              <a:p>
                <a:pPr marL="1828800" indent="0">
                  <a:lnSpc>
                    <a:spcPct val="150000"/>
                  </a:lnSpc>
                  <a:buNone/>
                </a:pP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𝐶</m:t>
                        </m:r>
                      </m:e>
                      <m:sub>
                        <m:r>
                          <a:rPr lang="vi-VN" sz="2400" b="0" i="1" smtClean="0">
                            <a:latin typeface="Cambria Math" panose="02040503050406030204" pitchFamily="18" charset="0"/>
                            <a:cs typeface="Calibri" panose="020F0502020204030204" pitchFamily="34" charset="0"/>
                          </a:rPr>
                          <m:t>𝑘</m:t>
                        </m:r>
                      </m:sub>
                    </m:sSub>
                  </m:oMath>
                </a14:m>
                <a:r>
                  <a:rPr lang="vi-VN" sz="2400">
                    <a:latin typeface="Calibri" panose="020F0502020204030204" pitchFamily="34" charset="0"/>
                    <a:cs typeface="Calibri" panose="020F0502020204030204" pitchFamily="34" charset="0"/>
                  </a:rPr>
                  <a:t> là lớp thứ </a:t>
                </a:r>
                <a14:m>
                  <m:oMath xmlns:m="http://schemas.openxmlformats.org/officeDocument/2006/math">
                    <m:r>
                      <a:rPr lang="vi-VN" sz="2400" b="0" i="1" smtClean="0">
                        <a:latin typeface="Cambria Math" panose="02040503050406030204" pitchFamily="18" charset="0"/>
                        <a:cs typeface="Calibri" panose="020F0502020204030204" pitchFamily="34" charset="0"/>
                      </a:rPr>
                      <m:t>𝑘</m:t>
                    </m:r>
                  </m:oMath>
                </a14:m>
                <a:r>
                  <a:rPr lang="vi-VN" sz="2400">
                    <a:latin typeface="Calibri" panose="020F0502020204030204" pitchFamily="34" charset="0"/>
                    <a:cs typeface="Calibri" panose="020F0502020204030204" pitchFamily="34" charset="0"/>
                  </a:rPr>
                  <a:t> </a:t>
                </a:r>
              </a:p>
              <a:p>
                <a:pPr marL="1828800" indent="0">
                  <a:lnSpc>
                    <a:spcPct val="150000"/>
                  </a:lnSpc>
                  <a:buNone/>
                </a:pPr>
                <a14:m>
                  <m:oMath xmlns:m="http://schemas.openxmlformats.org/officeDocument/2006/math">
                    <m:r>
                      <a:rPr lang="vi-VN" sz="2400" b="1" i="0" smtClean="0">
                        <a:latin typeface="Cambria Math" panose="02040503050406030204" pitchFamily="18" charset="0"/>
                        <a:cs typeface="Calibri" panose="020F0502020204030204" pitchFamily="34" charset="0"/>
                      </a:rPr>
                      <m:t>𝐖</m:t>
                    </m:r>
                  </m:oMath>
                </a14:m>
                <a:r>
                  <a:rPr lang="vi-VN" sz="2400">
                    <a:latin typeface="Calibri" panose="020F0502020204030204" pitchFamily="34" charset="0"/>
                    <a:cs typeface="Calibri" panose="020F0502020204030204" pitchFamily="34" charset="0"/>
                  </a:rPr>
                  <a:t> là ma trận </a:t>
                </a:r>
                <a14:m>
                  <m:oMath xmlns:m="http://schemas.openxmlformats.org/officeDocument/2006/math">
                    <m:r>
                      <a:rPr lang="vi-VN" sz="2400" b="0" i="1" smtClean="0">
                        <a:latin typeface="Cambria Math" panose="02040503050406030204" pitchFamily="18" charset="0"/>
                        <a:cs typeface="Calibri" panose="020F0502020204030204" pitchFamily="34" charset="0"/>
                      </a:rPr>
                      <m:t>𝑁</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𝐾</m:t>
                    </m:r>
                  </m:oMath>
                </a14:m>
                <a:r>
                  <a:rPr lang="vi-VN" sz="2400" i="1">
                    <a:latin typeface="Calibri" panose="020F0502020204030204" pitchFamily="34" charset="0"/>
                    <a:cs typeface="Calibri" panose="020F0502020204030204" pitchFamily="34" charset="0"/>
                  </a:rPr>
                  <a:t> </a:t>
                </a:r>
                <a:endParaRPr lang="vi-VN" sz="2400">
                  <a:latin typeface="Calibri" panose="020F0502020204030204" pitchFamily="34" charset="0"/>
                  <a:cs typeface="Calibri" panose="020F0502020204030204" pitchFamily="34" charset="0"/>
                </a:endParaRPr>
              </a:p>
              <a:p>
                <a:pPr marL="1828800" indent="0">
                  <a:lnSpc>
                    <a:spcPct val="150000"/>
                  </a:lnSpc>
                  <a:buNone/>
                </a:pPr>
                <a14:m>
                  <m:oMath xmlns:m="http://schemas.openxmlformats.org/officeDocument/2006/math">
                    <m:r>
                      <a:rPr lang="vi-VN" sz="2400" b="1" i="0">
                        <a:latin typeface="Cambria Math" panose="02040503050406030204" pitchFamily="18" charset="0"/>
                        <a:cs typeface="Calibri" panose="020F0502020204030204" pitchFamily="34" charset="0"/>
                      </a:rPr>
                      <m:t>𝐚</m:t>
                    </m:r>
                    <m:r>
                      <a:rPr lang="vi-VN" sz="2400" i="1">
                        <a:latin typeface="Cambria Math" panose="02040503050406030204" pitchFamily="18" charset="0"/>
                        <a:cs typeface="Calibri" panose="020F0502020204030204" pitchFamily="34" charset="0"/>
                      </a:rPr>
                      <m:t> </m:t>
                    </m:r>
                  </m:oMath>
                </a14:m>
                <a:r>
                  <a:rPr lang="vi-VN" sz="2400">
                    <a:latin typeface="Calibri" panose="020F0502020204030204" pitchFamily="34" charset="0"/>
                    <a:cs typeface="Calibri" panose="020F0502020204030204" pitchFamily="34" charset="0"/>
                  </a:rPr>
                  <a:t> là logit vector với</a:t>
                </a:r>
                <a:r>
                  <a:rPr lang="vi-VN" sz="2400">
                    <a:cs typeface="Calibri" panose="020F0502020204030204" pitchFamily="34" charset="0"/>
                  </a:rPr>
                  <a:t> </a:t>
                </a:r>
                <a14:m>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𝑎</m:t>
                        </m:r>
                      </m:e>
                      <m:sub>
                        <m:r>
                          <a:rPr lang="vi-VN" sz="2400" i="1">
                            <a:latin typeface="Cambria Math" panose="02040503050406030204" pitchFamily="18" charset="0"/>
                            <a:cs typeface="Calibri" panose="020F0502020204030204" pitchFamily="34" charset="0"/>
                          </a:rPr>
                          <m:t>𝑘</m:t>
                        </m:r>
                      </m:sub>
                    </m:sSub>
                    <m:r>
                      <a:rPr lang="vi-VN" sz="2400" b="0" i="1" smtClean="0">
                        <a:latin typeface="Cambria Math" panose="02040503050406030204" pitchFamily="18" charset="0"/>
                        <a:cs typeface="Calibri" panose="020F0502020204030204" pitchFamily="34" charset="0"/>
                      </a:rPr>
                      <m:t>=</m:t>
                    </m:r>
                    <m:sSubSup>
                      <m:sSubSupPr>
                        <m:ctrlPr>
                          <a:rPr lang="vi-VN" sz="2400" b="1" i="1" smtClean="0">
                            <a:latin typeface="Cambria Math" panose="02040503050406030204" pitchFamily="18" charset="0"/>
                            <a:cs typeface="Calibri" panose="020F0502020204030204" pitchFamily="34" charset="0"/>
                          </a:rPr>
                        </m:ctrlPr>
                      </m:sSubSupPr>
                      <m:e>
                        <m:r>
                          <a:rPr lang="vi-VN" sz="2400" b="1" i="0" smtClean="0">
                            <a:latin typeface="Cambria Math" panose="02040503050406030204" pitchFamily="18" charset="0"/>
                            <a:cs typeface="Calibri" panose="020F0502020204030204" pitchFamily="34" charset="0"/>
                          </a:rPr>
                          <m:t>𝐰</m:t>
                        </m:r>
                      </m:e>
                      <m:sub>
                        <m:r>
                          <a:rPr lang="vi-VN" sz="2400" b="0" i="1" smtClean="0">
                            <a:latin typeface="Cambria Math" panose="02040503050406030204" pitchFamily="18" charset="0"/>
                            <a:cs typeface="Calibri" panose="020F0502020204030204" pitchFamily="34" charset="0"/>
                          </a:rPr>
                          <m:t>𝑘</m:t>
                        </m:r>
                      </m:sub>
                      <m:sup>
                        <m:r>
                          <m:rPr>
                            <m:sty m:val="p"/>
                          </m:rPr>
                          <a:rPr lang="vi-VN" sz="2400" b="0" i="0" smtClean="0">
                            <a:latin typeface="Cambria Math" panose="02040503050406030204" pitchFamily="18" charset="0"/>
                            <a:cs typeface="Calibri" panose="020F0502020204030204" pitchFamily="34" charset="0"/>
                          </a:rPr>
                          <m:t>T</m:t>
                        </m:r>
                      </m:sup>
                    </m:sSubSup>
                    <m:r>
                      <a:rPr lang="vi-VN" sz="2400" i="1">
                        <a:latin typeface="Cambria Math" panose="02040503050406030204" pitchFamily="18" charset="0"/>
                        <a:cs typeface="Calibri" panose="020F0502020204030204" pitchFamily="34" charset="0"/>
                      </a:rPr>
                      <m:t>𝜙</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oMath>
                </a14:m>
                <a:endParaRPr lang="en-US" sz="2400" b="1">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a:latin typeface="Calibri" panose="020F0502020204030204" pitchFamily="34" charset="0"/>
                  <a:cs typeface="Calibri" panose="020F0502020204030204" pitchFamily="34" charset="0"/>
                </a:endParaRPr>
              </a:p>
            </p:txBody>
          </p:sp>
        </mc:Choice>
        <mc:Fallback>
          <p:sp>
            <p:nvSpPr>
              <p:cNvPr id="8" name="Content Placeholder 2">
                <a:extLst>
                  <a:ext uri="{FF2B5EF4-FFF2-40B4-BE49-F238E27FC236}">
                    <a16:creationId xmlns:a16="http://schemas.microsoft.com/office/drawing/2014/main" id="{5FAEC1BE-C7D7-45AF-B42A-A94CC4B14059}"/>
                  </a:ext>
                </a:extLst>
              </p:cNvPr>
              <p:cNvSpPr txBox="1">
                <a:spLocks noRot="1" noChangeAspect="1" noMove="1" noResize="1" noEditPoints="1" noAdjustHandles="1" noChangeArrowheads="1" noChangeShapeType="1" noTextEdit="1"/>
              </p:cNvSpPr>
              <p:nvPr/>
            </p:nvSpPr>
            <p:spPr>
              <a:xfrm>
                <a:off x="1251857" y="1258663"/>
                <a:ext cx="9993086" cy="4978892"/>
              </a:xfrm>
              <a:prstGeom prst="rect">
                <a:avLst/>
              </a:prstGeom>
              <a:blipFill>
                <a:blip r:embed="rId3"/>
                <a:stretch>
                  <a:fillRect/>
                </a:stretch>
              </a:blipFill>
            </p:spPr>
            <p:txBody>
              <a:bodyPr/>
              <a:lstStyle/>
              <a:p>
                <a:r>
                  <a:rPr lang="en-US">
                    <a:noFill/>
                  </a:rPr>
                  <a:t> </a:t>
                </a:r>
              </a:p>
            </p:txBody>
          </p:sp>
        </mc:Fallback>
      </mc:AlternateContent>
      <p:pic>
        <p:nvPicPr>
          <p:cNvPr id="11" name="图片 41">
            <a:extLst>
              <a:ext uri="{FF2B5EF4-FFF2-40B4-BE49-F238E27FC236}">
                <a16:creationId xmlns:a16="http://schemas.microsoft.com/office/drawing/2014/main" id="{7DD62315-80A1-4040-B292-3751BF512E97}"/>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147752" y="39711"/>
            <a:ext cx="1326479" cy="973779"/>
          </a:xfrm>
          <a:prstGeom prst="rect">
            <a:avLst/>
          </a:prstGeom>
        </p:spPr>
      </p:pic>
      <p:grpSp>
        <p:nvGrpSpPr>
          <p:cNvPr id="10" name="组合 41">
            <a:extLst>
              <a:ext uri="{FF2B5EF4-FFF2-40B4-BE49-F238E27FC236}">
                <a16:creationId xmlns:a16="http://schemas.microsoft.com/office/drawing/2014/main" id="{7873EC2B-AAB5-42DC-B646-8603B8CAF523}"/>
              </a:ext>
            </a:extLst>
          </p:cNvPr>
          <p:cNvGrpSpPr/>
          <p:nvPr/>
        </p:nvGrpSpPr>
        <p:grpSpPr>
          <a:xfrm rot="1442666">
            <a:off x="1150544" y="1451469"/>
            <a:ext cx="484883" cy="384143"/>
            <a:chOff x="451410" y="5975667"/>
            <a:chExt cx="858150" cy="540139"/>
          </a:xfrm>
        </p:grpSpPr>
        <p:sp>
          <p:nvSpPr>
            <p:cNvPr id="12" name="等腰三角形 42">
              <a:extLst>
                <a:ext uri="{FF2B5EF4-FFF2-40B4-BE49-F238E27FC236}">
                  <a16:creationId xmlns:a16="http://schemas.microsoft.com/office/drawing/2014/main" id="{86DC42DB-7BAF-4AE8-BD8D-4D05394D977E}"/>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5" name="等腰三角形 43">
              <a:extLst>
                <a:ext uri="{FF2B5EF4-FFF2-40B4-BE49-F238E27FC236}">
                  <a16:creationId xmlns:a16="http://schemas.microsoft.com/office/drawing/2014/main" id="{EC1718E2-2A4E-443D-9BA5-C3438E43A6B8}"/>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6" name="Rectangle 15">
            <a:extLst>
              <a:ext uri="{FF2B5EF4-FFF2-40B4-BE49-F238E27FC236}">
                <a16:creationId xmlns:a16="http://schemas.microsoft.com/office/drawing/2014/main" id="{4266F13C-4FB7-42CC-A544-AC6F3656B6C7}"/>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Slide Number Placeholder 4">
            <a:extLst>
              <a:ext uri="{FF2B5EF4-FFF2-40B4-BE49-F238E27FC236}">
                <a16:creationId xmlns:a16="http://schemas.microsoft.com/office/drawing/2014/main" id="{FDC8D4AA-5DA0-4B5C-AC02-E57574051EB4}"/>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68</a:t>
            </a:fld>
            <a:endParaRPr lang="en-US" sz="1400">
              <a:solidFill>
                <a:schemeClr val="bg1"/>
              </a:solidFill>
            </a:endParaRPr>
          </a:p>
        </p:txBody>
      </p:sp>
    </p:spTree>
    <p:extLst>
      <p:ext uri="{BB962C8B-B14F-4D97-AF65-F5344CB8AC3E}">
        <p14:creationId xmlns:p14="http://schemas.microsoft.com/office/powerpoint/2010/main" val="159622756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animEffect transition="in" filter="fade">
                                      <p:cBhvr>
                                        <p:cTn id="29"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F91725E-5FFD-41CB-8D0A-A194EF0FEC45}"/>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Xây dựng mô hình</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11" name="直线连接符 2">
            <a:extLst>
              <a:ext uri="{FF2B5EF4-FFF2-40B4-BE49-F238E27FC236}">
                <a16:creationId xmlns:a16="http://schemas.microsoft.com/office/drawing/2014/main" id="{8273229D-6188-484F-B37E-42C022FC466E}"/>
              </a:ext>
            </a:extLst>
          </p:cNvPr>
          <p:cNvCxnSpPr>
            <a:cxnSpLocks/>
          </p:cNvCxnSpPr>
          <p:nvPr/>
        </p:nvCxnSpPr>
        <p:spPr>
          <a:xfrm flipV="1">
            <a:off x="713919" y="1231233"/>
            <a:ext cx="4086681"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C7F66CCF-3AF7-4CE4-A3B4-4818DE0155AF}"/>
                  </a:ext>
                </a:extLst>
              </p:cNvPr>
              <p:cNvSpPr txBox="1">
                <a:spLocks/>
              </p:cNvSpPr>
              <p:nvPr/>
            </p:nvSpPr>
            <p:spPr>
              <a:xfrm>
                <a:off x="1279978" y="1592467"/>
                <a:ext cx="10378622"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sz="2400">
                    <a:latin typeface="Calibri" panose="020F0502020204030204" pitchFamily="34" charset="0"/>
                    <a:cs typeface="Calibri" panose="020F0502020204030204" pitchFamily="34" charset="0"/>
                  </a:rPr>
                  <a:t>Ở đây Logistic Regression sử dụng cho nhiều phân lớp đã sử dụng hàm Softmax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𝑆</m:t>
                        </m:r>
                      </m:e>
                      <m:sub>
                        <m:r>
                          <a:rPr lang="vi-VN" sz="2400" b="0" i="1" smtClean="0">
                            <a:latin typeface="Cambria Math" panose="02040503050406030204" pitchFamily="18" charset="0"/>
                            <a:cs typeface="Calibri" panose="020F0502020204030204" pitchFamily="34" charset="0"/>
                          </a:rPr>
                          <m:t>𝑘</m:t>
                        </m:r>
                      </m:sub>
                    </m:sSub>
                    <m:r>
                      <a:rPr lang="vi-VN" sz="2400" b="0" i="1" smtClean="0">
                        <a:latin typeface="Cambria Math" panose="02040503050406030204" pitchFamily="18" charset="0"/>
                        <a:cs typeface="Calibri" panose="020F0502020204030204" pitchFamily="34" charset="0"/>
                      </a:rPr>
                      <m:t>=</m:t>
                    </m:r>
                    <m:f>
                      <m:fPr>
                        <m:ctrlPr>
                          <a:rPr lang="vi-VN" sz="2400" i="1">
                            <a:latin typeface="Cambria Math" panose="02040503050406030204" pitchFamily="18" charset="0"/>
                            <a:cs typeface="Calibri" panose="020F0502020204030204" pitchFamily="34" charset="0"/>
                          </a:rPr>
                        </m:ctrlPr>
                      </m:fPr>
                      <m:num>
                        <m:func>
                          <m:funcPr>
                            <m:ctrlPr>
                              <a:rPr lang="vi-VN" sz="2400" i="1">
                                <a:latin typeface="Cambria Math" panose="02040503050406030204" pitchFamily="18" charset="0"/>
                                <a:cs typeface="Calibri" panose="020F0502020204030204" pitchFamily="34" charset="0"/>
                              </a:rPr>
                            </m:ctrlPr>
                          </m:funcPr>
                          <m:fName>
                            <m:r>
                              <m:rPr>
                                <m:sty m:val="p"/>
                              </m:rPr>
                              <a:rPr lang="vi-VN" sz="2400">
                                <a:latin typeface="Cambria Math" panose="02040503050406030204" pitchFamily="18" charset="0"/>
                                <a:cs typeface="Calibri" panose="020F0502020204030204" pitchFamily="34" charset="0"/>
                              </a:rPr>
                              <m:t>exp</m:t>
                            </m:r>
                          </m:fName>
                          <m:e>
                            <m:d>
                              <m:dPr>
                                <m:ctrlPr>
                                  <a:rPr lang="vi-VN" sz="2400" i="1">
                                    <a:latin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𝑎</m:t>
                                    </m:r>
                                  </m:e>
                                  <m:sub>
                                    <m:r>
                                      <a:rPr lang="vi-VN" sz="2400" i="1">
                                        <a:latin typeface="Cambria Math" panose="02040503050406030204" pitchFamily="18" charset="0"/>
                                        <a:cs typeface="Calibri" panose="020F0502020204030204" pitchFamily="34" charset="0"/>
                                      </a:rPr>
                                      <m:t>𝑘</m:t>
                                    </m:r>
                                  </m:sub>
                                </m:sSub>
                              </m:e>
                            </m:d>
                          </m:e>
                        </m:func>
                      </m:num>
                      <m:den>
                        <m:nary>
                          <m:naryPr>
                            <m:chr m:val="∑"/>
                            <m:ctrlPr>
                              <a:rPr lang="vi-VN" sz="2400" i="1">
                                <a:latin typeface="Cambria Math" panose="02040503050406030204" pitchFamily="18" charset="0"/>
                                <a:cs typeface="Calibri" panose="020F0502020204030204" pitchFamily="34" charset="0"/>
                              </a:rPr>
                            </m:ctrlPr>
                          </m:naryPr>
                          <m:sub>
                            <m:sSup>
                              <m:sSupPr>
                                <m:ctrlPr>
                                  <a:rPr lang="vi-VN" sz="2400" i="1">
                                    <a:latin typeface="Cambria Math" panose="02040503050406030204" pitchFamily="18" charset="0"/>
                                    <a:cs typeface="Calibri" panose="020F0502020204030204" pitchFamily="34" charset="0"/>
                                  </a:rPr>
                                </m:ctrlPr>
                              </m:sSupPr>
                              <m:e>
                                <m:r>
                                  <m:rPr>
                                    <m:brk m:alnAt="23"/>
                                  </m:rPr>
                                  <a:rPr lang="vi-VN" sz="2400" i="1">
                                    <a:latin typeface="Cambria Math" panose="02040503050406030204" pitchFamily="18" charset="0"/>
                                    <a:cs typeface="Calibri" panose="020F0502020204030204" pitchFamily="34" charset="0"/>
                                  </a:rPr>
                                  <m:t>𝑘</m:t>
                                </m:r>
                              </m:e>
                              <m:sup>
                                <m:r>
                                  <a:rPr lang="vi-VN" sz="2400" i="1">
                                    <a:latin typeface="Cambria Math" panose="02040503050406030204" pitchFamily="18" charset="0"/>
                                    <a:cs typeface="Calibri" panose="020F0502020204030204" pitchFamily="34" charset="0"/>
                                  </a:rPr>
                                  <m:t>′</m:t>
                                </m:r>
                              </m:sup>
                            </m:sSup>
                            <m:r>
                              <m:rPr>
                                <m:brk m:alnAt="23"/>
                              </m:rP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0</m:t>
                            </m:r>
                          </m:sub>
                          <m:sup>
                            <m:r>
                              <a:rPr lang="vi-VN" sz="2400" i="1">
                                <a:latin typeface="Cambria Math" panose="02040503050406030204" pitchFamily="18" charset="0"/>
                                <a:cs typeface="Calibri" panose="020F0502020204030204" pitchFamily="34" charset="0"/>
                              </a:rPr>
                              <m:t>𝐾</m:t>
                            </m:r>
                          </m:sup>
                          <m:e>
                            <m:func>
                              <m:funcPr>
                                <m:ctrlPr>
                                  <a:rPr lang="vi-VN" sz="2400" i="1">
                                    <a:latin typeface="Cambria Math" panose="02040503050406030204" pitchFamily="18" charset="0"/>
                                    <a:cs typeface="Calibri" panose="020F0502020204030204" pitchFamily="34" charset="0"/>
                                  </a:rPr>
                                </m:ctrlPr>
                              </m:funcPr>
                              <m:fName>
                                <m:r>
                                  <m:rPr>
                                    <m:sty m:val="p"/>
                                  </m:rPr>
                                  <a:rPr lang="vi-VN" sz="2400">
                                    <a:latin typeface="Cambria Math" panose="02040503050406030204" pitchFamily="18" charset="0"/>
                                    <a:cs typeface="Calibri" panose="020F0502020204030204" pitchFamily="34" charset="0"/>
                                  </a:rPr>
                                  <m:t>exp</m:t>
                                </m:r>
                              </m:fName>
                              <m:e>
                                <m:d>
                                  <m:dPr>
                                    <m:ctrlPr>
                                      <a:rPr lang="vi-VN" sz="2400" i="1">
                                        <a:latin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𝑎</m:t>
                                        </m:r>
                                      </m:e>
                                      <m:sub>
                                        <m:r>
                                          <a:rPr lang="vi-VN" sz="2400" i="1">
                                            <a:latin typeface="Cambria Math" panose="02040503050406030204" pitchFamily="18" charset="0"/>
                                            <a:cs typeface="Calibri" panose="020F0502020204030204" pitchFamily="34" charset="0"/>
                                          </a:rPr>
                                          <m:t>𝑘</m:t>
                                        </m:r>
                                        <m:r>
                                          <a:rPr lang="vi-VN" sz="2400" i="1">
                                            <a:latin typeface="Cambria Math" panose="02040503050406030204" pitchFamily="18" charset="0"/>
                                            <a:cs typeface="Calibri" panose="020F0502020204030204" pitchFamily="34" charset="0"/>
                                          </a:rPr>
                                          <m:t>′</m:t>
                                        </m:r>
                                      </m:sub>
                                    </m:sSub>
                                  </m:e>
                                </m:d>
                              </m:e>
                            </m:func>
                          </m:e>
                        </m:nary>
                      </m:den>
                    </m:f>
                  </m:oMath>
                </a14:m>
                <a:r>
                  <a:rPr lang="vi-VN" sz="2400">
                    <a:latin typeface="Calibri" panose="020F0502020204030204" pitchFamily="34" charset="0"/>
                    <a:cs typeface="Calibri" panose="020F0502020204030204" pitchFamily="34" charset="0"/>
                  </a:rPr>
                  <a:t>  để ánh xạ tuyến tính logit </a:t>
                </a:r>
                <a14:m>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𝑎</m:t>
                        </m:r>
                      </m:e>
                      <m:sub>
                        <m:r>
                          <a:rPr lang="vi-VN" sz="2400" i="1">
                            <a:latin typeface="Cambria Math" panose="02040503050406030204" pitchFamily="18" charset="0"/>
                            <a:cs typeface="Calibri" panose="020F0502020204030204" pitchFamily="34" charset="0"/>
                          </a:rPr>
                          <m:t>𝑘</m:t>
                        </m:r>
                      </m:sub>
                    </m:sSub>
                  </m:oMath>
                </a14:m>
                <a:r>
                  <a:rPr lang="vi-VN" sz="2400">
                    <a:latin typeface="Calibri" panose="020F0502020204030204" pitchFamily="34" charset="0"/>
                    <a:cs typeface="Calibri" panose="020F0502020204030204" pitchFamily="34" charset="0"/>
                  </a:rPr>
                  <a:t> từ tập </a:t>
                </a:r>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ℝ</m:t>
                    </m:r>
                    <m:r>
                      <a:rPr lang="vi-VN" sz="2400" i="1" smtClean="0">
                        <a:latin typeface="Cambria Math" panose="02040503050406030204" pitchFamily="18" charset="0"/>
                        <a:ea typeface="Cambria Math" panose="02040503050406030204" pitchFamily="18" charset="0"/>
                        <a:cs typeface="Calibri" panose="020F0502020204030204" pitchFamily="34" charset="0"/>
                      </a:rPr>
                      <m:t>→</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0,1</m:t>
                        </m:r>
                      </m:e>
                    </m:d>
                  </m:oMath>
                </a14:m>
                <a:r>
                  <a:rPr lang="vi-VN" sz="2400">
                    <a:latin typeface="Calibri" panose="020F0502020204030204" pitchFamily="34" charset="0"/>
                    <a:cs typeface="Calibri" panose="020F0502020204030204" pitchFamily="34" charset="0"/>
                  </a:rPr>
                  <a:t> thỏa mãn tính chất </a:t>
                </a:r>
                <a14:m>
                  <m:oMath xmlns:m="http://schemas.openxmlformats.org/officeDocument/2006/math">
                    <m:nary>
                      <m:naryPr>
                        <m:chr m:val="∑"/>
                        <m:ctrlPr>
                          <a:rPr lang="vi-VN" sz="2400" i="1">
                            <a:latin typeface="Cambria Math" panose="02040503050406030204" pitchFamily="18" charset="0"/>
                            <a:cs typeface="Calibri" panose="020F0502020204030204" pitchFamily="34" charset="0"/>
                          </a:rPr>
                        </m:ctrlPr>
                      </m:naryPr>
                      <m:sub>
                        <m:r>
                          <a:rPr lang="vi-VN" sz="2400" i="1">
                            <a:latin typeface="Cambria Math" panose="02040503050406030204" pitchFamily="18" charset="0"/>
                            <a:cs typeface="Calibri" panose="020F0502020204030204" pitchFamily="34" charset="0"/>
                          </a:rPr>
                          <m:t>𝑘</m:t>
                        </m:r>
                      </m:sub>
                      <m:sup>
                        <m:r>
                          <a:rPr lang="vi-VN" sz="2400" b="0" i="1" smtClean="0">
                            <a:latin typeface="Cambria Math" panose="02040503050406030204" pitchFamily="18" charset="0"/>
                            <a:cs typeface="Calibri" panose="020F0502020204030204" pitchFamily="34" charset="0"/>
                          </a:rPr>
                          <m:t>𝐾</m:t>
                        </m:r>
                      </m:sup>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𝑆</m:t>
                            </m:r>
                          </m:e>
                          <m:sub>
                            <m:r>
                              <a:rPr lang="vi-VN" sz="2400" b="0" i="1" smtClean="0">
                                <a:latin typeface="Cambria Math" panose="02040503050406030204" pitchFamily="18" charset="0"/>
                                <a:cs typeface="Calibri" panose="020F0502020204030204" pitchFamily="34" charset="0"/>
                              </a:rPr>
                              <m:t>𝑘</m:t>
                            </m:r>
                          </m:sub>
                        </m:sSub>
                        <m:r>
                          <a:rPr lang="vi-VN" sz="2400" b="0" i="1" smtClean="0">
                            <a:latin typeface="Cambria Math" panose="02040503050406030204" pitchFamily="18" charset="0"/>
                            <a:cs typeface="Calibri" panose="020F0502020204030204" pitchFamily="34" charset="0"/>
                          </a:rPr>
                          <m:t>=1</m:t>
                        </m:r>
                      </m:e>
                    </m:nary>
                  </m:oMath>
                </a14:m>
                <a:endParaRPr lang="vi-VN">
                  <a:latin typeface="Calibri" panose="020F0502020204030204" pitchFamily="34" charset="0"/>
                  <a:cs typeface="Calibri" panose="020F0502020204030204" pitchFamily="34" charset="0"/>
                </a:endParaRPr>
              </a:p>
              <a:p>
                <a:pPr marL="0" indent="0">
                  <a:lnSpc>
                    <a:spcPct val="150000"/>
                  </a:lnSpc>
                  <a:buNone/>
                </a:pPr>
                <a:r>
                  <a:rPr lang="vi-VN" sz="2400">
                    <a:latin typeface="Calibri" panose="020F0502020204030204" pitchFamily="34" charset="0"/>
                    <a:cs typeface="Calibri" panose="020F0502020204030204" pitchFamily="34" charset="0"/>
                  </a:rPr>
                  <a:t>Với </a:t>
                </a:r>
                <a14:m>
                  <m:oMath xmlns:m="http://schemas.openxmlformats.org/officeDocument/2006/math">
                    <m:r>
                      <a:rPr lang="vi-VN" sz="2400" b="0" i="1" smtClean="0">
                        <a:latin typeface="Cambria Math" panose="02040503050406030204" pitchFamily="18" charset="0"/>
                        <a:cs typeface="Calibri" panose="020F0502020204030204" pitchFamily="34" charset="0"/>
                      </a:rPr>
                      <m:t>𝑘</m:t>
                    </m:r>
                    <m:r>
                      <a:rPr lang="vi-VN" sz="2400" b="0" i="1" smtClean="0">
                        <a:latin typeface="Cambria Math" panose="02040503050406030204" pitchFamily="18" charset="0"/>
                        <a:cs typeface="Calibri" panose="020F0502020204030204" pitchFamily="34" charset="0"/>
                      </a:rPr>
                      <m:t>=2</m:t>
                    </m:r>
                  </m:oMath>
                </a14:m>
                <a:r>
                  <a:rPr lang="vi-VN" sz="2400">
                    <a:latin typeface="Calibri" panose="020F0502020204030204" pitchFamily="34" charset="0"/>
                    <a:cs typeface="Calibri" panose="020F0502020204030204" pitchFamily="34" charset="0"/>
                  </a:rPr>
                  <a:t>, hàm Softmax cũng chính là hàm Sigmoid</a:t>
                </a:r>
              </a:p>
              <a:p>
                <a:pPr marL="0" indent="0">
                  <a:lnSpc>
                    <a:spcPct val="150000"/>
                  </a:lnSpc>
                  <a:buNone/>
                </a:pPr>
                <a14:m>
                  <m:oMathPara xmlns:m="http://schemas.openxmlformats.org/officeDocument/2006/math">
                    <m:oMathParaPr>
                      <m:jc m:val="centerGroup"/>
                    </m:oMathParaPr>
                    <m:oMath xmlns:m="http://schemas.openxmlformats.org/officeDocument/2006/math">
                      <m:f>
                        <m:fPr>
                          <m:ctrlPr>
                            <a:rPr lang="vi-VN" sz="2400" i="1" smtClean="0">
                              <a:latin typeface="Cambria Math" panose="02040503050406030204" pitchFamily="18" charset="0"/>
                              <a:cs typeface="Calibri" panose="020F0502020204030204" pitchFamily="34" charset="0"/>
                            </a:rPr>
                          </m:ctrlPr>
                        </m:fPr>
                        <m:num>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𝑒</m:t>
                              </m:r>
                            </m:e>
                            <m:sup>
                              <m:r>
                                <a:rPr lang="vi-VN" sz="2400" b="0" i="1" smtClean="0">
                                  <a:latin typeface="Cambria Math" panose="02040503050406030204" pitchFamily="18" charset="0"/>
                                  <a:cs typeface="Calibri" panose="020F0502020204030204" pitchFamily="34" charset="0"/>
                                </a:rPr>
                                <m:t>𝑥</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1</m:t>
                                  </m:r>
                                </m:sub>
                              </m:sSub>
                            </m:sup>
                          </m:sSup>
                        </m:num>
                        <m:den>
                          <m:sSup>
                            <m:sSupPr>
                              <m:ctrlPr>
                                <a:rPr lang="vi-VN" sz="2400" i="1">
                                  <a:latin typeface="Cambria Math" panose="02040503050406030204" pitchFamily="18" charset="0"/>
                                  <a:cs typeface="Calibri" panose="020F0502020204030204" pitchFamily="34" charset="0"/>
                                </a:rPr>
                              </m:ctrlPr>
                            </m:sSupPr>
                            <m:e>
                              <m:r>
                                <a:rPr lang="vi-VN" sz="2400" i="1">
                                  <a:latin typeface="Cambria Math" panose="02040503050406030204" pitchFamily="18" charset="0"/>
                                  <a:cs typeface="Calibri" panose="020F0502020204030204" pitchFamily="34" charset="0"/>
                                </a:rPr>
                                <m:t>𝑒</m:t>
                              </m:r>
                            </m:e>
                            <m:sup>
                              <m:r>
                                <a:rPr lang="vi-VN" sz="2400" i="1">
                                  <a:latin typeface="Cambria Math" panose="02040503050406030204" pitchFamily="18" charset="0"/>
                                  <a:cs typeface="Calibri" panose="020F0502020204030204" pitchFamily="34" charset="0"/>
                                </a:rPr>
                                <m:t>𝑥</m:t>
                              </m:r>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𝑎</m:t>
                                  </m:r>
                                </m:e>
                                <m:sub>
                                  <m:r>
                                    <a:rPr lang="vi-VN" sz="2400" i="1">
                                      <a:latin typeface="Cambria Math" panose="02040503050406030204" pitchFamily="18" charset="0"/>
                                      <a:cs typeface="Calibri" panose="020F0502020204030204" pitchFamily="34" charset="0"/>
                                    </a:rPr>
                                    <m:t>1</m:t>
                                  </m:r>
                                </m:sub>
                              </m:sSub>
                            </m:sup>
                          </m:sSup>
                          <m:r>
                            <a:rPr lang="vi-VN" sz="2400" b="0" i="1" smtClean="0">
                              <a:latin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cs typeface="Calibri" panose="020F0502020204030204" pitchFamily="34" charset="0"/>
                                </a:rPr>
                              </m:ctrlPr>
                            </m:sSupPr>
                            <m:e>
                              <m:r>
                                <a:rPr lang="vi-VN" sz="2400" i="1">
                                  <a:latin typeface="Cambria Math" panose="02040503050406030204" pitchFamily="18" charset="0"/>
                                  <a:cs typeface="Calibri" panose="020F0502020204030204" pitchFamily="34" charset="0"/>
                                </a:rPr>
                                <m:t>𝑒</m:t>
                              </m:r>
                            </m:e>
                            <m:sup>
                              <m:r>
                                <a:rPr lang="vi-VN" sz="2400" i="1">
                                  <a:latin typeface="Cambria Math" panose="02040503050406030204" pitchFamily="18" charset="0"/>
                                  <a:cs typeface="Calibri" panose="020F0502020204030204" pitchFamily="34" charset="0"/>
                                </a:rPr>
                                <m:t>𝑥</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2</m:t>
                                  </m:r>
                                </m:sub>
                              </m:sSub>
                            </m:sup>
                          </m:sSup>
                        </m:den>
                      </m:f>
                      <m:r>
                        <a:rPr lang="vi-VN" sz="2400" b="0" i="1" smtClean="0">
                          <a:latin typeface="Cambria Math" panose="02040503050406030204" pitchFamily="18" charset="0"/>
                          <a:cs typeface="Calibri" panose="020F0502020204030204" pitchFamily="34" charset="0"/>
                        </a:rPr>
                        <m:t>=</m:t>
                      </m:r>
                      <m:f>
                        <m:fPr>
                          <m:ctrlPr>
                            <a:rPr lang="vi-VN" sz="2400" i="1">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cs typeface="Calibri" panose="020F0502020204030204" pitchFamily="34" charset="0"/>
                            </a:rPr>
                            <m:t>1</m:t>
                          </m:r>
                          <m:r>
                            <a:rPr lang="vi-VN" sz="2400" i="1">
                              <a:latin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cs typeface="Calibri" panose="020F0502020204030204" pitchFamily="34" charset="0"/>
                                </a:rPr>
                              </m:ctrlPr>
                            </m:sSupPr>
                            <m:e>
                              <m:r>
                                <a:rPr lang="vi-VN" sz="2400" i="1">
                                  <a:latin typeface="Cambria Math" panose="02040503050406030204" pitchFamily="18" charset="0"/>
                                  <a:cs typeface="Calibri" panose="020F0502020204030204" pitchFamily="34" charset="0"/>
                                </a:rPr>
                                <m:t>𝑒</m:t>
                              </m:r>
                            </m:e>
                            <m:sup>
                              <m:r>
                                <a:rPr lang="vi-VN" sz="2400" i="1">
                                  <a:latin typeface="Cambria Math" panose="02040503050406030204" pitchFamily="18" charset="0"/>
                                  <a:cs typeface="Calibri" panose="020F0502020204030204" pitchFamily="34" charset="0"/>
                                </a:rPr>
                                <m:t>𝑥</m:t>
                              </m:r>
                              <m:r>
                                <a:rPr lang="vi-VN" sz="2400" b="0" i="1"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𝑎</m:t>
                                  </m:r>
                                </m:e>
                                <m:sub>
                                  <m:r>
                                    <a:rPr lang="vi-VN" sz="2400" i="1">
                                      <a:latin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cs typeface="Calibri" panose="020F0502020204030204" pitchFamily="34" charset="0"/>
                                </a:rPr>
                                <m:t>)</m:t>
                              </m:r>
                            </m:sup>
                          </m:sSup>
                        </m:den>
                      </m:f>
                    </m:oMath>
                  </m:oMathPara>
                </a14:m>
                <a:endParaRPr lang="en-US" sz="2400">
                  <a:latin typeface="Calibri" panose="020F0502020204030204" pitchFamily="34" charset="0"/>
                  <a:cs typeface="Calibri" panose="020F0502020204030204" pitchFamily="34" charset="0"/>
                </a:endParaRPr>
              </a:p>
            </p:txBody>
          </p:sp>
        </mc:Choice>
        <mc:Fallback>
          <p:sp>
            <p:nvSpPr>
              <p:cNvPr id="15" name="Content Placeholder 2">
                <a:extLst>
                  <a:ext uri="{FF2B5EF4-FFF2-40B4-BE49-F238E27FC236}">
                    <a16:creationId xmlns:a16="http://schemas.microsoft.com/office/drawing/2014/main" id="{C7F66CCF-3AF7-4CE4-A3B4-4818DE0155AF}"/>
                  </a:ext>
                </a:extLst>
              </p:cNvPr>
              <p:cNvSpPr txBox="1">
                <a:spLocks noRot="1" noChangeAspect="1" noMove="1" noResize="1" noEditPoints="1" noAdjustHandles="1" noChangeArrowheads="1" noChangeShapeType="1" noTextEdit="1"/>
              </p:cNvSpPr>
              <p:nvPr/>
            </p:nvSpPr>
            <p:spPr>
              <a:xfrm>
                <a:off x="1279978" y="1592467"/>
                <a:ext cx="10378622" cy="4978892"/>
              </a:xfrm>
              <a:prstGeom prst="rect">
                <a:avLst/>
              </a:prstGeom>
              <a:blipFill>
                <a:blip r:embed="rId3"/>
                <a:stretch>
                  <a:fillRect l="-94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DB914808-72FC-4BBB-9441-D817C35435E4}"/>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Slide Number Placeholder 4">
            <a:extLst>
              <a:ext uri="{FF2B5EF4-FFF2-40B4-BE49-F238E27FC236}">
                <a16:creationId xmlns:a16="http://schemas.microsoft.com/office/drawing/2014/main" id="{1B1D821A-0E7F-4DDA-BE9D-FBA4EE0D7E75}"/>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69</a:t>
            </a:fld>
            <a:endParaRPr lang="en-US" sz="1400">
              <a:solidFill>
                <a:schemeClr val="bg1"/>
              </a:solidFill>
            </a:endParaRPr>
          </a:p>
        </p:txBody>
      </p:sp>
    </p:spTree>
    <p:extLst>
      <p:ext uri="{BB962C8B-B14F-4D97-AF65-F5344CB8AC3E}">
        <p14:creationId xmlns:p14="http://schemas.microsoft.com/office/powerpoint/2010/main" val="218213271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xEl>
                                              <p:pRg st="1" end="1"/>
                                            </p:txEl>
                                          </p:spTgt>
                                        </p:tgtEl>
                                        <p:attrNameLst>
                                          <p:attrName>style.visibility</p:attrName>
                                        </p:attrNameLst>
                                      </p:cBhvr>
                                      <p:to>
                                        <p:strVal val="visible"/>
                                      </p:to>
                                    </p:set>
                                    <p:animEffect transition="in" filter="fade">
                                      <p:cBhvr>
                                        <p:cTn id="20" dur="500"/>
                                        <p:tgtEl>
                                          <p:spTgt spid="1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
                                            <p:txEl>
                                              <p:pRg st="2" end="2"/>
                                            </p:txEl>
                                          </p:spTgt>
                                        </p:tgtEl>
                                        <p:attrNameLst>
                                          <p:attrName>style.visibility</p:attrName>
                                        </p:attrNameLst>
                                      </p:cBhvr>
                                      <p:to>
                                        <p:strVal val="visible"/>
                                      </p:to>
                                    </p:set>
                                    <p:animEffect transition="in" filter="fade">
                                      <p:cBhvr>
                                        <p:cTn id="25"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AA692C8-B677-4577-9F83-29994DF1777A}"/>
              </a:ext>
            </a:extLst>
          </p:cNvPr>
          <p:cNvSpPr/>
          <p:nvPr/>
        </p:nvSpPr>
        <p:spPr>
          <a:xfrm>
            <a:off x="2783541" y="116541"/>
            <a:ext cx="6624917" cy="6624917"/>
          </a:xfrm>
          <a:prstGeom prst="ellipse">
            <a:avLst/>
          </a:prstGeom>
          <a:noFill/>
          <a:ln w="254000" cap="rnd">
            <a:gradFill>
              <a:gsLst>
                <a:gs pos="49000">
                  <a:schemeClr val="accent1">
                    <a:lumMod val="5000"/>
                    <a:lumOff val="95000"/>
                  </a:schemeClr>
                </a:gs>
                <a:gs pos="3000">
                  <a:srgbClr val="C1B5A6"/>
                </a:gs>
                <a:gs pos="83000">
                  <a:srgbClr val="C1B5A6"/>
                </a:gs>
                <a:gs pos="100000">
                  <a:srgbClr val="C1B5A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CE9DA26-23DB-4F2A-A162-C697F024003D}"/>
              </a:ext>
            </a:extLst>
          </p:cNvPr>
          <p:cNvSpPr txBox="1"/>
          <p:nvPr/>
        </p:nvSpPr>
        <p:spPr>
          <a:xfrm>
            <a:off x="3204879" y="4335003"/>
            <a:ext cx="5782235" cy="769441"/>
          </a:xfrm>
          <a:prstGeom prst="rect">
            <a:avLst/>
          </a:prstGeom>
          <a:noFill/>
        </p:spPr>
        <p:txBody>
          <a:bodyPr wrap="square" rtlCol="0">
            <a:spAutoFit/>
          </a:bodyPr>
          <a:lstStyle/>
          <a:p>
            <a:pPr algn="ctr"/>
            <a:r>
              <a:rPr lang="vi-VN" sz="4400" b="1" i="0">
                <a:solidFill>
                  <a:srgbClr val="3D3939"/>
                </a:solidFill>
                <a:effectLst/>
                <a:latin typeface="Calibri" panose="020F0502020204030204" pitchFamily="34" charset="0"/>
                <a:cs typeface="Calibri" panose="020F0502020204030204" pitchFamily="34" charset="0"/>
              </a:rPr>
              <a:t>Linear Regression</a:t>
            </a:r>
            <a:endParaRPr lang="en-US" sz="4400" b="1" i="0">
              <a:solidFill>
                <a:srgbClr val="3D3939"/>
              </a:solidFill>
              <a:effectLst/>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12BC40B4-2662-47BC-9B8E-8E3B73EC987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515269" y="0"/>
            <a:ext cx="3161456" cy="4941737"/>
          </a:xfrm>
          <a:prstGeom prst="rect">
            <a:avLst/>
          </a:prstGeom>
        </p:spPr>
      </p:pic>
    </p:spTree>
    <p:extLst>
      <p:ext uri="{BB962C8B-B14F-4D97-AF65-F5344CB8AC3E}">
        <p14:creationId xmlns:p14="http://schemas.microsoft.com/office/powerpoint/2010/main" val="130777072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C7F66CCF-3AF7-4CE4-A3B4-4818DE0155AF}"/>
                  </a:ext>
                </a:extLst>
              </p:cNvPr>
              <p:cNvSpPr txBox="1">
                <a:spLocks/>
              </p:cNvSpPr>
              <p:nvPr/>
            </p:nvSpPr>
            <p:spPr>
              <a:xfrm>
                <a:off x="1138463" y="1407409"/>
                <a:ext cx="10378622"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vi-VN" sz="2400">
                    <a:latin typeface="Calibri" panose="020F0502020204030204" pitchFamily="34" charset="0"/>
                    <a:cs typeface="Calibri" panose="020F0502020204030204" pitchFamily="34" charset="0"/>
                  </a:rPr>
                  <a:t>Xét tập dữ liệu </a:t>
                </a:r>
                <a14:m>
                  <m:oMath xmlns:m="http://schemas.openxmlformats.org/officeDocument/2006/math">
                    <m:r>
                      <a:rPr lang="vi-VN" sz="2400" b="1" i="0" smtClean="0">
                        <a:latin typeface="Cambria Math" panose="02040503050406030204" pitchFamily="18" charset="0"/>
                        <a:cs typeface="Calibri" panose="020F0502020204030204" pitchFamily="34" charset="0"/>
                      </a:rPr>
                      <m:t>𝐗</m:t>
                    </m:r>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cs typeface="Calibri" panose="020F0502020204030204" pitchFamily="34" charset="0"/>
                          </a:rPr>
                          <m:t>𝑁</m:t>
                        </m:r>
                      </m:sub>
                    </m:sSub>
                    <m:r>
                      <a:rPr lang="vi-VN" sz="2400" b="0" i="1"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với các giá trị mục tiêu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𝑁</m:t>
                        </m:r>
                      </m:sub>
                    </m:sSub>
                  </m:oMath>
                </a14:m>
                <a:r>
                  <a:rPr lang="vi-VN" sz="2400">
                    <a:latin typeface="Calibri" panose="020F0502020204030204" pitchFamily="34" charset="0"/>
                    <a:cs typeface="Calibri" panose="020F0502020204030204" pitchFamily="34" charset="0"/>
                  </a:rPr>
                  <a:t> được nhóm lại vector </a:t>
                </a:r>
                <a14:m>
                  <m:oMath xmlns:m="http://schemas.openxmlformats.org/officeDocument/2006/math">
                    <m:r>
                      <a:rPr lang="vi-VN" sz="2400" b="1" i="0" smtClean="0">
                        <a:latin typeface="Cambria Math" panose="02040503050406030204" pitchFamily="18" charset="0"/>
                        <a:cs typeface="Calibri" panose="020F0502020204030204" pitchFamily="34" charset="0"/>
                      </a:rPr>
                      <m:t>𝐭</m:t>
                    </m:r>
                  </m:oMath>
                </a14:m>
                <a:r>
                  <a:rPr lang="vi-VN" sz="2400">
                    <a:latin typeface="Calibri" panose="020F0502020204030204" pitchFamily="34" charset="0"/>
                    <a:cs typeface="Calibri" panose="020F0502020204030204" pitchFamily="34" charset="0"/>
                  </a:rPr>
                  <a:t>, trong đó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𝐭</m:t>
                        </m:r>
                      </m:e>
                      <m:sub>
                        <m:r>
                          <a:rPr lang="vi-VN" sz="2400" b="0" i="1" smtClean="0">
                            <a:latin typeface="Cambria Math" panose="02040503050406030204" pitchFamily="18" charset="0"/>
                            <a:cs typeface="Calibri" panose="020F0502020204030204" pitchFamily="34" charset="0"/>
                          </a:rPr>
                          <m:t>𝑖</m:t>
                        </m:r>
                      </m:sub>
                    </m:sSub>
                  </m:oMath>
                </a14:m>
                <a:r>
                  <a:rPr lang="vi-VN" sz="2400" b="1">
                    <a:latin typeface="Calibri" panose="020F0502020204030204" pitchFamily="34" charset="0"/>
                    <a:cs typeface="Calibri" panose="020F0502020204030204" pitchFamily="34" charset="0"/>
                  </a:rPr>
                  <a:t> </a:t>
                </a:r>
                <a:r>
                  <a:rPr lang="vi-VN" sz="2400">
                    <a:latin typeface="Calibri" panose="020F0502020204030204" pitchFamily="34" charset="0"/>
                    <a:cs typeface="Calibri" panose="020F0502020204030204" pitchFamily="34" charset="0"/>
                  </a:rPr>
                  <a:t>là các vector nếu như </a:t>
                </a:r>
                <a14:m>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𝐭</m:t>
                        </m:r>
                      </m:e>
                      <m:sub>
                        <m:r>
                          <a:rPr lang="vi-VN" sz="2400" i="1">
                            <a:latin typeface="Cambria Math" panose="02040503050406030204" pitchFamily="18" charset="0"/>
                            <a:cs typeface="Calibri" panose="020F0502020204030204" pitchFamily="34" charset="0"/>
                          </a:rPr>
                          <m:t>𝑖</m:t>
                        </m:r>
                        <m:r>
                          <a:rPr lang="vi-VN" sz="2400" b="0" i="1" smtClean="0">
                            <a:latin typeface="Cambria Math" panose="02040503050406030204" pitchFamily="18" charset="0"/>
                            <a:cs typeface="Calibri" panose="020F0502020204030204" pitchFamily="34" charset="0"/>
                          </a:rPr>
                          <m:t>𝑐</m:t>
                        </m:r>
                      </m:sub>
                    </m:sSub>
                    <m:r>
                      <a:rPr lang="vi-VN" sz="2400" b="0" i="1" smtClean="0">
                        <a:latin typeface="Cambria Math" panose="02040503050406030204" pitchFamily="18" charset="0"/>
                        <a:cs typeface="Calibri" panose="020F0502020204030204" pitchFamily="34" charset="0"/>
                      </a:rPr>
                      <m:t>=1</m:t>
                    </m:r>
                  </m:oMath>
                </a14:m>
                <a:r>
                  <a:rPr lang="vi-VN" sz="2400" b="1">
                    <a:latin typeface="Calibri" panose="020F0502020204030204" pitchFamily="34" charset="0"/>
                    <a:cs typeface="Calibri" panose="020F0502020204030204" pitchFamily="34" charset="0"/>
                  </a:rPr>
                  <a:t> </a:t>
                </a:r>
                <a:r>
                  <a:rPr lang="vi-VN" sz="2400">
                    <a:latin typeface="Calibri" panose="020F0502020204030204" pitchFamily="34" charset="0"/>
                    <a:cs typeface="Calibri" panose="020F0502020204030204" pitchFamily="34" charset="0"/>
                  </a:rPr>
                  <a:t>, khi </a:t>
                </a:r>
                <a14:m>
                  <m:oMath xmlns:m="http://schemas.openxmlformats.org/officeDocument/2006/math">
                    <m:r>
                      <a:rPr lang="vi-VN" sz="2400" b="1" smtClean="0">
                        <a:latin typeface="Cambria Math" panose="02040503050406030204" pitchFamily="18" charset="0"/>
                        <a:cs typeface="Calibri" panose="020F0502020204030204" pitchFamily="34" charset="0"/>
                      </a:rPr>
                      <m:t> </m:t>
                    </m:r>
                    <m:sSub>
                      <m:sSubPr>
                        <m:ctrlPr>
                          <a:rPr lang="vi-VN" sz="2400" b="1" i="1" smtClean="0">
                            <a:latin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cs typeface="Calibri" panose="020F0502020204030204" pitchFamily="34" charset="0"/>
                          </a:rPr>
                          <m:t>𝑖</m:t>
                        </m:r>
                      </m:sub>
                    </m:sSub>
                    <m:r>
                      <a:rPr lang="vi-VN" sz="2400" i="1">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𝑐</m:t>
                    </m:r>
                  </m:oMath>
                </a14:m>
                <a:r>
                  <a:rPr lang="vi-VN" sz="2400">
                    <a:latin typeface="Calibri" panose="020F0502020204030204" pitchFamily="34" charset="0"/>
                    <a:cs typeface="Calibri" panose="020F0502020204030204" pitchFamily="34" charset="0"/>
                  </a:rPr>
                  <a:t> </a:t>
                </a:r>
                <a:r>
                  <a:rPr lang="vi-VN" sz="2400" b="1">
                    <a:latin typeface="Calibri" panose="020F0502020204030204" pitchFamily="34" charset="0"/>
                    <a:cs typeface="Calibri" panose="020F0502020204030204" pitchFamily="34" charset="0"/>
                  </a:rPr>
                  <a:t> </a:t>
                </a:r>
              </a:p>
              <a:p>
                <a:pPr marL="0" indent="0">
                  <a:lnSpc>
                    <a:spcPct val="150000"/>
                  </a:lnSpc>
                  <a:buNone/>
                </a:pPr>
                <a:endParaRPr lang="en-US" sz="2400">
                  <a:latin typeface="Calibri" panose="020F0502020204030204" pitchFamily="34" charset="0"/>
                  <a:cs typeface="Calibri" panose="020F0502020204030204" pitchFamily="34" charset="0"/>
                </a:endParaRPr>
              </a:p>
            </p:txBody>
          </p:sp>
        </mc:Choice>
        <mc:Fallback>
          <p:sp>
            <p:nvSpPr>
              <p:cNvPr id="15" name="Content Placeholder 2">
                <a:extLst>
                  <a:ext uri="{FF2B5EF4-FFF2-40B4-BE49-F238E27FC236}">
                    <a16:creationId xmlns:a16="http://schemas.microsoft.com/office/drawing/2014/main" id="{C7F66CCF-3AF7-4CE4-A3B4-4818DE0155AF}"/>
                  </a:ext>
                </a:extLst>
              </p:cNvPr>
              <p:cNvSpPr txBox="1">
                <a:spLocks noRot="1" noChangeAspect="1" noMove="1" noResize="1" noEditPoints="1" noAdjustHandles="1" noChangeArrowheads="1" noChangeShapeType="1" noTextEdit="1"/>
              </p:cNvSpPr>
              <p:nvPr/>
            </p:nvSpPr>
            <p:spPr>
              <a:xfrm>
                <a:off x="1138463" y="1407409"/>
                <a:ext cx="10378622" cy="4978892"/>
              </a:xfrm>
              <a:prstGeom prst="rect">
                <a:avLst/>
              </a:prstGeom>
              <a:blipFill>
                <a:blip r:embed="rId3"/>
                <a:stretch>
                  <a:fillRect l="-940" r="-8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Maximum Likelihood Estimation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4"/>
            <a:ext cx="6209395"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9D8EC2A-1DE0-47FA-AD75-8AE599320E1D}"/>
              </a:ext>
            </a:extLst>
          </p:cNvPr>
          <p:cNvSpPr/>
          <p:nvPr/>
        </p:nvSpPr>
        <p:spPr>
          <a:xfrm>
            <a:off x="1138463" y="2849149"/>
            <a:ext cx="10182680" cy="2114738"/>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A1C6528-C174-40A3-A509-1EFBA14828CC}"/>
                  </a:ext>
                </a:extLst>
              </p:cNvPr>
              <p:cNvSpPr txBox="1"/>
              <p:nvPr/>
            </p:nvSpPr>
            <p:spPr>
              <a:xfrm>
                <a:off x="1840954" y="3054445"/>
                <a:ext cx="8651060" cy="1684820"/>
              </a:xfrm>
              <a:prstGeom prst="rect">
                <a:avLst/>
              </a:prstGeom>
              <a:noFill/>
            </p:spPr>
            <p:txBody>
              <a:bodyPr wrap="square" rtlCol="0">
                <a:spAutoFit/>
              </a:bodyPr>
              <a:lstStyle/>
              <a:p>
                <a:pPr marL="0" indent="0">
                  <a:lnSpc>
                    <a:spcPct val="150000"/>
                  </a:lnSpc>
                  <a:buNone/>
                </a:pPr>
                <a:r>
                  <a:rPr lang="vi-VN" sz="2400">
                    <a:latin typeface="Calibri" panose="020F0502020204030204" pitchFamily="34" charset="0"/>
                    <a:cs typeface="Calibri" panose="020F0502020204030204" pitchFamily="34" charset="0"/>
                  </a:rPr>
                  <a:t>Ta có hàm likelihood như sau. </a:t>
                </a:r>
              </a:p>
              <a:p>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𝑡</m:t>
                          </m:r>
                        </m:e>
                        <m:e>
                          <m:r>
                            <a:rPr lang="vi-VN" sz="2400" b="1" i="0" smtClean="0">
                              <a:latin typeface="Cambria Math" panose="02040503050406030204" pitchFamily="18" charset="0"/>
                              <a:cs typeface="Calibri" panose="020F0502020204030204" pitchFamily="34" charset="0"/>
                            </a:rPr>
                            <m:t>𝐗</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e>
                      </m:d>
                      <m:r>
                        <a:rPr lang="vi-VN" sz="2400" b="0" i="1" smtClean="0">
                          <a:latin typeface="Cambria Math" panose="02040503050406030204" pitchFamily="18" charset="0"/>
                          <a:cs typeface="Calibri" panose="020F0502020204030204" pitchFamily="34" charset="0"/>
                        </a:rPr>
                        <m:t>=</m:t>
                      </m:r>
                      <m:nary>
                        <m:naryPr>
                          <m:chr m:val="∏"/>
                          <m:ctrlPr>
                            <a:rPr lang="vi-VN" sz="2400" b="0" i="1" smtClean="0">
                              <a:latin typeface="Cambria Math" panose="02040503050406030204" pitchFamily="18" charset="0"/>
                              <a:cs typeface="Calibri" panose="020F0502020204030204" pitchFamily="34" charset="0"/>
                            </a:rPr>
                          </m:ctrlPr>
                        </m:naryPr>
                        <m:sub>
                          <m:r>
                            <m:rPr>
                              <m:brk m:alnAt="23"/>
                            </m:rPr>
                            <a:rPr lang="vi-VN" sz="2400" b="0" i="1" smtClean="0">
                              <a:latin typeface="Cambria Math" panose="02040503050406030204" pitchFamily="18" charset="0"/>
                              <a:cs typeface="Calibri" panose="020F0502020204030204" pitchFamily="34" charset="0"/>
                            </a:rPr>
                            <m:t>𝑛</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nary>
                            <m:naryPr>
                              <m:chr m:val="∏"/>
                              <m:ctrlPr>
                                <a:rPr lang="vi-VN" sz="2400" b="0" i="1" smtClean="0">
                                  <a:latin typeface="Cambria Math" panose="02040503050406030204" pitchFamily="18" charset="0"/>
                                  <a:cs typeface="Calibri" panose="020F0502020204030204" pitchFamily="34" charset="0"/>
                                </a:rPr>
                              </m:ctrlPr>
                            </m:naryPr>
                            <m:sub>
                              <m:r>
                                <m:rPr>
                                  <m:brk m:alnAt="23"/>
                                </m:rPr>
                                <a:rPr lang="vi-VN" sz="2400" b="0" i="1" smtClean="0">
                                  <a:latin typeface="Cambria Math" panose="02040503050406030204" pitchFamily="18" charset="0"/>
                                  <a:cs typeface="Calibri" panose="020F0502020204030204" pitchFamily="34" charset="0"/>
                                </a:rPr>
                                <m:t>𝑘</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𝐾</m:t>
                              </m:r>
                            </m:sup>
                            <m:e>
                              <m:r>
                                <a:rPr lang="vi-VN" sz="2400" b="0" i="1" smtClean="0">
                                  <a:latin typeface="Cambria Math" panose="02040503050406030204" pitchFamily="18" charset="0"/>
                                  <a:cs typeface="Calibri" panose="020F0502020204030204" pitchFamily="34" charset="0"/>
                                </a:rPr>
                                <m:t>𝑝</m:t>
                              </m:r>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𝐶</m:t>
                                  </m:r>
                                </m:e>
                                <m:sub>
                                  <m:r>
                                    <a:rPr lang="vi-VN" sz="2400" b="0" i="1" smtClean="0">
                                      <a:latin typeface="Cambria Math" panose="02040503050406030204" pitchFamily="18" charset="0"/>
                                      <a:cs typeface="Calibri" panose="020F0502020204030204" pitchFamily="34" charset="0"/>
                                    </a:rPr>
                                    <m:t>𝑘</m:t>
                                  </m:r>
                                </m:sub>
                              </m:sSub>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sSup>
                                <m:sSupPr>
                                  <m:ctrlPr>
                                    <a:rPr lang="vi-VN" sz="2400" b="0" i="1" smtClean="0">
                                      <a:latin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1" i="0" smtClean="0">
                                              <a:latin typeface="Cambria Math" panose="02040503050406030204" pitchFamily="18" charset="0"/>
                                              <a:cs typeface="Calibri" panose="020F0502020204030204" pitchFamily="34" charset="0"/>
                                            </a:rPr>
                                            <m:t>𝐱</m:t>
                                          </m:r>
                                        </m:e>
                                        <m:sub>
                                          <m:r>
                                            <a:rPr lang="vi-VN" sz="2400" b="0" i="1" smtClean="0">
                                              <a:latin typeface="Cambria Math" panose="02040503050406030204" pitchFamily="18" charset="0"/>
                                              <a:cs typeface="Calibri" panose="020F0502020204030204" pitchFamily="34" charset="0"/>
                                            </a:rPr>
                                            <m:t>𝑛</m:t>
                                          </m:r>
                                        </m:sub>
                                      </m:sSub>
                                    </m:e>
                                  </m:d>
                                  <m:r>
                                    <a:rPr lang="vi-VN" sz="2400" b="0" i="1" smtClean="0">
                                      <a:latin typeface="Cambria Math" panose="02040503050406030204" pitchFamily="18" charset="0"/>
                                      <a:cs typeface="Calibri" panose="020F0502020204030204" pitchFamily="34" charset="0"/>
                                    </a:rPr>
                                    <m:t>)</m:t>
                                  </m:r>
                                </m:e>
                                <m:sup>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𝑛𝑘</m:t>
                                      </m:r>
                                    </m:sub>
                                  </m:sSub>
                                </m:sup>
                              </m:sSup>
                            </m:e>
                          </m:nary>
                        </m:e>
                      </m:nary>
                      <m:r>
                        <a:rPr lang="vi-VN" sz="2400" b="0" i="1" smtClean="0">
                          <a:latin typeface="Cambria Math" panose="02040503050406030204" pitchFamily="18" charset="0"/>
                          <a:cs typeface="Calibri" panose="020F0502020204030204" pitchFamily="34" charset="0"/>
                        </a:rPr>
                        <m:t>=</m:t>
                      </m:r>
                      <m:nary>
                        <m:naryPr>
                          <m:chr m:val="∏"/>
                          <m:ctrlPr>
                            <a:rPr lang="vi-VN" sz="2400" i="1">
                              <a:latin typeface="Cambria Math" panose="02040503050406030204" pitchFamily="18" charset="0"/>
                              <a:cs typeface="Calibri" panose="020F0502020204030204" pitchFamily="34" charset="0"/>
                            </a:rPr>
                          </m:ctrlPr>
                        </m:naryPr>
                        <m:sub>
                          <m:r>
                            <m:rPr>
                              <m:brk m:alnAt="23"/>
                            </m:rPr>
                            <a:rPr lang="vi-VN" sz="2400" i="1">
                              <a:latin typeface="Cambria Math" panose="02040503050406030204" pitchFamily="18" charset="0"/>
                              <a:cs typeface="Calibri" panose="020F0502020204030204" pitchFamily="34" charset="0"/>
                            </a:rPr>
                            <m:t>𝑛</m:t>
                          </m:r>
                          <m:r>
                            <a:rPr lang="vi-VN" sz="2400" i="1">
                              <a:latin typeface="Cambria Math" panose="02040503050406030204" pitchFamily="18" charset="0"/>
                              <a:cs typeface="Calibri" panose="020F0502020204030204" pitchFamily="34" charset="0"/>
                            </a:rPr>
                            <m:t>=1</m:t>
                          </m:r>
                        </m:sub>
                        <m:sup>
                          <m:r>
                            <a:rPr lang="vi-VN" sz="2400" i="1">
                              <a:latin typeface="Cambria Math" panose="02040503050406030204" pitchFamily="18" charset="0"/>
                              <a:cs typeface="Calibri" panose="020F0502020204030204" pitchFamily="34" charset="0"/>
                            </a:rPr>
                            <m:t>𝑁</m:t>
                          </m:r>
                        </m:sup>
                        <m:e>
                          <m:nary>
                            <m:naryPr>
                              <m:chr m:val="∏"/>
                              <m:ctrlPr>
                                <a:rPr lang="vi-VN" sz="2400" i="1">
                                  <a:latin typeface="Cambria Math" panose="02040503050406030204" pitchFamily="18" charset="0"/>
                                  <a:cs typeface="Calibri" panose="020F0502020204030204" pitchFamily="34" charset="0"/>
                                </a:rPr>
                              </m:ctrlPr>
                            </m:naryPr>
                            <m:sub>
                              <m:r>
                                <m:rPr>
                                  <m:brk m:alnAt="23"/>
                                </m:rPr>
                                <a:rPr lang="vi-VN" sz="2400" i="1">
                                  <a:latin typeface="Cambria Math" panose="02040503050406030204" pitchFamily="18" charset="0"/>
                                  <a:cs typeface="Calibri" panose="020F0502020204030204" pitchFamily="34" charset="0"/>
                                </a:rPr>
                                <m:t>𝑘</m:t>
                              </m:r>
                              <m:r>
                                <a:rPr lang="vi-VN" sz="2400" i="1">
                                  <a:latin typeface="Cambria Math" panose="02040503050406030204" pitchFamily="18" charset="0"/>
                                  <a:cs typeface="Calibri" panose="020F0502020204030204" pitchFamily="34" charset="0"/>
                                </a:rPr>
                                <m:t>=1</m:t>
                              </m:r>
                            </m:sub>
                            <m:sup>
                              <m:r>
                                <a:rPr lang="vi-VN" sz="2400" i="1">
                                  <a:latin typeface="Cambria Math" panose="02040503050406030204" pitchFamily="18" charset="0"/>
                                  <a:cs typeface="Calibri" panose="020F0502020204030204" pitchFamily="34" charset="0"/>
                                </a:rPr>
                                <m:t>𝐾</m:t>
                              </m:r>
                            </m:sup>
                            <m:e>
                              <m:sSubSup>
                                <m:sSubSupPr>
                                  <m:ctrlPr>
                                    <a:rPr lang="vi-VN" sz="2400" b="0" i="1" smtClean="0">
                                      <a:latin typeface="Cambria Math" panose="02040503050406030204" pitchFamily="18" charset="0"/>
                                      <a:cs typeface="Calibri" panose="020F0502020204030204" pitchFamily="34" charset="0"/>
                                    </a:rPr>
                                  </m:ctrlPr>
                                </m:sSubSup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𝑛𝑘</m:t>
                                  </m:r>
                                </m:sub>
                                <m:sup>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𝑡</m:t>
                                      </m:r>
                                    </m:e>
                                    <m:sub>
                                      <m:r>
                                        <a:rPr lang="vi-VN" sz="2400" i="1">
                                          <a:latin typeface="Cambria Math" panose="02040503050406030204" pitchFamily="18" charset="0"/>
                                          <a:cs typeface="Calibri" panose="020F0502020204030204" pitchFamily="34" charset="0"/>
                                        </a:rPr>
                                        <m:t>𝑛𝑘</m:t>
                                      </m:r>
                                    </m:sub>
                                  </m:sSub>
                                </m:sup>
                              </m:sSubSup>
                            </m:e>
                          </m:nary>
                        </m:e>
                      </m:nary>
                    </m:oMath>
                  </m:oMathPara>
                </a14:m>
                <a:endParaRPr lang="en-US" sz="2400">
                  <a:latin typeface="Calibri" panose="020F0502020204030204" pitchFamily="34" charset="0"/>
                  <a:cs typeface="Calibri" panose="020F0502020204030204" pitchFamily="34" charset="0"/>
                </a:endParaRPr>
              </a:p>
            </p:txBody>
          </p:sp>
        </mc:Choice>
        <mc:Fallback>
          <p:sp>
            <p:nvSpPr>
              <p:cNvPr id="13" name="TextBox 12">
                <a:extLst>
                  <a:ext uri="{FF2B5EF4-FFF2-40B4-BE49-F238E27FC236}">
                    <a16:creationId xmlns:a16="http://schemas.microsoft.com/office/drawing/2014/main" id="{6A1C6528-C174-40A3-A509-1EFBA14828CC}"/>
                  </a:ext>
                </a:extLst>
              </p:cNvPr>
              <p:cNvSpPr txBox="1">
                <a:spLocks noRot="1" noChangeAspect="1" noMove="1" noResize="1" noEditPoints="1" noAdjustHandles="1" noChangeArrowheads="1" noChangeShapeType="1" noTextEdit="1"/>
              </p:cNvSpPr>
              <p:nvPr/>
            </p:nvSpPr>
            <p:spPr>
              <a:xfrm>
                <a:off x="1840954" y="3054445"/>
                <a:ext cx="8651060" cy="1684820"/>
              </a:xfrm>
              <a:prstGeom prst="rect">
                <a:avLst/>
              </a:prstGeom>
              <a:blipFill>
                <a:blip r:embed="rId4"/>
                <a:stretch>
                  <a:fillRect l="-11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CFB6AE1-01BD-4539-9600-9E48CC1C2945}"/>
                  </a:ext>
                </a:extLst>
              </p:cNvPr>
              <p:cNvSpPr txBox="1"/>
              <p:nvPr/>
            </p:nvSpPr>
            <p:spPr>
              <a:xfrm>
                <a:off x="2163534" y="5090200"/>
                <a:ext cx="8328480" cy="588110"/>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Trong đó, đặt  </a:t>
                </a:r>
                <a14:m>
                  <m:oMath xmlns:m="http://schemas.openxmlformats.org/officeDocument/2006/math">
                    <m:r>
                      <a:rPr lang="vi-VN" sz="2400" b="0" i="1" smtClean="0">
                        <a:latin typeface="Cambria Math" panose="02040503050406030204" pitchFamily="18" charset="0"/>
                        <a:cs typeface="Calibri" panose="020F0502020204030204" pitchFamily="34" charset="0"/>
                      </a:rPr>
                      <m:t>𝑝</m:t>
                    </m:r>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𝐶</m:t>
                        </m:r>
                      </m:e>
                      <m:sub>
                        <m:r>
                          <a:rPr lang="vi-VN" sz="2400" b="0" i="1" smtClean="0">
                            <a:latin typeface="Cambria Math" panose="02040503050406030204" pitchFamily="18" charset="0"/>
                            <a:cs typeface="Calibri" panose="020F0502020204030204" pitchFamily="34" charset="0"/>
                          </a:rPr>
                          <m:t>𝑘</m:t>
                        </m:r>
                      </m:sub>
                    </m:sSub>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𝜙</m:t>
                    </m:r>
                    <m:d>
                      <m:dPr>
                        <m:ctrlPr>
                          <a:rPr lang="vi-VN" sz="2400" i="1">
                            <a:latin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𝐱</m:t>
                            </m:r>
                          </m:e>
                          <m:sub>
                            <m:r>
                              <a:rPr lang="vi-VN" sz="2400" i="1">
                                <a:latin typeface="Cambria Math" panose="02040503050406030204" pitchFamily="18" charset="0"/>
                                <a:cs typeface="Calibri" panose="020F0502020204030204" pitchFamily="34" charset="0"/>
                              </a:rPr>
                              <m:t>𝑛</m:t>
                            </m:r>
                          </m:sub>
                        </m:sSub>
                      </m:e>
                    </m:d>
                    <m:r>
                      <a:rPr lang="vi-VN" sz="2400" i="1">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𝑛𝑘</m:t>
                        </m:r>
                      </m:sub>
                    </m:sSub>
                  </m:oMath>
                </a14:m>
                <a:endParaRPr lang="en-US" sz="2400">
                  <a:latin typeface="Calibri" panose="020F0502020204030204" pitchFamily="34" charset="0"/>
                  <a:cs typeface="Calibri" panose="020F0502020204030204" pitchFamily="34" charset="0"/>
                </a:endParaRPr>
              </a:p>
            </p:txBody>
          </p:sp>
        </mc:Choice>
        <mc:Fallback>
          <p:sp>
            <p:nvSpPr>
              <p:cNvPr id="8" name="TextBox 7">
                <a:extLst>
                  <a:ext uri="{FF2B5EF4-FFF2-40B4-BE49-F238E27FC236}">
                    <a16:creationId xmlns:a16="http://schemas.microsoft.com/office/drawing/2014/main" id="{DCFB6AE1-01BD-4539-9600-9E48CC1C2945}"/>
                  </a:ext>
                </a:extLst>
              </p:cNvPr>
              <p:cNvSpPr txBox="1">
                <a:spLocks noRot="1" noChangeAspect="1" noMove="1" noResize="1" noEditPoints="1" noAdjustHandles="1" noChangeArrowheads="1" noChangeShapeType="1" noTextEdit="1"/>
              </p:cNvSpPr>
              <p:nvPr/>
            </p:nvSpPr>
            <p:spPr>
              <a:xfrm>
                <a:off x="2163534" y="5090200"/>
                <a:ext cx="8328480" cy="588110"/>
              </a:xfrm>
              <a:prstGeom prst="rect">
                <a:avLst/>
              </a:prstGeom>
              <a:blipFill>
                <a:blip r:embed="rId5"/>
                <a:stretch>
                  <a:fillRect l="-1171" b="-2395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7FADB02B-57A5-476B-9F26-CECE2E376505}"/>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a:extLst>
              <a:ext uri="{FF2B5EF4-FFF2-40B4-BE49-F238E27FC236}">
                <a16:creationId xmlns:a16="http://schemas.microsoft.com/office/drawing/2014/main" id="{11BC7AAA-505F-4A0B-B862-16E94CC2A242}"/>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70</a:t>
            </a:fld>
            <a:endParaRPr lang="en-US" sz="1400">
              <a:solidFill>
                <a:schemeClr val="bg1"/>
              </a:solidFill>
            </a:endParaRPr>
          </a:p>
        </p:txBody>
      </p:sp>
    </p:spTree>
    <p:extLst>
      <p:ext uri="{BB962C8B-B14F-4D97-AF65-F5344CB8AC3E}">
        <p14:creationId xmlns:p14="http://schemas.microsoft.com/office/powerpoint/2010/main" val="223838079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fade">
                                      <p:cBhvr>
                                        <p:cTn id="25" dur="500"/>
                                        <p:tgtEl>
                                          <p:spTgt spid="1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7F66CCF-3AF7-4CE4-A3B4-4818DE0155AF}"/>
              </a:ext>
            </a:extLst>
          </p:cNvPr>
          <p:cNvSpPr txBox="1">
            <a:spLocks/>
          </p:cNvSpPr>
          <p:nvPr/>
        </p:nvSpPr>
        <p:spPr>
          <a:xfrm>
            <a:off x="1138463" y="1407409"/>
            <a:ext cx="10378622"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Maximum Likelihood Estimation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4"/>
            <a:ext cx="6209395"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9D8EC2A-1DE0-47FA-AD75-8AE599320E1D}"/>
              </a:ext>
            </a:extLst>
          </p:cNvPr>
          <p:cNvSpPr/>
          <p:nvPr/>
        </p:nvSpPr>
        <p:spPr>
          <a:xfrm>
            <a:off x="713920" y="1742626"/>
            <a:ext cx="10803166" cy="2114738"/>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A1C6528-C174-40A3-A509-1EFBA14828CC}"/>
                  </a:ext>
                </a:extLst>
              </p:cNvPr>
              <p:cNvSpPr txBox="1"/>
              <p:nvPr/>
            </p:nvSpPr>
            <p:spPr>
              <a:xfrm>
                <a:off x="1486805" y="1947922"/>
                <a:ext cx="9372600" cy="1723805"/>
              </a:xfrm>
              <a:prstGeom prst="rect">
                <a:avLst/>
              </a:prstGeom>
              <a:noFill/>
            </p:spPr>
            <p:txBody>
              <a:bodyPr wrap="square" rtlCol="0">
                <a:spAutoFit/>
              </a:bodyPr>
              <a:lstStyle/>
              <a:p>
                <a:pPr marL="0" indent="0">
                  <a:lnSpc>
                    <a:spcPct val="150000"/>
                  </a:lnSpc>
                  <a:buNone/>
                </a:pPr>
                <a:r>
                  <a:rPr lang="vi-VN" sz="2400">
                    <a:latin typeface="Calibri" panose="020F0502020204030204" pitchFamily="34" charset="0"/>
                    <a:cs typeface="Calibri" panose="020F0502020204030204" pitchFamily="34" charset="0"/>
                  </a:rPr>
                  <a:t>Ta xây dựng hàm loss </a:t>
                </a:r>
              </a:p>
              <a:p>
                <a:pPr/>
                <a14:m>
                  <m:oMathPara xmlns:m="http://schemas.openxmlformats.org/officeDocument/2006/math">
                    <m:oMathParaPr>
                      <m:jc m:val="centerGroup"/>
                    </m:oMathParaPr>
                    <m:oMath xmlns:m="http://schemas.openxmlformats.org/officeDocument/2006/math">
                      <m:r>
                        <m:rPr>
                          <m:sty m:val="p"/>
                        </m:rPr>
                        <a:rPr lang="vi-VN" sz="2400" b="0" i="0" smtClean="0">
                          <a:latin typeface="Cambria Math" panose="02040503050406030204" pitchFamily="18" charset="0"/>
                          <a:cs typeface="Calibri" panose="020F0502020204030204" pitchFamily="34" charset="0"/>
                        </a:rPr>
                        <m:t>NLL</m:t>
                      </m:r>
                      <m:d>
                        <m:dPr>
                          <m:ctrlPr>
                            <a:rPr lang="vi-VN" sz="2400" b="0" i="1" smtClean="0">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r>
                            <a:rPr lang="vi-VN" sz="2400" i="1">
                              <a:latin typeface="Cambria Math" panose="02040503050406030204" pitchFamily="18" charset="0"/>
                              <a:cs typeface="Calibri" panose="020F0502020204030204" pitchFamily="34" charset="0"/>
                            </a:rPr>
                            <m:t>𝑝</m:t>
                          </m:r>
                          <m:d>
                            <m:dPr>
                              <m:ctrlPr>
                                <a:rPr lang="vi-VN" sz="2400" i="1">
                                  <a:latin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𝑡</m:t>
                              </m:r>
                            </m:e>
                            <m:e>
                              <m:r>
                                <a:rPr lang="vi-VN" sz="2400" b="1">
                                  <a:latin typeface="Cambria Math" panose="02040503050406030204" pitchFamily="18" charset="0"/>
                                  <a:cs typeface="Calibri" panose="020F0502020204030204" pitchFamily="34" charset="0"/>
                                </a:rPr>
                                <m:t>𝐗</m:t>
                              </m:r>
                              <m:r>
                                <a:rPr lang="vi-VN" sz="2400" i="1">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𝐰</m:t>
                              </m:r>
                              <m: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𝜙</m:t>
                              </m:r>
                            </m:e>
                          </m:d>
                        </m:e>
                      </m:func>
                      <m:r>
                        <a:rPr lang="vi-VN" sz="2400" b="0" i="1" smtClean="0">
                          <a:latin typeface="Cambria Math" panose="02040503050406030204" pitchFamily="18" charset="0"/>
                          <a:cs typeface="Calibri" panose="020F0502020204030204" pitchFamily="34" charset="0"/>
                        </a:rPr>
                        <m:t>=−</m:t>
                      </m:r>
                      <m:nary>
                        <m:naryPr>
                          <m:chr m:val="∑"/>
                          <m:ctrlPr>
                            <a:rPr lang="vi-VN" sz="2400" b="0" i="1" smtClean="0">
                              <a:latin typeface="Cambria Math" panose="02040503050406030204" pitchFamily="18" charset="0"/>
                              <a:cs typeface="Calibri" panose="020F0502020204030204" pitchFamily="34" charset="0"/>
                            </a:rPr>
                          </m:ctrlPr>
                        </m:naryPr>
                        <m:sub>
                          <m:r>
                            <m:rPr>
                              <m:brk m:alnAt="23"/>
                            </m:rPr>
                            <a:rPr lang="vi-VN" sz="2400" b="0" i="1" smtClean="0">
                              <a:latin typeface="Cambria Math" panose="02040503050406030204" pitchFamily="18" charset="0"/>
                              <a:cs typeface="Calibri" panose="020F0502020204030204" pitchFamily="34" charset="0"/>
                            </a:rPr>
                            <m:t>𝑛</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nary>
                            <m:naryPr>
                              <m:chr m:val="∑"/>
                              <m:ctrlPr>
                                <a:rPr lang="vi-VN" sz="2400" b="0" i="1" smtClean="0">
                                  <a:latin typeface="Cambria Math" panose="02040503050406030204" pitchFamily="18" charset="0"/>
                                  <a:cs typeface="Calibri" panose="020F0502020204030204" pitchFamily="34" charset="0"/>
                                </a:rPr>
                              </m:ctrlPr>
                            </m:naryPr>
                            <m:sub>
                              <m:r>
                                <m:rPr>
                                  <m:brk m:alnAt="23"/>
                                </m:rPr>
                                <a:rPr lang="vi-VN" sz="2400" b="0" i="1" smtClean="0">
                                  <a:latin typeface="Cambria Math" panose="02040503050406030204" pitchFamily="18" charset="0"/>
                                  <a:cs typeface="Calibri" panose="020F0502020204030204" pitchFamily="34" charset="0"/>
                                </a:rPr>
                                <m:t>𝑘</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𝐾</m:t>
                              </m:r>
                            </m:sup>
                            <m:e>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𝑛𝑘</m:t>
                                          </m:r>
                                        </m:sub>
                                      </m:sSub>
                                    </m:e>
                                  </m:d>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𝑛𝑘</m:t>
                                      </m:r>
                                    </m:sub>
                                  </m:sSub>
                                </m:e>
                              </m:func>
                            </m:e>
                          </m:nary>
                        </m:e>
                      </m:nary>
                    </m:oMath>
                  </m:oMathPara>
                </a14:m>
                <a:endParaRPr lang="en-US" sz="2400">
                  <a:latin typeface="Calibri" panose="020F0502020204030204" pitchFamily="34" charset="0"/>
                  <a:cs typeface="Calibri" panose="020F0502020204030204" pitchFamily="34" charset="0"/>
                </a:endParaRPr>
              </a:p>
            </p:txBody>
          </p:sp>
        </mc:Choice>
        <mc:Fallback>
          <p:sp>
            <p:nvSpPr>
              <p:cNvPr id="13" name="TextBox 12">
                <a:extLst>
                  <a:ext uri="{FF2B5EF4-FFF2-40B4-BE49-F238E27FC236}">
                    <a16:creationId xmlns:a16="http://schemas.microsoft.com/office/drawing/2014/main" id="{6A1C6528-C174-40A3-A509-1EFBA14828CC}"/>
                  </a:ext>
                </a:extLst>
              </p:cNvPr>
              <p:cNvSpPr txBox="1">
                <a:spLocks noRot="1" noChangeAspect="1" noMove="1" noResize="1" noEditPoints="1" noAdjustHandles="1" noChangeArrowheads="1" noChangeShapeType="1" noTextEdit="1"/>
              </p:cNvSpPr>
              <p:nvPr/>
            </p:nvSpPr>
            <p:spPr>
              <a:xfrm>
                <a:off x="1486805" y="1947922"/>
                <a:ext cx="9372600" cy="1723805"/>
              </a:xfrm>
              <a:prstGeom prst="rect">
                <a:avLst/>
              </a:prstGeom>
              <a:blipFill>
                <a:blip r:embed="rId3"/>
                <a:stretch>
                  <a:fillRect l="-10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CFB6AE1-01BD-4539-9600-9E48CC1C2945}"/>
                  </a:ext>
                </a:extLst>
              </p:cNvPr>
              <p:cNvSpPr txBox="1"/>
              <p:nvPr/>
            </p:nvSpPr>
            <p:spPr>
              <a:xfrm>
                <a:off x="1486805" y="4062660"/>
                <a:ext cx="8328480" cy="1142108"/>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Đặt </a:t>
                </a:r>
                <a14:m>
                  <m:oMath xmlns:m="http://schemas.openxmlformats.org/officeDocument/2006/math">
                    <m:r>
                      <m:rPr>
                        <m:sty m:val="p"/>
                      </m:rPr>
                      <a:rPr lang="vi-VN" sz="2400" b="0" i="0" smtClean="0">
                        <a:latin typeface="Cambria Math" panose="02040503050406030204" pitchFamily="18" charset="0"/>
                        <a:cs typeface="Calibri" panose="020F0502020204030204" pitchFamily="34" charset="0"/>
                      </a:rPr>
                      <m:t>MLE</m:t>
                    </m:r>
                    <m:r>
                      <a:rPr lang="vi-VN" sz="2400" b="0" i="0" smtClean="0">
                        <a:latin typeface="Cambria Math" panose="02040503050406030204" pitchFamily="18" charset="0"/>
                        <a:cs typeface="Calibri" panose="020F0502020204030204" pitchFamily="34" charset="0"/>
                      </a:rPr>
                      <m:t>=</m:t>
                    </m:r>
                    <m:acc>
                      <m:accPr>
                        <m:chr m:val="̂"/>
                        <m:ctrlPr>
                          <a:rPr lang="vi-VN" sz="2400" b="0" i="1" smtClean="0">
                            <a:latin typeface="Cambria Math" panose="02040503050406030204" pitchFamily="18" charset="0"/>
                            <a:cs typeface="Calibri" panose="020F0502020204030204" pitchFamily="34" charset="0"/>
                          </a:rPr>
                        </m:ctrlPr>
                      </m:accPr>
                      <m:e>
                        <m:r>
                          <a:rPr lang="vi-VN" sz="2400" b="1" i="0" smtClean="0">
                            <a:latin typeface="Cambria Math" panose="02040503050406030204" pitchFamily="18" charset="0"/>
                            <a:cs typeface="Calibri" panose="020F0502020204030204" pitchFamily="34" charset="0"/>
                          </a:rPr>
                          <m:t>𝐰</m:t>
                        </m:r>
                      </m:e>
                    </m:acc>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argmin</m:t>
                        </m:r>
                      </m:e>
                      <m:sub>
                        <m:r>
                          <a:rPr lang="vi-VN" sz="2400" b="1" i="0" smtClean="0">
                            <a:latin typeface="Cambria Math" panose="02040503050406030204" pitchFamily="18" charset="0"/>
                            <a:cs typeface="Calibri" panose="020F0502020204030204" pitchFamily="34" charset="0"/>
                          </a:rPr>
                          <m:t>𝐰</m:t>
                        </m:r>
                      </m:sub>
                    </m:sSub>
                    <m:r>
                      <m:rPr>
                        <m:sty m:val="p"/>
                      </m:rPr>
                      <a:rPr lang="vi-VN" sz="2400" b="0" i="0" smtClean="0">
                        <a:latin typeface="Cambria Math" panose="02040503050406030204" pitchFamily="18" charset="0"/>
                        <a:cs typeface="Calibri" panose="020F0502020204030204" pitchFamily="34" charset="0"/>
                      </a:rPr>
                      <m:t>NLL</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𝐰</m:t>
                        </m:r>
                      </m:e>
                    </m:d>
                  </m:oMath>
                </a14:m>
                <a:r>
                  <a:rPr lang="vi-VN" sz="2400">
                    <a:latin typeface="Calibri" panose="020F0502020204030204" pitchFamily="34" charset="0"/>
                    <a:cs typeface="Calibri" panose="020F0502020204030204" pitchFamily="34" charset="0"/>
                  </a:rPr>
                  <a:t> </a:t>
                </a:r>
              </a:p>
              <a:p>
                <a:pPr>
                  <a:lnSpc>
                    <a:spcPct val="150000"/>
                  </a:lnSpc>
                </a:pPr>
                <a:r>
                  <a:rPr lang="vi-VN" sz="2400">
                    <a:latin typeface="Calibri" panose="020F0502020204030204" pitchFamily="34" charset="0"/>
                    <a:cs typeface="Calibri" panose="020F0502020204030204" pitchFamily="34" charset="0"/>
                  </a:rPr>
                  <a:t>        do đó </a:t>
                </a:r>
                <a14:m>
                  <m:oMath xmlns:m="http://schemas.openxmlformats.org/officeDocument/2006/math">
                    <m:r>
                      <a:rPr lang="vi-VN" sz="2400" b="1" i="0" smtClean="0">
                        <a:latin typeface="Cambria Math" panose="02040503050406030204" pitchFamily="18" charset="0"/>
                        <a:cs typeface="Calibri" panose="020F0502020204030204" pitchFamily="34" charset="0"/>
                      </a:rPr>
                      <m:t>𝐠</m:t>
                    </m:r>
                    <m:d>
                      <m:dPr>
                        <m:ctrlPr>
                          <a:rPr lang="vi-VN" sz="2400" b="0" i="1" smtClean="0">
                            <a:latin typeface="Cambria Math" panose="02040503050406030204" pitchFamily="18" charset="0"/>
                            <a:cs typeface="Calibri" panose="020F0502020204030204" pitchFamily="34" charset="0"/>
                          </a:rPr>
                        </m:ctrlPr>
                      </m:dPr>
                      <m:e>
                        <m:acc>
                          <m:accPr>
                            <m:chr m:val="̂"/>
                            <m:ctrlPr>
                              <a:rPr lang="vi-VN" sz="2400" i="1">
                                <a:latin typeface="Cambria Math" panose="02040503050406030204" pitchFamily="18" charset="0"/>
                                <a:cs typeface="Calibri" panose="020F0502020204030204" pitchFamily="34" charset="0"/>
                              </a:rPr>
                            </m:ctrlPr>
                          </m:accPr>
                          <m:e>
                            <m:r>
                              <a:rPr lang="vi-VN" sz="2400" b="1">
                                <a:latin typeface="Cambria Math" panose="02040503050406030204" pitchFamily="18" charset="0"/>
                                <a:cs typeface="Calibri" panose="020F0502020204030204" pitchFamily="34" charset="0"/>
                              </a:rPr>
                              <m:t>𝐰</m:t>
                            </m:r>
                          </m:e>
                        </m:acc>
                      </m:e>
                    </m:d>
                    <m:r>
                      <a:rPr lang="vi-VN" sz="2400" b="0" i="0"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m:t>
                        </m:r>
                      </m:e>
                      <m:sub>
                        <m:r>
                          <a:rPr lang="vi-VN" sz="2400" b="1">
                            <a:latin typeface="Cambria Math" panose="02040503050406030204" pitchFamily="18" charset="0"/>
                            <a:cs typeface="Calibri" panose="020F0502020204030204" pitchFamily="34" charset="0"/>
                          </a:rPr>
                          <m:t>𝐰</m:t>
                        </m:r>
                      </m:sub>
                    </m:sSub>
                    <m:r>
                      <m:rPr>
                        <m:sty m:val="p"/>
                      </m:rPr>
                      <a:rPr lang="vi-VN" sz="2400">
                        <a:latin typeface="Cambria Math" panose="02040503050406030204" pitchFamily="18" charset="0"/>
                        <a:cs typeface="Calibri" panose="020F0502020204030204" pitchFamily="34" charset="0"/>
                      </a:rPr>
                      <m:t>NLL</m:t>
                    </m:r>
                    <m:d>
                      <m:dPr>
                        <m:ctrlPr>
                          <a:rPr lang="vi-VN" sz="2400" i="1">
                            <a:latin typeface="Cambria Math" panose="02040503050406030204" pitchFamily="18" charset="0"/>
                            <a:cs typeface="Calibri" panose="020F0502020204030204" pitchFamily="34" charset="0"/>
                          </a:rPr>
                        </m:ctrlPr>
                      </m:dPr>
                      <m:e>
                        <m:acc>
                          <m:accPr>
                            <m:chr m:val="̂"/>
                            <m:ctrlPr>
                              <a:rPr lang="vi-VN" sz="2400" i="1">
                                <a:latin typeface="Cambria Math" panose="02040503050406030204" pitchFamily="18" charset="0"/>
                                <a:cs typeface="Calibri" panose="020F0502020204030204" pitchFamily="34" charset="0"/>
                              </a:rPr>
                            </m:ctrlPr>
                          </m:accPr>
                          <m:e>
                            <m:r>
                              <a:rPr lang="vi-VN" sz="2400" b="1">
                                <a:latin typeface="Cambria Math" panose="02040503050406030204" pitchFamily="18" charset="0"/>
                                <a:cs typeface="Calibri" panose="020F0502020204030204" pitchFamily="34" charset="0"/>
                              </a:rPr>
                              <m:t>𝐰</m:t>
                            </m:r>
                          </m:e>
                        </m:acc>
                      </m:e>
                    </m:d>
                    <m:r>
                      <a:rPr lang="vi-VN" sz="2400" b="0" i="1" smtClean="0">
                        <a:latin typeface="Cambria Math" panose="02040503050406030204" pitchFamily="18" charset="0"/>
                        <a:cs typeface="Calibri" panose="020F0502020204030204" pitchFamily="34" charset="0"/>
                      </a:rPr>
                      <m:t>=0</m:t>
                    </m:r>
                  </m:oMath>
                </a14:m>
                <a:r>
                  <a:rPr lang="vi-VN" sz="2400">
                    <a:latin typeface="Calibri" panose="020F0502020204030204" pitchFamily="34" charset="0"/>
                    <a:cs typeface="Calibri" panose="020F0502020204030204" pitchFamily="34" charset="0"/>
                  </a:rPr>
                  <a:t> </a:t>
                </a:r>
                <a:endParaRPr lang="en-US" sz="2400">
                  <a:latin typeface="Calibri" panose="020F0502020204030204" pitchFamily="34" charset="0"/>
                  <a:cs typeface="Calibri" panose="020F0502020204030204" pitchFamily="34" charset="0"/>
                </a:endParaRPr>
              </a:p>
            </p:txBody>
          </p:sp>
        </mc:Choice>
        <mc:Fallback>
          <p:sp>
            <p:nvSpPr>
              <p:cNvPr id="8" name="TextBox 7">
                <a:extLst>
                  <a:ext uri="{FF2B5EF4-FFF2-40B4-BE49-F238E27FC236}">
                    <a16:creationId xmlns:a16="http://schemas.microsoft.com/office/drawing/2014/main" id="{DCFB6AE1-01BD-4539-9600-9E48CC1C2945}"/>
                  </a:ext>
                </a:extLst>
              </p:cNvPr>
              <p:cNvSpPr txBox="1">
                <a:spLocks noRot="1" noChangeAspect="1" noMove="1" noResize="1" noEditPoints="1" noAdjustHandles="1" noChangeArrowheads="1" noChangeShapeType="1" noTextEdit="1"/>
              </p:cNvSpPr>
              <p:nvPr/>
            </p:nvSpPr>
            <p:spPr>
              <a:xfrm>
                <a:off x="1486805" y="4062660"/>
                <a:ext cx="8328480" cy="1142108"/>
              </a:xfrm>
              <a:prstGeom prst="rect">
                <a:avLst/>
              </a:prstGeom>
              <a:blipFill>
                <a:blip r:embed="rId4"/>
                <a:stretch>
                  <a:fillRect l="-1171" b="-1117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033AD6CF-E29A-44C1-B32C-D6977F8421E8}"/>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a:extLst>
              <a:ext uri="{FF2B5EF4-FFF2-40B4-BE49-F238E27FC236}">
                <a16:creationId xmlns:a16="http://schemas.microsoft.com/office/drawing/2014/main" id="{7D8E8CB2-30F9-421C-9BCE-CF2A6F6B58DB}"/>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71</a:t>
            </a:fld>
            <a:endParaRPr lang="en-US" sz="1400">
              <a:solidFill>
                <a:schemeClr val="bg1"/>
              </a:solidFill>
            </a:endParaRPr>
          </a:p>
        </p:txBody>
      </p:sp>
    </p:spTree>
    <p:extLst>
      <p:ext uri="{BB962C8B-B14F-4D97-AF65-F5344CB8AC3E}">
        <p14:creationId xmlns:p14="http://schemas.microsoft.com/office/powerpoint/2010/main" val="104258711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7F66CCF-3AF7-4CE4-A3B4-4818DE0155AF}"/>
              </a:ext>
            </a:extLst>
          </p:cNvPr>
          <p:cNvSpPr txBox="1">
            <a:spLocks/>
          </p:cNvSpPr>
          <p:nvPr/>
        </p:nvSpPr>
        <p:spPr>
          <a:xfrm>
            <a:off x="1138463" y="1407409"/>
            <a:ext cx="10378622"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Lemon/Milk" panose="020B0603050302020204" pitchFamily="34" charset="0"/>
                <a:cs typeface="FC Daisy" panose="020B0500040200020003" pitchFamily="34" charset="-34"/>
              </a:rPr>
              <a:t>2. Maximum Likelihood Estimation</a:t>
            </a:r>
            <a:endParaRPr lang="en-US" sz="3200" b="1" i="0">
              <a:solidFill>
                <a:srgbClr val="3D3939"/>
              </a:solidFill>
              <a:effectLst/>
              <a:latin typeface="Lemon/Milk" panose="020B0603050302020204" pitchFamily="34" charset="0"/>
              <a:cs typeface="FC Daisy" panose="020B0500040200020003" pitchFamily="34" charset="-34"/>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4"/>
            <a:ext cx="6209395"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A1C6528-C174-40A3-A509-1EFBA14828CC}"/>
                  </a:ext>
                </a:extLst>
              </p:cNvPr>
              <p:cNvSpPr txBox="1"/>
              <p:nvPr/>
            </p:nvSpPr>
            <p:spPr>
              <a:xfrm>
                <a:off x="1214662" y="1056474"/>
                <a:ext cx="10650766" cy="5250348"/>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Ta có: </a:t>
                </a:r>
                <a14:m>
                  <m:oMath xmlns:m="http://schemas.openxmlformats.org/officeDocument/2006/math">
                    <m:r>
                      <a:rPr lang="vi-VN" sz="2400" b="1" i="0" smtClean="0">
                        <a:latin typeface="Cambria Math" panose="02040503050406030204" pitchFamily="18" charset="0"/>
                        <a:cs typeface="Calibri" panose="020F0502020204030204" pitchFamily="34" charset="0"/>
                      </a:rPr>
                      <m:t>𝐠</m:t>
                    </m:r>
                    <m:d>
                      <m:dPr>
                        <m:ctrlPr>
                          <a:rPr lang="vi-VN" sz="2400" i="1" smtClean="0">
                            <a:latin typeface="Cambria Math" panose="02040503050406030204" pitchFamily="18" charset="0"/>
                            <a:cs typeface="Calibri" panose="020F0502020204030204" pitchFamily="34" charset="0"/>
                          </a:rPr>
                        </m:ctrlPr>
                      </m:dPr>
                      <m:e>
                        <m:r>
                          <a:rPr lang="vi-VN" sz="2400" b="1" i="0">
                            <a:latin typeface="Cambria Math" panose="02040503050406030204" pitchFamily="18" charset="0"/>
                            <a:cs typeface="Calibri" panose="020F0502020204030204" pitchFamily="34" charset="0"/>
                          </a:rPr>
                          <m:t>𝐰</m:t>
                        </m:r>
                      </m:e>
                    </m:d>
                    <m:r>
                      <a:rPr lang="vi-VN" sz="2400" b="0" i="0"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m:t>
                        </m:r>
                      </m:e>
                      <m:sub>
                        <m:sSub>
                          <m:sSubPr>
                            <m:ctrlPr>
                              <a:rPr lang="vi-VN" sz="2400" b="1" i="1" smtClean="0">
                                <a:latin typeface="Cambria Math" panose="02040503050406030204" pitchFamily="18" charset="0"/>
                                <a:cs typeface="Calibri" panose="020F0502020204030204" pitchFamily="34" charset="0"/>
                              </a:rPr>
                            </m:ctrlPr>
                          </m:sSubPr>
                          <m:e>
                            <m:r>
                              <a:rPr lang="vi-VN" sz="2400" b="1">
                                <a:latin typeface="Cambria Math" panose="02040503050406030204" pitchFamily="18" charset="0"/>
                                <a:cs typeface="Calibri" panose="020F0502020204030204" pitchFamily="34" charset="0"/>
                              </a:rPr>
                              <m:t>𝐰</m:t>
                            </m:r>
                          </m:e>
                          <m:sub>
                            <m:r>
                              <a:rPr lang="vi-VN" sz="2400" b="0" i="1" smtClean="0">
                                <a:latin typeface="Cambria Math" panose="02040503050406030204" pitchFamily="18" charset="0"/>
                                <a:cs typeface="Calibri" panose="020F0502020204030204" pitchFamily="34" charset="0"/>
                              </a:rPr>
                              <m:t>𝑗</m:t>
                            </m:r>
                          </m:sub>
                        </m:sSub>
                      </m:sub>
                    </m:sSub>
                    <m:r>
                      <m:rPr>
                        <m:sty m:val="p"/>
                      </m:rPr>
                      <a:rPr lang="vi-VN" sz="2400">
                        <a:latin typeface="Cambria Math" panose="02040503050406030204" pitchFamily="18" charset="0"/>
                        <a:cs typeface="Calibri" panose="020F0502020204030204" pitchFamily="34" charset="0"/>
                      </a:rPr>
                      <m:t>NLL</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r>
                      <a:rPr lang="vi-VN" sz="2400" b="1" i="1" smtClean="0">
                        <a:latin typeface="Cambria Math" panose="02040503050406030204" pitchFamily="18" charset="0"/>
                        <a:cs typeface="Calibri" panose="020F0502020204030204" pitchFamily="34" charset="0"/>
                      </a:rPr>
                      <m:t>=</m:t>
                    </m:r>
                    <m:f>
                      <m:fPr>
                        <m:ctrlPr>
                          <a:rPr lang="vi-VN" sz="2400" b="1"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𝛿</m:t>
                        </m:r>
                        <m:r>
                          <m:rPr>
                            <m:sty m:val="p"/>
                          </m:rPr>
                          <a:rPr lang="vi-VN" sz="2400" b="0" i="0" smtClean="0">
                            <a:latin typeface="Cambria Math" panose="02040503050406030204" pitchFamily="18" charset="0"/>
                            <a:cs typeface="Calibri" panose="020F0502020204030204" pitchFamily="34" charset="0"/>
                          </a:rPr>
                          <m:t>NLL</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num>
                      <m:den>
                        <m:r>
                          <a:rPr lang="vi-VN" sz="2400" b="0" i="1" smtClean="0">
                            <a:latin typeface="Cambria Math" panose="02040503050406030204" pitchFamily="18" charset="0"/>
                            <a:cs typeface="Calibri" panose="020F0502020204030204" pitchFamily="34" charset="0"/>
                          </a:rPr>
                          <m:t>𝛿</m:t>
                        </m:r>
                        <m:r>
                          <a:rPr lang="vi-VN" sz="2400" b="1" i="1">
                            <a:latin typeface="Cambria Math" panose="02040503050406030204" pitchFamily="18" charset="0"/>
                            <a:cs typeface="Calibri" panose="020F0502020204030204" pitchFamily="34" charset="0"/>
                          </a:rPr>
                          <m:t>𝒘</m:t>
                        </m:r>
                      </m:den>
                    </m:f>
                    <m:r>
                      <a:rPr lang="vi-VN" sz="2400" b="1" i="1" smtClean="0">
                        <a:latin typeface="Cambria Math" panose="02040503050406030204" pitchFamily="18" charset="0"/>
                        <a:cs typeface="Calibri" panose="020F0502020204030204" pitchFamily="34" charset="0"/>
                      </a:rPr>
                      <m:t>=</m:t>
                    </m:r>
                    <m:f>
                      <m:fPr>
                        <m:ctrlPr>
                          <a:rPr lang="vi-VN" sz="2400" b="1" i="1">
                            <a:latin typeface="Cambria Math" panose="02040503050406030204" pitchFamily="18" charset="0"/>
                            <a:cs typeface="Calibri" panose="020F0502020204030204" pitchFamily="34" charset="0"/>
                          </a:rPr>
                        </m:ctrlPr>
                      </m:fPr>
                      <m:num>
                        <m:r>
                          <a:rPr lang="vi-VN" sz="2400" i="1">
                            <a:latin typeface="Cambria Math" panose="02040503050406030204" pitchFamily="18" charset="0"/>
                            <a:cs typeface="Calibri" panose="020F0502020204030204" pitchFamily="34" charset="0"/>
                          </a:rPr>
                          <m:t>𝛿</m:t>
                        </m:r>
                        <m:r>
                          <m:rPr>
                            <m:sty m:val="p"/>
                          </m:rPr>
                          <a:rPr lang="vi-VN" sz="2400">
                            <a:latin typeface="Cambria Math" panose="02040503050406030204" pitchFamily="18" charset="0"/>
                            <a:cs typeface="Calibri" panose="020F0502020204030204" pitchFamily="34" charset="0"/>
                          </a:rPr>
                          <m:t>NLL</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num>
                      <m:den>
                        <m:r>
                          <a:rPr lang="vi-VN" sz="2400" b="0" i="1">
                            <a:latin typeface="Cambria Math" panose="02040503050406030204" pitchFamily="18" charset="0"/>
                            <a:cs typeface="Calibri" panose="020F0502020204030204" pitchFamily="34" charset="0"/>
                          </a:rPr>
                          <m:t>𝛿</m:t>
                        </m:r>
                        <m:r>
                          <a:rPr lang="vi-VN" sz="2400" b="0" i="1" smtClean="0">
                            <a:latin typeface="Cambria Math" panose="02040503050406030204" pitchFamily="18" charset="0"/>
                            <a:cs typeface="Calibri" panose="020F0502020204030204" pitchFamily="34" charset="0"/>
                          </a:rPr>
                          <m:t>𝑦</m:t>
                        </m:r>
                      </m:den>
                    </m:f>
                    <m:f>
                      <m:fPr>
                        <m:ctrlPr>
                          <a:rPr lang="vi-VN" sz="2400" b="1" i="1">
                            <a:latin typeface="Cambria Math" panose="02040503050406030204" pitchFamily="18" charset="0"/>
                            <a:cs typeface="Calibri" panose="020F0502020204030204" pitchFamily="34" charset="0"/>
                          </a:rPr>
                        </m:ctrlPr>
                      </m:fPr>
                      <m:num>
                        <m:r>
                          <a:rPr lang="vi-VN" sz="2400" i="1">
                            <a:latin typeface="Cambria Math" panose="02040503050406030204" pitchFamily="18" charset="0"/>
                            <a:cs typeface="Calibri" panose="020F0502020204030204" pitchFamily="34" charset="0"/>
                          </a:rPr>
                          <m:t>𝛿</m:t>
                        </m:r>
                        <m:r>
                          <a:rPr lang="vi-VN" sz="2400" i="1" smtClean="0">
                            <a:latin typeface="Cambria Math" panose="02040503050406030204" pitchFamily="18" charset="0"/>
                            <a:cs typeface="Calibri" panose="020F0502020204030204" pitchFamily="34" charset="0"/>
                          </a:rPr>
                          <m:t>𝑦</m:t>
                        </m:r>
                      </m:num>
                      <m:den>
                        <m:r>
                          <a:rPr lang="vi-VN" sz="2400" b="0" i="1">
                            <a:latin typeface="Cambria Math" panose="02040503050406030204" pitchFamily="18" charset="0"/>
                            <a:cs typeface="Calibri" panose="020F0502020204030204" pitchFamily="34" charset="0"/>
                          </a:rPr>
                          <m:t>𝛿</m:t>
                        </m:r>
                        <m:r>
                          <a:rPr lang="vi-VN" sz="2400" b="0" i="1" smtClean="0">
                            <a:latin typeface="Cambria Math" panose="02040503050406030204" pitchFamily="18" charset="0"/>
                            <a:cs typeface="Calibri" panose="020F0502020204030204" pitchFamily="34" charset="0"/>
                          </a:rPr>
                          <m:t>𝑎</m:t>
                        </m:r>
                      </m:den>
                    </m:f>
                    <m:f>
                      <m:fPr>
                        <m:ctrlPr>
                          <a:rPr lang="vi-VN" sz="2400" b="1" i="1">
                            <a:latin typeface="Cambria Math" panose="02040503050406030204" pitchFamily="18" charset="0"/>
                            <a:cs typeface="Calibri" panose="020F0502020204030204" pitchFamily="34" charset="0"/>
                          </a:rPr>
                        </m:ctrlPr>
                      </m:fPr>
                      <m:num>
                        <m:r>
                          <a:rPr lang="vi-VN" sz="2400" i="1">
                            <a:latin typeface="Cambria Math" panose="02040503050406030204" pitchFamily="18" charset="0"/>
                            <a:cs typeface="Calibri" panose="020F0502020204030204" pitchFamily="34" charset="0"/>
                          </a:rPr>
                          <m:t>𝛿</m:t>
                        </m:r>
                        <m:r>
                          <a:rPr lang="vi-VN" sz="2400" b="0" i="1" smtClean="0">
                            <a:latin typeface="Cambria Math" panose="02040503050406030204" pitchFamily="18" charset="0"/>
                            <a:cs typeface="Calibri" panose="020F0502020204030204" pitchFamily="34" charset="0"/>
                          </a:rPr>
                          <m:t>𝑎</m:t>
                        </m:r>
                      </m:num>
                      <m:den>
                        <m:r>
                          <a:rPr lang="vi-VN" sz="2400" b="0" i="1">
                            <a:latin typeface="Cambria Math" panose="02040503050406030204" pitchFamily="18" charset="0"/>
                            <a:cs typeface="Calibri" panose="020F0502020204030204" pitchFamily="34" charset="0"/>
                          </a:rPr>
                          <m:t>𝛿</m:t>
                        </m:r>
                        <m:r>
                          <a:rPr lang="vi-VN" sz="2400" b="0" i="1" smtClean="0">
                            <a:latin typeface="Cambria Math" panose="02040503050406030204" pitchFamily="18" charset="0"/>
                            <a:cs typeface="Calibri" panose="020F0502020204030204" pitchFamily="34" charset="0"/>
                          </a:rPr>
                          <m:t>𝑡</m:t>
                        </m:r>
                      </m:den>
                    </m:f>
                  </m:oMath>
                </a14:m>
                <a:endParaRPr lang="vi-VN" sz="2400">
                  <a:latin typeface="Calibri" panose="020F0502020204030204" pitchFamily="34" charset="0"/>
                  <a:cs typeface="Calibri" panose="020F0502020204030204" pitchFamily="34" charset="0"/>
                </a:endParaRPr>
              </a:p>
              <a:p>
                <a:pPr indent="1546225">
                  <a:lnSpc>
                    <a:spcPct val="150000"/>
                  </a:lnSpc>
                </a:pPr>
                <a:r>
                  <a:rPr lang="vi-VN" sz="2400">
                    <a:latin typeface="Calibri" panose="020F0502020204030204" pitchFamily="34" charset="0"/>
                    <a:cs typeface="Calibri" panose="020F0502020204030204" pitchFamily="34" charset="0"/>
                  </a:rPr>
                  <a:t> </a:t>
                </a:r>
                <a14:m>
                  <m:oMath xmlns:m="http://schemas.openxmlformats.org/officeDocument/2006/math">
                    <m:r>
                      <a:rPr lang="vi-VN" sz="2400" b="1" i="1" smtClean="0">
                        <a:latin typeface="Cambria Math" panose="02040503050406030204" pitchFamily="18" charset="0"/>
                        <a:cs typeface="Calibri" panose="020F0502020204030204" pitchFamily="34" charset="0"/>
                      </a:rPr>
                      <m:t>=−</m:t>
                    </m:r>
                    <m:nary>
                      <m:naryPr>
                        <m:chr m:val="∑"/>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𝑛</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nary>
                          <m:naryPr>
                            <m:chr m:val="∑"/>
                            <m:ctrlPr>
                              <a:rPr lang="vi-VN" sz="2400" i="1">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𝑘</m:t>
                            </m:r>
                            <m:r>
                              <a:rPr lang="vi-VN" sz="2400" i="1">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𝐾</m:t>
                            </m:r>
                          </m:sup>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𝑛𝑘</m:t>
                                </m:r>
                              </m:sub>
                            </m:sSub>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𝑛𝑘</m:t>
                                    </m:r>
                                  </m:sub>
                                </m:sSub>
                              </m:den>
                            </m:f>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𝑛𝑘</m:t>
                                </m:r>
                              </m:sub>
                            </m:sSub>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𝐼</m:t>
                                    </m:r>
                                  </m:e>
                                  <m:sub>
                                    <m:r>
                                      <a:rPr lang="vi-VN" sz="2400" b="0" i="1" smtClean="0">
                                        <a:latin typeface="Cambria Math" panose="02040503050406030204" pitchFamily="18" charset="0"/>
                                        <a:cs typeface="Calibri" panose="020F0502020204030204" pitchFamily="34" charset="0"/>
                                      </a:rPr>
                                      <m:t>𝑘𝑗</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𝑛𝑗</m:t>
                                    </m:r>
                                  </m:sub>
                                </m:sSub>
                              </m:e>
                            </m:d>
                            <m:r>
                              <a:rPr lang="vi-VN" sz="2400" b="0" i="1" smtClean="0">
                                <a:latin typeface="Cambria Math" panose="02040503050406030204" pitchFamily="18" charset="0"/>
                                <a:cs typeface="Calibri" panose="020F0502020204030204" pitchFamily="34" charset="0"/>
                              </a:rPr>
                              <m:t>𝜙</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e>
                        </m:nary>
                      </m:e>
                    </m:nary>
                  </m:oMath>
                </a14:m>
                <a:endParaRPr lang="vi-VN" sz="2400">
                  <a:latin typeface="Calibri" panose="020F0502020204030204" pitchFamily="34" charset="0"/>
                  <a:cs typeface="Calibri" panose="020F0502020204030204" pitchFamily="34" charset="0"/>
                </a:endParaRPr>
              </a:p>
              <a:p>
                <a:pPr indent="1546225">
                  <a:lnSpc>
                    <a:spcPct val="150000"/>
                  </a:lnSpc>
                </a:pPr>
                <a:r>
                  <a:rPr lang="vi-VN" sz="2400">
                    <a:latin typeface="Calibri" panose="020F0502020204030204" pitchFamily="34" charset="0"/>
                    <a:cs typeface="Calibri" panose="020F0502020204030204" pitchFamily="34" charset="0"/>
                  </a:rPr>
                  <a:t> </a:t>
                </a:r>
                <a14:m>
                  <m:oMath xmlns:m="http://schemas.openxmlformats.org/officeDocument/2006/math">
                    <m:r>
                      <a:rPr lang="vi-VN" sz="2400" b="1" i="1" smtClean="0">
                        <a:latin typeface="Cambria Math" panose="02040503050406030204" pitchFamily="18" charset="0"/>
                        <a:cs typeface="Calibri" panose="020F0502020204030204" pitchFamily="34" charset="0"/>
                      </a:rPr>
                      <m:t>=</m:t>
                    </m:r>
                    <m:nary>
                      <m:naryPr>
                        <m:chr m:val="∑"/>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𝑛</m:t>
                        </m:r>
                        <m:r>
                          <a:rPr lang="vi-VN" sz="2400" b="0" i="1" smtClean="0">
                            <a:latin typeface="Cambria Math" panose="02040503050406030204" pitchFamily="18" charset="0"/>
                            <a:cs typeface="Calibri" panose="020F0502020204030204" pitchFamily="34" charset="0"/>
                          </a:rPr>
                          <m:t>=1</m:t>
                        </m:r>
                      </m:sub>
                      <m:sup>
                        <m:r>
                          <a:rPr lang="vi-VN" sz="2400" b="0" i="1" smtClean="0">
                            <a:latin typeface="Cambria Math" panose="02040503050406030204" pitchFamily="18" charset="0"/>
                            <a:cs typeface="Calibri" panose="020F0502020204030204" pitchFamily="34" charset="0"/>
                          </a:rPr>
                          <m:t>𝑁</m:t>
                        </m:r>
                      </m:sup>
                      <m:e>
                        <m:r>
                          <a:rPr lang="vi-VN" sz="2400" b="0" i="1" smtClean="0">
                            <a:latin typeface="Cambria Math" panose="02040503050406030204" pitchFamily="18" charset="0"/>
                            <a:cs typeface="Calibri" panose="020F0502020204030204" pitchFamily="34" charset="0"/>
                          </a:rPr>
                          <m:t>(</m:t>
                        </m:r>
                      </m:e>
                    </m:nary>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𝑛𝑗</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𝑛𝑗</m:t>
                        </m:r>
                      </m:sub>
                    </m:sSub>
                    <m: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𝜙</m:t>
                    </m:r>
                    <m:r>
                      <a:rPr lang="vi-VN" sz="2400" i="1">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𝐱</m:t>
                    </m:r>
                    <m:r>
                      <a:rPr lang="vi-VN" sz="2400" b="1" i="0" smtClean="0">
                        <a:latin typeface="Cambria Math" panose="02040503050406030204" pitchFamily="18" charset="0"/>
                        <a:cs typeface="Calibri" panose="020F0502020204030204" pitchFamily="34" charset="0"/>
                      </a:rPr>
                      <m:t>)</m:t>
                    </m:r>
                  </m:oMath>
                </a14:m>
                <a:endParaRPr lang="vi-VN" sz="2400" b="1">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Từ công thức đạo hàm trên ta dùng SGD để tìm được </a:t>
                </a:r>
                <a14:m>
                  <m:oMath xmlns:m="http://schemas.openxmlformats.org/officeDocument/2006/math">
                    <m:acc>
                      <m:accPr>
                        <m:chr m:val="̂"/>
                        <m:ctrlPr>
                          <a:rPr lang="vi-VN" sz="2400" b="0" i="1" smtClean="0">
                            <a:latin typeface="Cambria Math" panose="02040503050406030204" pitchFamily="18" charset="0"/>
                            <a:cs typeface="Calibri" panose="020F0502020204030204" pitchFamily="34" charset="0"/>
                          </a:rPr>
                        </m:ctrlPr>
                      </m:accPr>
                      <m:e>
                        <m:r>
                          <a:rPr lang="vi-VN" sz="2400" b="1" i="0" smtClean="0">
                            <a:latin typeface="Cambria Math" panose="02040503050406030204" pitchFamily="18" charset="0"/>
                            <a:cs typeface="Calibri" panose="020F0502020204030204" pitchFamily="34" charset="0"/>
                          </a:rPr>
                          <m:t>𝐰</m:t>
                        </m:r>
                      </m:e>
                    </m:acc>
                  </m:oMath>
                </a14:m>
                <a:r>
                  <a:rPr lang="vi-VN" sz="2400">
                    <a:latin typeface="Calibri" panose="020F0502020204030204" pitchFamily="34" charset="0"/>
                    <a:cs typeface="Calibri" panose="020F0502020204030204" pitchFamily="34" charset="0"/>
                  </a:rPr>
                  <a:t> một cách dễ dàng </a:t>
                </a:r>
              </a:p>
              <a:p>
                <a:pPr>
                  <a:lnSpc>
                    <a:spcPct val="150000"/>
                  </a:lnSpc>
                </a:pPr>
                <a:r>
                  <a:rPr lang="vi-VN" sz="2400">
                    <a:latin typeface="Calibri" panose="020F0502020204030204" pitchFamily="34" charset="0"/>
                    <a:cs typeface="Calibri" panose="020F0502020204030204" pitchFamily="34" charset="0"/>
                  </a:rPr>
                  <a:t>Ngoài ra ta còn tính được</a:t>
                </a:r>
              </a:p>
              <a:p>
                <a:pPr>
                  <a:lnSpc>
                    <a:spcPct val="150000"/>
                  </a:lnSpc>
                </a:pPr>
                <a14:m>
                  <m:oMath xmlns:m="http://schemas.openxmlformats.org/officeDocument/2006/math">
                    <m:r>
                      <a:rPr lang="vi-VN" sz="2400" b="1" i="0" smtClean="0">
                        <a:latin typeface="Cambria Math" panose="02040503050406030204" pitchFamily="18" charset="0"/>
                        <a:cs typeface="Calibri" panose="020F0502020204030204" pitchFamily="34" charset="0"/>
                      </a:rPr>
                      <m:t>𝐇</m:t>
                    </m:r>
                    <m:d>
                      <m:dPr>
                        <m:ctrlPr>
                          <a:rPr lang="vi-VN" sz="2400" b="0" i="1" smtClean="0">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sSubSup>
                      <m:sSubSupPr>
                        <m:ctrlPr>
                          <a:rPr lang="vi-VN" sz="2400" b="0" i="1" smtClean="0">
                            <a:latin typeface="Cambria Math" panose="02040503050406030204" pitchFamily="18" charset="0"/>
                            <a:cs typeface="Calibri" panose="020F0502020204030204" pitchFamily="34" charset="0"/>
                          </a:rPr>
                        </m:ctrlPr>
                      </m:sSubSupPr>
                      <m:e>
                        <m:r>
                          <m:rPr>
                            <m:sty m:val="p"/>
                          </m:rPr>
                          <a:rPr lang="vi-VN" sz="2400">
                            <a:latin typeface="Cambria Math" panose="02040503050406030204" pitchFamily="18" charset="0"/>
                            <a:cs typeface="Calibri" panose="020F0502020204030204" pitchFamily="34" charset="0"/>
                          </a:rPr>
                          <m:t>∇</m:t>
                        </m:r>
                      </m:e>
                      <m:sub>
                        <m:r>
                          <a:rPr lang="vi-VN" sz="2400" b="1" i="0" smtClean="0">
                            <a:latin typeface="Cambria Math" panose="02040503050406030204" pitchFamily="18" charset="0"/>
                            <a:cs typeface="Calibri" panose="020F0502020204030204" pitchFamily="34" charset="0"/>
                          </a:rPr>
                          <m:t>𝐰</m:t>
                        </m:r>
                      </m:sub>
                      <m:sup>
                        <m:r>
                          <a:rPr lang="vi-VN" sz="2400" b="0" i="0" smtClean="0">
                            <a:latin typeface="Cambria Math" panose="02040503050406030204" pitchFamily="18" charset="0"/>
                            <a:cs typeface="Calibri" panose="020F0502020204030204" pitchFamily="34" charset="0"/>
                          </a:rPr>
                          <m:t>2</m:t>
                        </m:r>
                      </m:sup>
                    </m:sSubSup>
                    <m:r>
                      <m:rPr>
                        <m:sty m:val="p"/>
                      </m:rPr>
                      <a:rPr lang="vi-VN" sz="2400">
                        <a:latin typeface="Cambria Math" panose="02040503050406030204" pitchFamily="18" charset="0"/>
                        <a:cs typeface="Calibri" panose="020F0502020204030204" pitchFamily="34" charset="0"/>
                      </a:rPr>
                      <m:t>NLL</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r>
                      <a:rPr lang="vi-VN" sz="2400" b="1" i="1" smtClean="0">
                        <a:latin typeface="Cambria Math" panose="02040503050406030204" pitchFamily="18" charset="0"/>
                        <a:cs typeface="Calibri" panose="020F0502020204030204" pitchFamily="34" charset="0"/>
                      </a:rPr>
                      <m:t>=</m:t>
                    </m:r>
                    <m:nary>
                      <m:naryPr>
                        <m:chr m:val="∑"/>
                        <m:ctrlPr>
                          <a:rPr lang="vi-VN" sz="2400" i="1">
                            <a:latin typeface="Cambria Math" panose="02040503050406030204" pitchFamily="18" charset="0"/>
                            <a:cs typeface="Calibri" panose="020F0502020204030204" pitchFamily="34" charset="0"/>
                          </a:rPr>
                        </m:ctrlPr>
                      </m:naryPr>
                      <m:sub>
                        <m:r>
                          <a:rPr lang="vi-VN" sz="2400" i="1">
                            <a:latin typeface="Cambria Math" panose="02040503050406030204" pitchFamily="18" charset="0"/>
                            <a:cs typeface="Calibri" panose="020F0502020204030204" pitchFamily="34" charset="0"/>
                          </a:rPr>
                          <m:t>𝑛</m:t>
                        </m:r>
                        <m:r>
                          <a:rPr lang="vi-VN" sz="2400" i="1">
                            <a:latin typeface="Cambria Math" panose="02040503050406030204" pitchFamily="18" charset="0"/>
                            <a:cs typeface="Calibri" panose="020F0502020204030204" pitchFamily="34" charset="0"/>
                          </a:rPr>
                          <m:t>=1</m:t>
                        </m:r>
                      </m:sub>
                      <m:sup>
                        <m:r>
                          <a:rPr lang="vi-VN" sz="2400" i="1">
                            <a:latin typeface="Cambria Math" panose="02040503050406030204" pitchFamily="18" charset="0"/>
                            <a:cs typeface="Calibri" panose="020F0502020204030204" pitchFamily="34" charset="0"/>
                          </a:rPr>
                          <m:t>𝑁</m:t>
                        </m:r>
                      </m:sup>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𝑛𝑘</m:t>
                            </m:r>
                          </m:sub>
                        </m:sSub>
                      </m:e>
                    </m:nary>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𝐼</m:t>
                            </m:r>
                          </m:e>
                          <m:sub>
                            <m:r>
                              <a:rPr lang="vi-VN" sz="2400" b="0" i="1" smtClean="0">
                                <a:latin typeface="Cambria Math" panose="02040503050406030204" pitchFamily="18" charset="0"/>
                                <a:cs typeface="Calibri" panose="020F0502020204030204" pitchFamily="34" charset="0"/>
                              </a:rPr>
                              <m:t>𝑘𝑗</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𝑛𝑗</m:t>
                            </m:r>
                          </m:sub>
                        </m:sSub>
                      </m:e>
                    </m:d>
                    <m:r>
                      <a:rPr lang="vi-VN" sz="2400" i="1">
                        <a:latin typeface="Cambria Math" panose="02040503050406030204" pitchFamily="18" charset="0"/>
                        <a:cs typeface="Calibri" panose="020F0502020204030204" pitchFamily="34" charset="0"/>
                      </a:rPr>
                      <m:t>𝜙</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r>
                      <a:rPr lang="vi-VN" sz="2400" i="1">
                        <a:latin typeface="Cambria Math" panose="02040503050406030204" pitchFamily="18" charset="0"/>
                        <a:cs typeface="Calibri" panose="020F0502020204030204" pitchFamily="34" charset="0"/>
                      </a:rPr>
                      <m:t>𝜙</m:t>
                    </m:r>
                    <m:sSup>
                      <m:sSupPr>
                        <m:ctrlPr>
                          <a:rPr lang="vi-VN" sz="2400" b="1" i="1" smtClean="0">
                            <a:latin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e>
                      <m:sup>
                        <m:r>
                          <m:rPr>
                            <m:sty m:val="p"/>
                          </m:rPr>
                          <a:rPr lang="vi-VN" sz="2400" b="0" i="0" smtClean="0">
                            <a:latin typeface="Cambria Math" panose="02040503050406030204" pitchFamily="18" charset="0"/>
                            <a:cs typeface="Calibri" panose="020F0502020204030204" pitchFamily="34" charset="0"/>
                          </a:rPr>
                          <m:t>T</m:t>
                        </m:r>
                      </m:sup>
                    </m:sSup>
                  </m:oMath>
                </a14:m>
                <a:r>
                  <a:rPr lang="vi-VN" sz="2400" b="1">
                    <a:latin typeface="Calibri" panose="020F0502020204030204" pitchFamily="34" charset="0"/>
                    <a:cs typeface="Calibri" panose="020F0502020204030204" pitchFamily="34" charset="0"/>
                  </a:rPr>
                  <a:t> </a:t>
                </a:r>
              </a:p>
              <a:p>
                <a:pPr>
                  <a:lnSpc>
                    <a:spcPct val="150000"/>
                  </a:lnSpc>
                </a:pPr>
                <a:r>
                  <a:rPr lang="vi-VN" sz="2400">
                    <a:latin typeface="Calibri" panose="020F0502020204030204" pitchFamily="34" charset="0"/>
                    <a:cs typeface="Calibri" panose="020F0502020204030204" pitchFamily="34" charset="0"/>
                  </a:rPr>
                  <a:t>Ta chứng minh được ma trận Hesse trên là ma trận xác định dương, nên ta cũng có thể sử dụng thuật toán Newton-Raphson để tính</a:t>
                </a:r>
                <a:r>
                  <a:rPr lang="vi-VN" sz="2400">
                    <a:cs typeface="Calibri" panose="020F0502020204030204" pitchFamily="34" charset="0"/>
                  </a:rPr>
                  <a:t> </a:t>
                </a:r>
                <a14:m>
                  <m:oMath xmlns:m="http://schemas.openxmlformats.org/officeDocument/2006/math">
                    <m:acc>
                      <m:accPr>
                        <m:chr m:val="̂"/>
                        <m:ctrlPr>
                          <a:rPr lang="vi-VN" sz="2400" i="1">
                            <a:latin typeface="Cambria Math" panose="02040503050406030204" pitchFamily="18" charset="0"/>
                            <a:cs typeface="Calibri" panose="020F0502020204030204" pitchFamily="34" charset="0"/>
                          </a:rPr>
                        </m:ctrlPr>
                      </m:accPr>
                      <m:e>
                        <m:r>
                          <a:rPr lang="vi-VN" sz="2400" b="1">
                            <a:latin typeface="Cambria Math" panose="02040503050406030204" pitchFamily="18" charset="0"/>
                            <a:cs typeface="Calibri" panose="020F0502020204030204" pitchFamily="34" charset="0"/>
                          </a:rPr>
                          <m:t>𝐰</m:t>
                        </m:r>
                      </m:e>
                    </m:acc>
                  </m:oMath>
                </a14:m>
                <a:r>
                  <a:rPr lang="vi-VN" sz="2400">
                    <a:latin typeface="Calibri" panose="020F0502020204030204" pitchFamily="34" charset="0"/>
                    <a:cs typeface="Calibri" panose="020F0502020204030204" pitchFamily="34" charset="0"/>
                  </a:rPr>
                  <a:t> </a:t>
                </a:r>
              </a:p>
            </p:txBody>
          </p:sp>
        </mc:Choice>
        <mc:Fallback>
          <p:sp>
            <p:nvSpPr>
              <p:cNvPr id="13" name="TextBox 12">
                <a:extLst>
                  <a:ext uri="{FF2B5EF4-FFF2-40B4-BE49-F238E27FC236}">
                    <a16:creationId xmlns:a16="http://schemas.microsoft.com/office/drawing/2014/main" id="{6A1C6528-C174-40A3-A509-1EFBA14828CC}"/>
                  </a:ext>
                </a:extLst>
              </p:cNvPr>
              <p:cNvSpPr txBox="1">
                <a:spLocks noRot="1" noChangeAspect="1" noMove="1" noResize="1" noEditPoints="1" noAdjustHandles="1" noChangeArrowheads="1" noChangeShapeType="1" noTextEdit="1"/>
              </p:cNvSpPr>
              <p:nvPr/>
            </p:nvSpPr>
            <p:spPr>
              <a:xfrm>
                <a:off x="1214662" y="1056474"/>
                <a:ext cx="10650766" cy="5250348"/>
              </a:xfrm>
              <a:prstGeom prst="rect">
                <a:avLst/>
              </a:prstGeom>
              <a:blipFill>
                <a:blip r:embed="rId3"/>
                <a:stretch>
                  <a:fillRect l="-859" b="-162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D96640DB-EDF3-4B61-923D-B18468A1ACBB}"/>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9CC2208C-2FF8-4AAF-83BD-E36DF41B6753}"/>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72</a:t>
            </a:fld>
            <a:endParaRPr lang="en-US" sz="1400">
              <a:solidFill>
                <a:schemeClr val="bg1"/>
              </a:solidFill>
            </a:endParaRPr>
          </a:p>
        </p:txBody>
      </p:sp>
    </p:spTree>
    <p:extLst>
      <p:ext uri="{BB962C8B-B14F-4D97-AF65-F5344CB8AC3E}">
        <p14:creationId xmlns:p14="http://schemas.microsoft.com/office/powerpoint/2010/main" val="259128405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500"/>
                                        <p:tgtEl>
                                          <p:spTgt spid="13">
                                            <p:txEl>
                                              <p:pRg st="3" end="3"/>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animEffect transition="in" filter="fade">
                                      <p:cBhvr>
                                        <p:cTn id="27" dur="500"/>
                                        <p:tgtEl>
                                          <p:spTgt spid="13">
                                            <p:txEl>
                                              <p:pRg st="5" end="5"/>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animEffect transition="in" filter="fade">
                                      <p:cBhvr>
                                        <p:cTn id="31"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7F66CCF-3AF7-4CE4-A3B4-4818DE0155AF}"/>
              </a:ext>
            </a:extLst>
          </p:cNvPr>
          <p:cNvSpPr txBox="1">
            <a:spLocks/>
          </p:cNvSpPr>
          <p:nvPr/>
        </p:nvSpPr>
        <p:spPr>
          <a:xfrm>
            <a:off x="1138463" y="1407409"/>
            <a:ext cx="9007023"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Lemon/Milk" panose="020B0603050302020204" pitchFamily="34" charset="0"/>
                <a:cs typeface="FC Daisy" panose="020B0500040200020003" pitchFamily="34" charset="-34"/>
              </a:rPr>
              <a:t>3. Maximum a Posteriori Estimation</a:t>
            </a:r>
            <a:endParaRPr lang="en-US" sz="3200" b="1" i="0">
              <a:solidFill>
                <a:srgbClr val="3D3939"/>
              </a:solidFill>
              <a:effectLst/>
              <a:latin typeface="Lemon/Milk" panose="020B0603050302020204" pitchFamily="34" charset="0"/>
              <a:cs typeface="FC Daisy" panose="020B0500040200020003" pitchFamily="34" charset="-34"/>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4"/>
            <a:ext cx="6209395"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A1C6528-C174-40A3-A509-1EFBA14828CC}"/>
                  </a:ext>
                </a:extLst>
              </p:cNvPr>
              <p:cNvSpPr txBox="1"/>
              <p:nvPr/>
            </p:nvSpPr>
            <p:spPr>
              <a:xfrm>
                <a:off x="1138463" y="1335480"/>
                <a:ext cx="10247994" cy="5122749"/>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Giả sử </a:t>
                </a:r>
                <a14:m>
                  <m:oMath xmlns:m="http://schemas.openxmlformats.org/officeDocument/2006/math">
                    <m:r>
                      <a:rPr lang="en-US" sz="2400" i="1" smtClean="0">
                        <a:latin typeface="Cambria Math" panose="02040503050406030204" pitchFamily="18" charset="0"/>
                      </a:rPr>
                      <m:t>𝑝</m:t>
                    </m:r>
                    <m:d>
                      <m:dPr>
                        <m:ctrlPr>
                          <a:rPr lang="en-US" sz="2400" i="1" smtClean="0">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en-US" sz="2400" i="1" smtClean="0">
                        <a:latin typeface="Cambria Math" panose="02040503050406030204" pitchFamily="18" charset="0"/>
                      </a:rPr>
                      <m:t>=</m:t>
                    </m:r>
                    <m:r>
                      <a:rPr lang="el-GR" sz="2400" i="1">
                        <a:latin typeface="Cambria Math" panose="02040503050406030204" pitchFamily="18" charset="0"/>
                        <a:ea typeface="Cambria Math" panose="02040503050406030204" pitchFamily="18" charset="0"/>
                      </a:rPr>
                      <m:t>𝒩</m:t>
                    </m:r>
                    <m:r>
                      <a:rPr lang="en-US" sz="2400" i="1" smtClean="0">
                        <a:latin typeface="Cambria Math" panose="02040503050406030204" pitchFamily="18" charset="0"/>
                        <a:ea typeface="Cambria Math" panose="02040503050406030204" pitchFamily="18" charset="0"/>
                      </a:rPr>
                      <m:t>(</m:t>
                    </m:r>
                    <m:r>
                      <a:rPr lang="vi-VN" sz="2400" b="1">
                        <a:latin typeface="Cambria Math" panose="02040503050406030204" pitchFamily="18" charset="0"/>
                        <a:cs typeface="Calibri" panose="020F0502020204030204" pitchFamily="34" charset="0"/>
                      </a:rPr>
                      <m:t>𝐰</m:t>
                    </m:r>
                    <m:r>
                      <a:rPr lang="en-US" sz="2400" i="1" smtClean="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0</m:t>
                    </m:r>
                    <m:r>
                      <a:rPr lang="en-US" sz="2400" i="1" smtClean="0">
                        <a:latin typeface="Cambria Math" panose="02040503050406030204" pitchFamily="18" charset="0"/>
                        <a:ea typeface="Cambria Math" panose="02040503050406030204" pitchFamily="18" charset="0"/>
                      </a:rPr>
                      <m:t>,</m:t>
                    </m:r>
                    <m:sSup>
                      <m:sSupPr>
                        <m:ctrlPr>
                          <a:rPr lang="vi-VN" sz="2400" i="1" smtClean="0">
                            <a:latin typeface="Cambria Math" panose="02040503050406030204" pitchFamily="18" charset="0"/>
                            <a:ea typeface="Cambria Math" panose="02040503050406030204" pitchFamily="18" charset="0"/>
                          </a:rPr>
                        </m:ctrlPr>
                      </m:sSupPr>
                      <m:e>
                        <m:r>
                          <a:rPr lang="vi-VN" sz="2400" b="0" i="1" smtClean="0">
                            <a:latin typeface="Cambria Math" panose="02040503050406030204" pitchFamily="18" charset="0"/>
                            <a:ea typeface="Cambria Math" panose="02040503050406030204" pitchFamily="18" charset="0"/>
                          </a:rPr>
                          <m:t>𝜆</m:t>
                        </m:r>
                      </m:e>
                      <m:sup>
                        <m:r>
                          <a:rPr lang="vi-VN" sz="2400" b="0" i="1" smtClean="0">
                            <a:latin typeface="Cambria Math" panose="02040503050406030204" pitchFamily="18" charset="0"/>
                            <a:ea typeface="Cambria Math" panose="02040503050406030204" pitchFamily="18" charset="0"/>
                          </a:rPr>
                          <m:t>−1</m:t>
                        </m:r>
                      </m:sup>
                    </m:sSup>
                    <m:r>
                      <a:rPr lang="en-US" sz="2400" b="1" i="0" smtClean="0">
                        <a:latin typeface="Cambria Math" panose="02040503050406030204" pitchFamily="18" charset="0"/>
                        <a:ea typeface="Cambria Math" panose="02040503050406030204" pitchFamily="18" charset="0"/>
                      </a:rPr>
                      <m:t>𝐈</m:t>
                    </m:r>
                    <m:r>
                      <a:rPr lang="en-US" sz="2400" i="1" smtClean="0">
                        <a:latin typeface="Cambria Math" panose="02040503050406030204" pitchFamily="18" charset="0"/>
                        <a:ea typeface="Cambria Math" panose="02040503050406030204" pitchFamily="18" charset="0"/>
                      </a:rPr>
                      <m:t>)</m:t>
                    </m:r>
                  </m:oMath>
                </a14:m>
                <a:r>
                  <a:rPr lang="vi-VN" sz="2400">
                    <a:latin typeface="Calibri" panose="020F0502020204030204" pitchFamily="34" charset="0"/>
                    <a:cs typeface="Calibri" panose="020F0502020204030204" pitchFamily="34" charset="0"/>
                  </a:rPr>
                  <a:t>, ta sẽ sử dụng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ℓ</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b>
                    </m:sSub>
                  </m:oMath>
                </a14:m>
                <a:r>
                  <a:rPr lang="vi-VN" sz="2400">
                    <a:latin typeface="Calibri" panose="020F0502020204030204" pitchFamily="34" charset="0"/>
                    <a:cs typeface="Calibri" panose="020F0502020204030204" pitchFamily="34" charset="0"/>
                  </a:rPr>
                  <a:t> regularization</a:t>
                </a:r>
              </a:p>
              <a:p>
                <a:pPr>
                  <a:lnSpc>
                    <a:spcPct val="150000"/>
                  </a:lnSpc>
                </a:pPr>
                <a:r>
                  <a:rPr lang="vi-VN" sz="2400">
                    <a:latin typeface="Calibri" panose="020F0502020204030204" pitchFamily="34" charset="0"/>
                    <a:cs typeface="Calibri" panose="020F0502020204030204" pitchFamily="34" charset="0"/>
                  </a:rPr>
                  <a:t>Gọi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𝐸</m:t>
                        </m:r>
                      </m:e>
                      <m:sub>
                        <m:r>
                          <m:rPr>
                            <m:sty m:val="p"/>
                          </m:rPr>
                          <a:rPr lang="vi-VN" sz="2400" b="0" i="0" smtClean="0">
                            <a:latin typeface="Cambria Math" panose="02040503050406030204" pitchFamily="18" charset="0"/>
                            <a:cs typeface="Calibri" panose="020F0502020204030204" pitchFamily="34" charset="0"/>
                          </a:rPr>
                          <m:t>D</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oMath>
                </a14:m>
                <a:r>
                  <a:rPr lang="vi-VN" sz="2400">
                    <a:latin typeface="Calibri" panose="020F0502020204030204" pitchFamily="34" charset="0"/>
                    <a:cs typeface="Calibri" panose="020F0502020204030204" pitchFamily="34" charset="0"/>
                  </a:rPr>
                  <a:t> là hàm lỗi của train data</a:t>
                </a:r>
              </a:p>
              <a:p>
                <a:pPr indent="347663">
                  <a:lnSpc>
                    <a:spcPct val="150000"/>
                  </a:lnSpc>
                </a:pPr>
                <a:r>
                  <a:rPr lang="vi-VN" sz="2400">
                    <a:latin typeface="Calibri" panose="020F0502020204030204" pitchFamily="34" charset="0"/>
                    <a:cs typeface="Calibri" panose="020F0502020204030204" pitchFamily="34" charset="0"/>
                  </a:rPr>
                  <a:t>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𝐸</m:t>
                        </m:r>
                      </m:e>
                      <m:sub>
                        <m:r>
                          <m:rPr>
                            <m:sty m:val="p"/>
                          </m:rPr>
                          <a:rPr lang="vi-VN" sz="2400" b="0" i="0" smtClean="0">
                            <a:latin typeface="Cambria Math" panose="02040503050406030204" pitchFamily="18" charset="0"/>
                            <a:cs typeface="Calibri" panose="020F0502020204030204" pitchFamily="34" charset="0"/>
                          </a:rPr>
                          <m:t>T</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oMath>
                </a14:m>
                <a:r>
                  <a:rPr lang="vi-VN" sz="2400">
                    <a:latin typeface="Calibri" panose="020F0502020204030204" pitchFamily="34" charset="0"/>
                    <a:cs typeface="Calibri" panose="020F0502020204030204" pitchFamily="34" charset="0"/>
                  </a:rPr>
                  <a:t> là hàm lỗi của test/real data</a:t>
                </a:r>
              </a:p>
              <a:p>
                <a:pPr indent="347663">
                  <a:lnSpc>
                    <a:spcPct val="150000"/>
                  </a:lnSpc>
                </a:pPr>
                <a:r>
                  <a:rPr lang="vi-VN" sz="2400">
                    <a:cs typeface="Calibri" panose="020F0502020204030204" pitchFamily="34" charset="0"/>
                  </a:rPr>
                  <a:t>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𝐸</m:t>
                        </m:r>
                      </m:e>
                      <m:sub>
                        <m:r>
                          <m:rPr>
                            <m:sty m:val="p"/>
                          </m:rPr>
                          <a:rPr lang="vi-VN" sz="2400" b="0" i="0" smtClean="0">
                            <a:latin typeface="Cambria Math" panose="02040503050406030204" pitchFamily="18" charset="0"/>
                            <a:cs typeface="Calibri" panose="020F0502020204030204" pitchFamily="34" charset="0"/>
                          </a:rPr>
                          <m:t>W</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oMath>
                </a14:m>
                <a:r>
                  <a:rPr lang="vi-VN" sz="2400">
                    <a:latin typeface="Calibri" panose="020F0502020204030204" pitchFamily="34" charset="0"/>
                    <a:cs typeface="Calibri" panose="020F0502020204030204" pitchFamily="34" charset="0"/>
                  </a:rPr>
                  <a:t> là hàm regularization (hàm chinh quy hóa)</a:t>
                </a:r>
                <a:endParaRPr lang="en-US"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Ta có: </a:t>
                </a:r>
                <a14:m>
                  <m:oMath xmlns:m="http://schemas.openxmlformats.org/officeDocument/2006/math">
                    <m:r>
                      <a:rPr lang="vi-VN" sz="2400" b="0" i="1" smtClean="0">
                        <a:latin typeface="Cambria Math" panose="02040503050406030204" pitchFamily="18" charset="0"/>
                      </a:rPr>
                      <m:t>𝐸</m:t>
                    </m:r>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vi-VN" sz="2400" b="1" i="1"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𝐸</m:t>
                        </m:r>
                      </m:e>
                      <m:sub>
                        <m:r>
                          <m:rPr>
                            <m:sty m:val="p"/>
                          </m:rPr>
                          <a:rPr lang="vi-VN" sz="2400">
                            <a:latin typeface="Cambria Math" panose="02040503050406030204" pitchFamily="18" charset="0"/>
                            <a:cs typeface="Calibri" panose="020F0502020204030204" pitchFamily="34" charset="0"/>
                          </a:rPr>
                          <m:t>D</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vi-VN" sz="2400" b="1"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𝜆</m:t>
                    </m:r>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𝐸</m:t>
                        </m:r>
                      </m:e>
                      <m:sub>
                        <m:r>
                          <m:rPr>
                            <m:sty m:val="p"/>
                          </m:rPr>
                          <a:rPr lang="vi-VN" sz="2400">
                            <a:latin typeface="Cambria Math" panose="02040503050406030204" pitchFamily="18" charset="0"/>
                            <a:cs typeface="Calibri" panose="020F0502020204030204" pitchFamily="34" charset="0"/>
                          </a:rPr>
                          <m:t>W</m:t>
                        </m:r>
                      </m:sub>
                    </m:sSub>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oMath>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                       </a:t>
                </a:r>
                <a14:m>
                  <m:oMath xmlns:m="http://schemas.openxmlformats.org/officeDocument/2006/math">
                    <m:r>
                      <a:rPr lang="vi-VN" sz="2400" b="1" i="1" smtClean="0">
                        <a:latin typeface="Cambria Math" panose="02040503050406030204" pitchFamily="18" charset="0"/>
                        <a:cs typeface="Calibri" panose="020F0502020204030204" pitchFamily="34" charset="0"/>
                      </a:rPr>
                      <m:t>=</m:t>
                    </m:r>
                    <m:r>
                      <m:rPr>
                        <m:sty m:val="p"/>
                      </m:rPr>
                      <a:rPr lang="en-US" sz="2400">
                        <a:latin typeface="Cambria Math" panose="02040503050406030204" pitchFamily="18" charset="0"/>
                        <a:ea typeface="Cambria Math" panose="02040503050406030204" pitchFamily="18" charset="0"/>
                      </a:rPr>
                      <m:t>NLL</m:t>
                    </m:r>
                    <m:d>
                      <m:dPr>
                        <m:ctrlPr>
                          <a:rPr lang="en-US"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𝜆</m:t>
                    </m:r>
                    <m:sSubSup>
                      <m:sSubSupPr>
                        <m:ctrlPr>
                          <a:rPr lang="en-US" sz="2400" i="1">
                            <a:latin typeface="Cambria Math" panose="02040503050406030204" pitchFamily="18" charset="0"/>
                            <a:ea typeface="Cambria Math" panose="02040503050406030204" pitchFamily="18" charset="0"/>
                          </a:rPr>
                        </m:ctrlPr>
                      </m:sSubSupPr>
                      <m:e>
                        <m:d>
                          <m:dPr>
                            <m:begChr m:val="‖"/>
                            <m:endChr m:val="‖"/>
                            <m:ctrlPr>
                              <a:rPr lang="en-US"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e>
                      <m:sub>
                        <m:r>
                          <a:rPr lang="en-US" sz="2400" i="1">
                            <a:latin typeface="Cambria Math" panose="02040503050406030204" pitchFamily="18" charset="0"/>
                            <a:ea typeface="Cambria Math" panose="02040503050406030204" pitchFamily="18" charset="0"/>
                          </a:rPr>
                          <m:t>2</m:t>
                        </m:r>
                      </m:sub>
                      <m:sup>
                        <m:r>
                          <a:rPr lang="en-US" sz="2400" i="1">
                            <a:latin typeface="Cambria Math" panose="02040503050406030204" pitchFamily="18" charset="0"/>
                            <a:ea typeface="Cambria Math" panose="02040503050406030204" pitchFamily="18" charset="0"/>
                          </a:rPr>
                          <m:t>2</m:t>
                        </m:r>
                      </m:sup>
                    </m:sSubSup>
                  </m:oMath>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Khi đó </a:t>
                </a:r>
                <a14:m>
                  <m:oMath xmlns:m="http://schemas.openxmlformats.org/officeDocument/2006/math">
                    <m:r>
                      <a:rPr lang="vi-VN" sz="2400" b="1" i="0" smtClean="0">
                        <a:latin typeface="Cambria Math" panose="02040503050406030204" pitchFamily="18" charset="0"/>
                      </a:rPr>
                      <m:t>𝐠</m:t>
                    </m:r>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vi-VN" sz="2400" b="1" i="1">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m:t>
                        </m:r>
                      </m:e>
                      <m:sub>
                        <m:r>
                          <a:rPr lang="vi-VN" sz="2400" b="1" i="0" smtClean="0">
                            <a:latin typeface="Cambria Math" panose="02040503050406030204" pitchFamily="18" charset="0"/>
                            <a:cs typeface="Calibri" panose="020F0502020204030204" pitchFamily="34" charset="0"/>
                          </a:rPr>
                          <m:t>𝐰</m:t>
                        </m:r>
                      </m:sub>
                    </m:sSub>
                    <m:r>
                      <a:rPr lang="vi-VN" sz="2400" i="1">
                        <a:latin typeface="Cambria Math" panose="02040503050406030204" pitchFamily="18" charset="0"/>
                      </a:rPr>
                      <m:t>𝐸</m:t>
                    </m:r>
                    <m:d>
                      <m:dPr>
                        <m:ctrlPr>
                          <a:rPr lang="en-US" sz="2400" i="1">
                            <a:latin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vi-VN" sz="2400" b="0" i="0"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m:rPr>
                            <m:sty m:val="p"/>
                          </m:rPr>
                          <a:rPr lang="vi-VN" sz="2400">
                            <a:latin typeface="Cambria Math" panose="02040503050406030204" pitchFamily="18" charset="0"/>
                            <a:cs typeface="Calibri" panose="020F0502020204030204" pitchFamily="34" charset="0"/>
                          </a:rPr>
                          <m:t>∇</m:t>
                        </m:r>
                      </m:e>
                      <m:sub>
                        <m:r>
                          <a:rPr lang="vi-VN" sz="2400" b="1">
                            <a:latin typeface="Cambria Math" panose="02040503050406030204" pitchFamily="18" charset="0"/>
                            <a:cs typeface="Calibri" panose="020F0502020204030204" pitchFamily="34" charset="0"/>
                          </a:rPr>
                          <m:t>𝐰</m:t>
                        </m:r>
                      </m:sub>
                    </m:sSub>
                    <m:r>
                      <m:rPr>
                        <m:sty m:val="p"/>
                      </m:rPr>
                      <a:rPr lang="en-US" sz="2400">
                        <a:latin typeface="Cambria Math" panose="02040503050406030204" pitchFamily="18" charset="0"/>
                        <a:ea typeface="Cambria Math" panose="02040503050406030204" pitchFamily="18" charset="0"/>
                      </a:rPr>
                      <m:t>NLL</m:t>
                    </m:r>
                    <m:d>
                      <m:dPr>
                        <m:ctrlPr>
                          <a:rPr lang="en-US"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r>
                      <a:rPr lang="en-US" sz="2400" i="1">
                        <a:latin typeface="Cambria Math" panose="02040503050406030204" pitchFamily="18" charset="0"/>
                        <a:ea typeface="Cambria Math" panose="02040503050406030204" pitchFamily="18" charset="0"/>
                      </a:rPr>
                      <m:t>+</m:t>
                    </m:r>
                    <m:r>
                      <a:rPr lang="vi-VN"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𝜆</m:t>
                    </m:r>
                    <m:r>
                      <a:rPr lang="vi-VN" sz="2400" b="1">
                        <a:latin typeface="Cambria Math" panose="02040503050406030204" pitchFamily="18" charset="0"/>
                        <a:cs typeface="Calibri" panose="020F0502020204030204" pitchFamily="34" charset="0"/>
                      </a:rPr>
                      <m:t>𝐰</m:t>
                    </m:r>
                  </m:oMath>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Hàm regularization có thể là </a:t>
                </a:r>
                <a14:m>
                  <m:oMath xmlns:m="http://schemas.openxmlformats.org/officeDocument/2006/math">
                    <m:sSubSup>
                      <m:sSubSupPr>
                        <m:ctrlPr>
                          <a:rPr lang="en-US" sz="2400" i="1">
                            <a:latin typeface="Cambria Math" panose="02040503050406030204" pitchFamily="18" charset="0"/>
                            <a:ea typeface="Cambria Math" panose="02040503050406030204" pitchFamily="18" charset="0"/>
                          </a:rPr>
                        </m:ctrlPr>
                      </m:sSubSupPr>
                      <m:e>
                        <m:d>
                          <m:dPr>
                            <m:begChr m:val="‖"/>
                            <m:endChr m:val="‖"/>
                            <m:ctrlPr>
                              <a:rPr lang="en-US" sz="2400" i="1">
                                <a:latin typeface="Cambria Math" panose="02040503050406030204" pitchFamily="18" charset="0"/>
                                <a:ea typeface="Cambria Math" panose="02040503050406030204" pitchFamily="18" charset="0"/>
                              </a:rPr>
                            </m:ctrlPr>
                          </m:dPr>
                          <m:e>
                            <m:r>
                              <a:rPr lang="vi-VN" sz="2400" b="1">
                                <a:latin typeface="Cambria Math" panose="02040503050406030204" pitchFamily="18" charset="0"/>
                                <a:cs typeface="Calibri" panose="020F0502020204030204" pitchFamily="34" charset="0"/>
                              </a:rPr>
                              <m:t>𝐰</m:t>
                            </m:r>
                          </m:e>
                        </m:d>
                      </m:e>
                      <m:sub>
                        <m:r>
                          <a:rPr lang="vi-VN" sz="2400" b="0" i="1" smtClean="0">
                            <a:latin typeface="Cambria Math" panose="02040503050406030204" pitchFamily="18" charset="0"/>
                            <a:cs typeface="Calibri" panose="020F0502020204030204" pitchFamily="34" charset="0"/>
                          </a:rPr>
                          <m:t>𝑝</m:t>
                        </m:r>
                      </m:sub>
                      <m:sup>
                        <m:r>
                          <a:rPr lang="vi-VN" sz="2400" b="0" i="1" smtClean="0">
                            <a:latin typeface="Cambria Math" panose="02040503050406030204" pitchFamily="18" charset="0"/>
                            <a:ea typeface="Cambria Math" panose="02040503050406030204" pitchFamily="18" charset="0"/>
                          </a:rPr>
                          <m:t>𝑝</m:t>
                        </m:r>
                      </m:sup>
                    </m:sSubSup>
                  </m:oMath>
                </a14:m>
                <a:r>
                  <a:rPr lang="vi-VN" sz="2400">
                    <a:latin typeface="Calibri" panose="020F0502020204030204" pitchFamily="34" charset="0"/>
                    <a:cs typeface="Calibri" panose="020F0502020204030204" pitchFamily="34" charset="0"/>
                  </a:rPr>
                  <a:t> . Nếu </a:t>
                </a:r>
                <a14:m>
                  <m:oMath xmlns:m="http://schemas.openxmlformats.org/officeDocument/2006/math">
                    <m:r>
                      <a:rPr lang="vi-VN" sz="2400" i="1">
                        <a:latin typeface="Cambria Math" panose="02040503050406030204" pitchFamily="18" charset="0"/>
                        <a:ea typeface="Cambria Math" panose="02040503050406030204" pitchFamily="18" charset="0"/>
                      </a:rPr>
                      <m:t>𝑝</m:t>
                    </m:r>
                    <m:r>
                      <a:rPr lang="vi-VN" sz="2400" b="0" i="1" smtClean="0">
                        <a:latin typeface="Cambria Math" panose="02040503050406030204" pitchFamily="18" charset="0"/>
                        <a:ea typeface="Cambria Math" panose="02040503050406030204" pitchFamily="18" charset="0"/>
                      </a:rPr>
                      <m:t>=1</m:t>
                    </m:r>
                  </m:oMath>
                </a14:m>
                <a:r>
                  <a:rPr lang="vi-VN" sz="2400">
                    <a:latin typeface="Calibri" panose="020F0502020204030204" pitchFamily="34" charset="0"/>
                    <a:cs typeface="Calibri" panose="020F0502020204030204" pitchFamily="34" charset="0"/>
                  </a:rPr>
                  <a:t> thì là </a:t>
                </a:r>
                <a14:m>
                  <m:oMath xmlns:m="http://schemas.openxmlformats.org/officeDocument/2006/math">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ℓ</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Sub>
                  </m:oMath>
                </a14:m>
                <a:r>
                  <a:rPr lang="vi-VN" sz="2400">
                    <a:latin typeface="Calibri" panose="020F0502020204030204" pitchFamily="34" charset="0"/>
                    <a:cs typeface="Calibri" panose="020F0502020204030204" pitchFamily="34" charset="0"/>
                  </a:rPr>
                  <a:t> regularization (Lasso Regression), </a:t>
                </a:r>
                <a14:m>
                  <m:oMath xmlns:m="http://schemas.openxmlformats.org/officeDocument/2006/math">
                    <m:r>
                      <a:rPr lang="vi-VN" sz="2400" i="1">
                        <a:latin typeface="Cambria Math" panose="02040503050406030204" pitchFamily="18" charset="0"/>
                        <a:ea typeface="Cambria Math" panose="02040503050406030204" pitchFamily="18" charset="0"/>
                      </a:rPr>
                      <m:t>𝑝</m:t>
                    </m:r>
                    <m:r>
                      <a:rPr lang="vi-VN" sz="2400" b="0" i="1" smtClean="0">
                        <a:latin typeface="Cambria Math" panose="02040503050406030204" pitchFamily="18" charset="0"/>
                        <a:ea typeface="Cambria Math" panose="02040503050406030204" pitchFamily="18" charset="0"/>
                      </a:rPr>
                      <m:t>=2</m:t>
                    </m:r>
                  </m:oMath>
                </a14:m>
                <a:r>
                  <a:rPr lang="vi-VN" sz="2400">
                    <a:latin typeface="Calibri" panose="020F0502020204030204" pitchFamily="34" charset="0"/>
                    <a:cs typeface="Calibri" panose="020F0502020204030204" pitchFamily="34" charset="0"/>
                  </a:rPr>
                  <a:t> thì là </a:t>
                </a:r>
                <a14:m>
                  <m:oMath xmlns:m="http://schemas.openxmlformats.org/officeDocument/2006/math">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ℓ</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b>
                    </m:sSub>
                  </m:oMath>
                </a14:m>
                <a:r>
                  <a:rPr lang="vi-VN" sz="2400">
                    <a:latin typeface="Calibri" panose="020F0502020204030204" pitchFamily="34" charset="0"/>
                    <a:cs typeface="Calibri" panose="020F0502020204030204" pitchFamily="34" charset="0"/>
                  </a:rPr>
                  <a:t> regularization (Ridge Regression) </a:t>
                </a:r>
              </a:p>
            </p:txBody>
          </p:sp>
        </mc:Choice>
        <mc:Fallback>
          <p:sp>
            <p:nvSpPr>
              <p:cNvPr id="13" name="TextBox 12">
                <a:extLst>
                  <a:ext uri="{FF2B5EF4-FFF2-40B4-BE49-F238E27FC236}">
                    <a16:creationId xmlns:a16="http://schemas.microsoft.com/office/drawing/2014/main" id="{6A1C6528-C174-40A3-A509-1EFBA14828CC}"/>
                  </a:ext>
                </a:extLst>
              </p:cNvPr>
              <p:cNvSpPr txBox="1">
                <a:spLocks noRot="1" noChangeAspect="1" noMove="1" noResize="1" noEditPoints="1" noAdjustHandles="1" noChangeArrowheads="1" noChangeShapeType="1" noTextEdit="1"/>
              </p:cNvSpPr>
              <p:nvPr/>
            </p:nvSpPr>
            <p:spPr>
              <a:xfrm>
                <a:off x="1138463" y="1335480"/>
                <a:ext cx="10247994" cy="5122749"/>
              </a:xfrm>
              <a:prstGeom prst="rect">
                <a:avLst/>
              </a:prstGeom>
              <a:blipFill>
                <a:blip r:embed="rId3"/>
                <a:stretch>
                  <a:fillRect l="-952" b="-1786"/>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9FC215A-C232-43DE-85B0-BD1A05EEA41A}"/>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00E3A40F-DF26-45A1-8D90-C04A85C6B700}"/>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73</a:t>
            </a:fld>
            <a:endParaRPr lang="en-US" sz="1400">
              <a:solidFill>
                <a:schemeClr val="bg1"/>
              </a:solidFill>
            </a:endParaRPr>
          </a:p>
        </p:txBody>
      </p:sp>
    </p:spTree>
    <p:extLst>
      <p:ext uri="{BB962C8B-B14F-4D97-AF65-F5344CB8AC3E}">
        <p14:creationId xmlns:p14="http://schemas.microsoft.com/office/powerpoint/2010/main" val="280815781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xEl>
                                              <p:pRg st="2" end="2"/>
                                            </p:txEl>
                                          </p:spTgt>
                                        </p:tgtEl>
                                        <p:attrNameLst>
                                          <p:attrName>style.visibility</p:attrName>
                                        </p:attrNameLst>
                                      </p:cBhvr>
                                      <p:to>
                                        <p:strVal val="visible"/>
                                      </p:to>
                                    </p:set>
                                    <p:animEffect transition="in" filter="fade">
                                      <p:cBhvr>
                                        <p:cTn id="20" dur="500"/>
                                        <p:tgtEl>
                                          <p:spTgt spid="1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fade">
                                      <p:cBhvr>
                                        <p:cTn id="23" dur="500"/>
                                        <p:tgtEl>
                                          <p:spTgt spid="1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fade">
                                      <p:cBhvr>
                                        <p:cTn id="28" dur="500"/>
                                        <p:tgtEl>
                                          <p:spTgt spid="13">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xEl>
                                              <p:pRg st="5" end="5"/>
                                            </p:txEl>
                                          </p:spTgt>
                                        </p:tgtEl>
                                        <p:attrNameLst>
                                          <p:attrName>style.visibility</p:attrName>
                                        </p:attrNameLst>
                                      </p:cBhvr>
                                      <p:to>
                                        <p:strVal val="visible"/>
                                      </p:to>
                                    </p:set>
                                    <p:animEffect transition="in" filter="fade">
                                      <p:cBhvr>
                                        <p:cTn id="31" dur="500"/>
                                        <p:tgtEl>
                                          <p:spTgt spid="1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xEl>
                                              <p:pRg st="6" end="6"/>
                                            </p:txEl>
                                          </p:spTgt>
                                        </p:tgtEl>
                                        <p:attrNameLst>
                                          <p:attrName>style.visibility</p:attrName>
                                        </p:attrNameLst>
                                      </p:cBhvr>
                                      <p:to>
                                        <p:strVal val="visible"/>
                                      </p:to>
                                    </p:set>
                                    <p:animEffect transition="in" filter="fade">
                                      <p:cBhvr>
                                        <p:cTn id="36" dur="500"/>
                                        <p:tgtEl>
                                          <p:spTgt spid="13">
                                            <p:txEl>
                                              <p:pRg st="6" end="6"/>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3">
                                            <p:txEl>
                                              <p:pRg st="7" end="7"/>
                                            </p:txEl>
                                          </p:spTgt>
                                        </p:tgtEl>
                                        <p:attrNameLst>
                                          <p:attrName>style.visibility</p:attrName>
                                        </p:attrNameLst>
                                      </p:cBhvr>
                                      <p:to>
                                        <p:strVal val="visible"/>
                                      </p:to>
                                    </p:set>
                                    <p:animEffect transition="in" filter="fade">
                                      <p:cBhvr>
                                        <p:cTn id="40"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D03FD3-81F0-45D1-93C3-EFD1930502C7}"/>
              </a:ext>
            </a:extLst>
          </p:cNvPr>
          <p:cNvSpPr/>
          <p:nvPr/>
        </p:nvSpPr>
        <p:spPr>
          <a:xfrm>
            <a:off x="903514" y="1405999"/>
            <a:ext cx="10384971" cy="2114738"/>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C7F66CCF-3AF7-4CE4-A3B4-4818DE0155AF}"/>
              </a:ext>
            </a:extLst>
          </p:cNvPr>
          <p:cNvSpPr txBox="1">
            <a:spLocks/>
          </p:cNvSpPr>
          <p:nvPr/>
        </p:nvSpPr>
        <p:spPr>
          <a:xfrm>
            <a:off x="1138463" y="1407409"/>
            <a:ext cx="9007023"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4. Maximum Entropy Classifier (MaxEnt)</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6"/>
            <a:ext cx="7047595"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1C96F41-1C2B-4167-9862-9FCC5CAD6985}"/>
                  </a:ext>
                </a:extLst>
              </p:cNvPr>
              <p:cNvSpPr txBox="1"/>
              <p:nvPr/>
            </p:nvSpPr>
            <p:spPr>
              <a:xfrm>
                <a:off x="1394278" y="1683220"/>
                <a:ext cx="10247994" cy="1785425"/>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MaxEnt là model có dạng như sau:</a:t>
                </a: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𝑐</m:t>
                          </m:r>
                        </m:e>
                        <m:e>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cs typeface="Calibri" panose="020F0502020204030204" pitchFamily="34" charset="0"/>
                            </a:rPr>
                            <m:t>𝑍</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den>
                      </m:f>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𝑒</m:t>
                          </m:r>
                        </m:e>
                        <m:sup>
                          <m:sSup>
                            <m:sSupPr>
                              <m:ctrlPr>
                                <a:rPr lang="vi-VN" sz="2400" b="0"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𝐰</m:t>
                              </m:r>
                            </m:e>
                            <m:sup>
                              <m:r>
                                <a:rPr lang="vi-VN" sz="2400" b="0" i="1" smtClean="0">
                                  <a:latin typeface="Cambria Math" panose="02040503050406030204" pitchFamily="18" charset="0"/>
                                  <a:cs typeface="Calibri" panose="020F0502020204030204" pitchFamily="34" charset="0"/>
                                </a:rPr>
                                <m:t>𝑇</m:t>
                              </m:r>
                            </m:sup>
                          </m:sSup>
                          <m:r>
                            <a:rPr lang="vi-VN" sz="2400" b="0" i="1" smtClean="0">
                              <a:latin typeface="Cambria Math" panose="02040503050406030204" pitchFamily="18" charset="0"/>
                              <a:cs typeface="Calibri" panose="020F0502020204030204" pitchFamily="34" charset="0"/>
                            </a:rPr>
                            <m:t>𝜙</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𝑐</m:t>
                          </m:r>
                          <m:r>
                            <a:rPr lang="vi-VN" sz="2400" b="0" i="1" smtClean="0">
                              <a:latin typeface="Cambria Math" panose="02040503050406030204" pitchFamily="18" charset="0"/>
                              <a:cs typeface="Calibri" panose="020F0502020204030204" pitchFamily="34" charset="0"/>
                            </a:rPr>
                            <m:t>)</m:t>
                          </m:r>
                        </m:sup>
                      </m:sSup>
                    </m:oMath>
                  </m:oMathPara>
                </a14:m>
                <a:endParaRPr lang="vi-VN" sz="2400">
                  <a:latin typeface="Calibri" panose="020F0502020204030204" pitchFamily="34" charset="0"/>
                  <a:cs typeface="Calibri" panose="020F0502020204030204" pitchFamily="34" charset="0"/>
                </a:endParaRPr>
              </a:p>
            </p:txBody>
          </p:sp>
        </mc:Choice>
        <mc:Fallback>
          <p:sp>
            <p:nvSpPr>
              <p:cNvPr id="8" name="TextBox 7">
                <a:extLst>
                  <a:ext uri="{FF2B5EF4-FFF2-40B4-BE49-F238E27FC236}">
                    <a16:creationId xmlns:a16="http://schemas.microsoft.com/office/drawing/2014/main" id="{51C96F41-1C2B-4167-9862-9FCC5CAD6985}"/>
                  </a:ext>
                </a:extLst>
              </p:cNvPr>
              <p:cNvSpPr txBox="1">
                <a:spLocks noRot="1" noChangeAspect="1" noMove="1" noResize="1" noEditPoints="1" noAdjustHandles="1" noChangeArrowheads="1" noChangeShapeType="1" noTextEdit="1"/>
              </p:cNvSpPr>
              <p:nvPr/>
            </p:nvSpPr>
            <p:spPr>
              <a:xfrm>
                <a:off x="1394278" y="1683220"/>
                <a:ext cx="10247994" cy="1785425"/>
              </a:xfrm>
              <a:prstGeom prst="rect">
                <a:avLst/>
              </a:prstGeom>
              <a:blipFill>
                <a:blip r:embed="rId3"/>
                <a:stretch>
                  <a:fillRect l="-9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2D20933-69E1-42C5-9478-3205ADBFB12E}"/>
                  </a:ext>
                </a:extLst>
              </p:cNvPr>
              <p:cNvSpPr txBox="1"/>
              <p:nvPr/>
            </p:nvSpPr>
            <p:spPr>
              <a:xfrm>
                <a:off x="1187450" y="3527725"/>
                <a:ext cx="10454822" cy="2809744"/>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Trong đó, </a:t>
                </a:r>
                <a14:m>
                  <m:oMath xmlns:m="http://schemas.openxmlformats.org/officeDocument/2006/math">
                    <m:r>
                      <a:rPr lang="vi-VN" sz="2400" b="0" i="1" smtClean="0">
                        <a:latin typeface="Cambria Math" panose="02040503050406030204" pitchFamily="18" charset="0"/>
                        <a:cs typeface="Calibri" panose="020F0502020204030204" pitchFamily="34" charset="0"/>
                      </a:rPr>
                      <m:t>𝑍</m:t>
                    </m:r>
                  </m:oMath>
                </a14:m>
                <a:r>
                  <a:rPr lang="vi-VN" sz="2400">
                    <a:latin typeface="Calibri" panose="020F0502020204030204" pitchFamily="34" charset="0"/>
                    <a:cs typeface="Calibri" panose="020F0502020204030204" pitchFamily="34" charset="0"/>
                  </a:rPr>
                  <a:t> là một hàm phân hoạch</a:t>
                </a:r>
              </a:p>
              <a:p>
                <a:pPr indent="1143000">
                  <a:lnSpc>
                    <a:spcPct val="150000"/>
                  </a:lnSpc>
                </a:pPr>
                <a:r>
                  <a:rPr lang="vi-VN" sz="2400">
                    <a:latin typeface="Calibri" panose="020F0502020204030204" pitchFamily="34" charset="0"/>
                    <a:cs typeface="Calibri" panose="020F0502020204030204" pitchFamily="34" charset="0"/>
                  </a:rPr>
                  <a:t> </a:t>
                </a:r>
                <a14:m>
                  <m:oMath xmlns:m="http://schemas.openxmlformats.org/officeDocument/2006/math">
                    <m:r>
                      <a:rPr lang="vi-VN" sz="2400" b="1" i="0" smtClean="0">
                        <a:latin typeface="Cambria Math" panose="02040503050406030204" pitchFamily="18" charset="0"/>
                        <a:cs typeface="Calibri" panose="020F0502020204030204" pitchFamily="34" charset="0"/>
                      </a:rPr>
                      <m:t>𝐰</m:t>
                    </m:r>
                  </m:oMath>
                </a14:m>
                <a:r>
                  <a:rPr lang="vi-VN" sz="2400">
                    <a:latin typeface="Calibri" panose="020F0502020204030204" pitchFamily="34" charset="0"/>
                    <a:cs typeface="Calibri" panose="020F0502020204030204" pitchFamily="34" charset="0"/>
                  </a:rPr>
                  <a:t> là weight vector</a:t>
                </a:r>
              </a:p>
              <a:p>
                <a:pPr indent="1143000">
                  <a:lnSpc>
                    <a:spcPct val="150000"/>
                  </a:lnSpc>
                </a:pPr>
                <a:r>
                  <a:rPr lang="vi-VN" sz="2400" b="1">
                    <a:cs typeface="Calibri" panose="020F0502020204030204" pitchFamily="34" charset="0"/>
                  </a:rPr>
                  <a:t> </a:t>
                </a:r>
                <a14:m>
                  <m:oMath xmlns:m="http://schemas.openxmlformats.org/officeDocument/2006/math">
                    <m:r>
                      <a:rPr lang="vi-VN" sz="2400" b="1" i="0" smtClean="0">
                        <a:latin typeface="Cambria Math" panose="02040503050406030204" pitchFamily="18" charset="0"/>
                        <a:cs typeface="Calibri" panose="020F0502020204030204" pitchFamily="34" charset="0"/>
                      </a:rPr>
                      <m:t>𝐱</m:t>
                    </m:r>
                  </m:oMath>
                </a14:m>
                <a:r>
                  <a:rPr lang="vi-VN" sz="2400">
                    <a:latin typeface="Calibri" panose="020F0502020204030204" pitchFamily="34" charset="0"/>
                    <a:cs typeface="Calibri" panose="020F0502020204030204" pitchFamily="34" charset="0"/>
                  </a:rPr>
                  <a:t> là vector dữ liệu</a:t>
                </a:r>
              </a:p>
              <a:p>
                <a:pPr indent="1143000">
                  <a:lnSpc>
                    <a:spcPct val="150000"/>
                  </a:lnSpc>
                </a:pPr>
                <a14:m>
                  <m:oMath xmlns:m="http://schemas.openxmlformats.org/officeDocument/2006/math">
                    <m:r>
                      <a:rPr lang="vi-VN" sz="2400" b="0" i="1" smtClean="0">
                        <a:latin typeface="Cambria Math" panose="02040503050406030204" pitchFamily="18" charset="0"/>
                        <a:cs typeface="Calibri" panose="020F0502020204030204" pitchFamily="34" charset="0"/>
                      </a:rPr>
                      <m:t>𝜙</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𝑐</m:t>
                    </m:r>
                    <m:r>
                      <a:rPr lang="vi-VN" sz="2400" b="0" i="1"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là vector đặc trưng cho lớp </a:t>
                </a:r>
                <a14:m>
                  <m:oMath xmlns:m="http://schemas.openxmlformats.org/officeDocument/2006/math">
                    <m:r>
                      <a:rPr lang="vi-VN" sz="2400" i="1">
                        <a:latin typeface="Cambria Math" panose="02040503050406030204" pitchFamily="18" charset="0"/>
                        <a:cs typeface="Calibri" panose="020F0502020204030204" pitchFamily="34" charset="0"/>
                      </a:rPr>
                      <m:t>𝑐</m:t>
                    </m:r>
                  </m:oMath>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Multinomial Logistic Regression là một trường hợp đặc biệt với </a:t>
                </a:r>
                <a14:m>
                  <m:oMath xmlns:m="http://schemas.openxmlformats.org/officeDocument/2006/math">
                    <m:sSup>
                      <m:sSupPr>
                        <m:ctrlPr>
                          <a:rPr lang="vi-VN" sz="2400" b="0" i="1" smtClean="0">
                            <a:latin typeface="Cambria Math" panose="02040503050406030204" pitchFamily="18" charset="0"/>
                            <a:cs typeface="Calibri" panose="020F0502020204030204" pitchFamily="34" charset="0"/>
                          </a:rPr>
                        </m:ctrlPr>
                      </m:sSupPr>
                      <m:e>
                        <m:r>
                          <a:rPr lang="vi-VN" sz="2400" b="1" i="1" smtClean="0">
                            <a:latin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cs typeface="Calibri" panose="020F0502020204030204" pitchFamily="34" charset="0"/>
                          </a:rPr>
                          <m:t>T</m:t>
                        </m:r>
                      </m:sup>
                    </m:sSup>
                    <m:r>
                      <a:rPr lang="vi-VN" sz="2400" b="0" i="1" smtClean="0">
                        <a:latin typeface="Cambria Math" panose="02040503050406030204" pitchFamily="18" charset="0"/>
                        <a:cs typeface="Calibri" panose="020F0502020204030204" pitchFamily="34" charset="0"/>
                      </a:rPr>
                      <m:t>𝜙</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𝑐</m:t>
                        </m:r>
                      </m:e>
                    </m:d>
                    <m:r>
                      <a:rPr lang="vi-VN" sz="2400" b="0" i="1" smtClean="0">
                        <a:latin typeface="Cambria Math" panose="02040503050406030204" pitchFamily="18" charset="0"/>
                        <a:cs typeface="Calibri" panose="020F0502020204030204" pitchFamily="34" charset="0"/>
                      </a:rPr>
                      <m:t>=</m:t>
                    </m:r>
                    <m:sSup>
                      <m:sSupPr>
                        <m:ctrlPr>
                          <a:rPr lang="vi-VN" sz="2400" i="1">
                            <a:latin typeface="Cambria Math" panose="02040503050406030204" pitchFamily="18" charset="0"/>
                            <a:cs typeface="Calibri" panose="020F0502020204030204" pitchFamily="34" charset="0"/>
                          </a:rPr>
                        </m:ctrlPr>
                      </m:sSupPr>
                      <m:e>
                        <m:r>
                          <a:rPr lang="vi-VN" sz="2400" b="1" i="1">
                            <a:latin typeface="Cambria Math" panose="02040503050406030204" pitchFamily="18" charset="0"/>
                            <a:cs typeface="Calibri" panose="020F0502020204030204" pitchFamily="34" charset="0"/>
                          </a:rPr>
                          <m:t>𝐰</m:t>
                        </m:r>
                      </m:e>
                      <m:sup>
                        <m:r>
                          <m:rPr>
                            <m:sty m:val="p"/>
                          </m:rPr>
                          <a:rPr lang="vi-VN" sz="2400">
                            <a:latin typeface="Cambria Math" panose="02040503050406030204" pitchFamily="18" charset="0"/>
                            <a:cs typeface="Calibri" panose="020F0502020204030204" pitchFamily="34" charset="0"/>
                          </a:rPr>
                          <m:t>T</m:t>
                        </m:r>
                      </m:sup>
                    </m:sSup>
                    <m:r>
                      <a:rPr lang="vi-VN" sz="2400" b="0" i="1" smtClean="0">
                        <a:latin typeface="Cambria Math" panose="02040503050406030204" pitchFamily="18" charset="0"/>
                        <a:cs typeface="Calibri" panose="020F0502020204030204" pitchFamily="34" charset="0"/>
                      </a:rPr>
                      <m:t>𝑐</m:t>
                    </m:r>
                  </m:oMath>
                </a14:m>
                <a:endParaRPr lang="vi-VN" sz="2400">
                  <a:latin typeface="Calibri" panose="020F0502020204030204" pitchFamily="34" charset="0"/>
                  <a:cs typeface="Calibri" panose="020F0502020204030204" pitchFamily="34" charset="0"/>
                </a:endParaRPr>
              </a:p>
            </p:txBody>
          </p:sp>
        </mc:Choice>
        <mc:Fallback>
          <p:sp>
            <p:nvSpPr>
              <p:cNvPr id="10" name="TextBox 9">
                <a:extLst>
                  <a:ext uri="{FF2B5EF4-FFF2-40B4-BE49-F238E27FC236}">
                    <a16:creationId xmlns:a16="http://schemas.microsoft.com/office/drawing/2014/main" id="{72D20933-69E1-42C5-9478-3205ADBFB12E}"/>
                  </a:ext>
                </a:extLst>
              </p:cNvPr>
              <p:cNvSpPr txBox="1">
                <a:spLocks noRot="1" noChangeAspect="1" noMove="1" noResize="1" noEditPoints="1" noAdjustHandles="1" noChangeArrowheads="1" noChangeShapeType="1" noTextEdit="1"/>
              </p:cNvSpPr>
              <p:nvPr/>
            </p:nvSpPr>
            <p:spPr>
              <a:xfrm>
                <a:off x="1187450" y="3527725"/>
                <a:ext cx="10454822" cy="2809744"/>
              </a:xfrm>
              <a:prstGeom prst="rect">
                <a:avLst/>
              </a:prstGeom>
              <a:blipFill>
                <a:blip r:embed="rId4"/>
                <a:stretch>
                  <a:fillRect l="-933" b="-412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C708B684-F244-42C8-A436-DF5E67ED91BE}"/>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AD10C653-ED7C-4438-9057-C25A5489D2F6}"/>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74</a:t>
            </a:fld>
            <a:endParaRPr lang="en-US" sz="1400">
              <a:solidFill>
                <a:schemeClr val="bg1"/>
              </a:solidFill>
            </a:endParaRPr>
          </a:p>
        </p:txBody>
      </p:sp>
    </p:spTree>
    <p:extLst>
      <p:ext uri="{BB962C8B-B14F-4D97-AF65-F5344CB8AC3E}">
        <p14:creationId xmlns:p14="http://schemas.microsoft.com/office/powerpoint/2010/main" val="298555583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fade">
                                      <p:cBhvr>
                                        <p:cTn id="16" dur="500"/>
                                        <p:tgtEl>
                                          <p:spTgt spid="8">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500"/>
                                        <p:tgtEl>
                                          <p:spTgt spid="10">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xEl>
                                              <p:pRg st="1" end="1"/>
                                            </p:txEl>
                                          </p:spTgt>
                                        </p:tgtEl>
                                        <p:attrNameLst>
                                          <p:attrName>style.visibility</p:attrName>
                                        </p:attrNameLst>
                                      </p:cBhvr>
                                      <p:to>
                                        <p:strVal val="visible"/>
                                      </p:to>
                                    </p:set>
                                    <p:animEffect transition="in" filter="fade">
                                      <p:cBhvr>
                                        <p:cTn id="28" dur="500"/>
                                        <p:tgtEl>
                                          <p:spTgt spid="10">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fade">
                                      <p:cBhvr>
                                        <p:cTn id="31" dur="500"/>
                                        <p:tgtEl>
                                          <p:spTgt spid="10">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500"/>
                                        <p:tgtEl>
                                          <p:spTgt spid="10">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4" end="4"/>
                                            </p:txEl>
                                          </p:spTgt>
                                        </p:tgtEl>
                                        <p:attrNameLst>
                                          <p:attrName>style.visibility</p:attrName>
                                        </p:attrNameLst>
                                      </p:cBhvr>
                                      <p:to>
                                        <p:strVal val="visible"/>
                                      </p:to>
                                    </p:set>
                                    <p:animEffect transition="in" filter="fade">
                                      <p:cBhvr>
                                        <p:cTn id="39"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7F66CCF-3AF7-4CE4-A3B4-4818DE0155AF}"/>
              </a:ext>
            </a:extLst>
          </p:cNvPr>
          <p:cNvSpPr txBox="1">
            <a:spLocks/>
          </p:cNvSpPr>
          <p:nvPr/>
        </p:nvSpPr>
        <p:spPr>
          <a:xfrm>
            <a:off x="1138463" y="1407409"/>
            <a:ext cx="9007023"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4. Maximum Entropy Classifier (MaxEnt)</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6"/>
            <a:ext cx="7047595"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2D20933-69E1-42C5-9478-3205ADBFB12E}"/>
                  </a:ext>
                </a:extLst>
              </p:cNvPr>
              <p:cNvSpPr txBox="1"/>
              <p:nvPr/>
            </p:nvSpPr>
            <p:spPr>
              <a:xfrm>
                <a:off x="868589" y="1541418"/>
                <a:ext cx="10454822" cy="3912097"/>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MaxEnt được sử dụng nhiều trong xử lý ngôn ngữ tự nhiên. Một ví dụ điển hình là bài toán gán nhãn vai trò ngữ nghĩa rằng chúng ta cần phân loại từ </a:t>
                </a:r>
                <a14:m>
                  <m:oMath xmlns:m="http://schemas.openxmlformats.org/officeDocument/2006/math">
                    <m:r>
                      <a:rPr lang="vi-VN" sz="2400" b="1" i="0" smtClean="0">
                        <a:latin typeface="Cambria Math" panose="02040503050406030204" pitchFamily="18" charset="0"/>
                        <a:cs typeface="Calibri" panose="020F0502020204030204" pitchFamily="34" charset="0"/>
                      </a:rPr>
                      <m:t>𝐱</m:t>
                    </m:r>
                    <m:r>
                      <a:rPr lang="vi-VN" sz="2400" b="0" i="1" smtClean="0">
                        <a:latin typeface="Cambria Math" panose="02040503050406030204" pitchFamily="18" charset="0"/>
                        <a:cs typeface="Calibri" panose="020F0502020204030204" pitchFamily="34" charset="0"/>
                      </a:rPr>
                      <m:t> </m:t>
                    </m:r>
                  </m:oMath>
                </a14:m>
                <a:r>
                  <a:rPr lang="vi-VN" sz="2400">
                    <a:latin typeface="Calibri" panose="020F0502020204030204" pitchFamily="34" charset="0"/>
                    <a:cs typeface="Calibri" panose="020F0502020204030204" pitchFamily="34" charset="0"/>
                  </a:rPr>
                  <a:t>vào một trong các vai trò như người, nơi chốn hoặc đồ vật. Chúng ta có thể có một số đặc trưng(nhị phân) như:</a:t>
                </a:r>
              </a:p>
              <a:p>
                <a:pPr indent="511175">
                  <a:lnSpc>
                    <a:spcPct val="150000"/>
                  </a:lnSpc>
                </a:pP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𝜙</m:t>
                        </m:r>
                      </m:e>
                      <m:sub>
                        <m:r>
                          <a:rPr lang="vi-VN" sz="2400" b="0" i="1" smtClean="0">
                            <a:latin typeface="Cambria Math" panose="02040503050406030204" pitchFamily="18" charset="0"/>
                            <a:cs typeface="Calibri" panose="020F0502020204030204" pitchFamily="34" charset="0"/>
                          </a:rPr>
                          <m:t>1</m:t>
                        </m:r>
                      </m:sub>
                    </m:sSub>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𝕀</m:t>
                    </m:r>
                  </m:oMath>
                </a14:m>
                <a:r>
                  <a:rPr lang="vi-VN" sz="2400">
                    <a:latin typeface="Calibri" panose="020F0502020204030204" pitchFamily="34" charset="0"/>
                    <a:cs typeface="Calibri" panose="020F0502020204030204" pitchFamily="34" charset="0"/>
                  </a:rPr>
                  <a:t> (</a:t>
                </a:r>
                <a14:m>
                  <m:oMath xmlns:m="http://schemas.openxmlformats.org/officeDocument/2006/math">
                    <m:r>
                      <a:rPr lang="vi-VN" sz="2400" i="1">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người và </a:t>
                </a:r>
                <a14:m>
                  <m:oMath xmlns:m="http://schemas.openxmlformats.org/officeDocument/2006/math">
                    <m:r>
                      <a:rPr lang="vi-VN" sz="2400" b="1">
                        <a:latin typeface="Cambria Math" panose="02040503050406030204" pitchFamily="18" charset="0"/>
                        <a:cs typeface="Calibri" panose="020F0502020204030204" pitchFamily="34" charset="0"/>
                      </a:rPr>
                      <m:t>𝐱</m:t>
                    </m:r>
                  </m:oMath>
                </a14:m>
                <a:r>
                  <a:rPr lang="vi-VN" sz="2400">
                    <a:latin typeface="Calibri" panose="020F0502020204030204" pitchFamily="34" charset="0"/>
                    <a:cs typeface="Calibri" panose="020F0502020204030204" pitchFamily="34" charset="0"/>
                  </a:rPr>
                  <a:t> là tên riêng thông thường)</a:t>
                </a:r>
              </a:p>
              <a:p>
                <a:pPr indent="511175">
                  <a:lnSpc>
                    <a:spcPct val="150000"/>
                  </a:lnSpc>
                </a:pP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𝜙</m:t>
                        </m:r>
                      </m:e>
                      <m:sub>
                        <m:r>
                          <a:rPr lang="vi-VN" sz="2400" b="0" i="1" smtClean="0">
                            <a:latin typeface="Cambria Math" panose="02040503050406030204" pitchFamily="18" charset="0"/>
                            <a:cs typeface="Calibri" panose="020F0502020204030204" pitchFamily="34" charset="0"/>
                          </a:rPr>
                          <m:t>2</m:t>
                        </m:r>
                      </m:sub>
                    </m:sSub>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𝕀</m:t>
                    </m:r>
                  </m:oMath>
                </a14:m>
                <a:r>
                  <a:rPr lang="vi-VN" sz="2400">
                    <a:latin typeface="Calibri" panose="020F0502020204030204" pitchFamily="34" charset="0"/>
                    <a:cs typeface="Calibri" panose="020F0502020204030204" pitchFamily="34" charset="0"/>
                  </a:rPr>
                  <a:t> (</a:t>
                </a:r>
                <a14:m>
                  <m:oMath xmlns:m="http://schemas.openxmlformats.org/officeDocument/2006/math">
                    <m:r>
                      <a:rPr lang="vi-VN" sz="2400" i="1">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người và </a:t>
                </a:r>
                <a14:m>
                  <m:oMath xmlns:m="http://schemas.openxmlformats.org/officeDocument/2006/math">
                    <m:r>
                      <a:rPr lang="vi-VN" sz="2400" b="1">
                        <a:latin typeface="Cambria Math" panose="02040503050406030204" pitchFamily="18" charset="0"/>
                        <a:cs typeface="Calibri" panose="020F0502020204030204" pitchFamily="34" charset="0"/>
                      </a:rPr>
                      <m:t>𝐱</m:t>
                    </m:r>
                  </m:oMath>
                </a14:m>
                <a:r>
                  <a:rPr lang="vi-VN" sz="2400">
                    <a:latin typeface="Calibri" panose="020F0502020204030204" pitchFamily="34" charset="0"/>
                    <a:cs typeface="Calibri" panose="020F0502020204030204" pitchFamily="34" charset="0"/>
                  </a:rPr>
                  <a:t> là xuất hiện sau từ “của”)</a:t>
                </a:r>
              </a:p>
              <a:p>
                <a:pPr indent="511175">
                  <a:lnSpc>
                    <a:spcPct val="150000"/>
                  </a:lnSpc>
                </a:pP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𝜙</m:t>
                        </m:r>
                      </m:e>
                      <m:sub>
                        <m:r>
                          <a:rPr lang="vi-VN" sz="2400" b="0" i="1" smtClean="0">
                            <a:latin typeface="Cambria Math" panose="02040503050406030204" pitchFamily="18" charset="0"/>
                            <a:cs typeface="Calibri" panose="020F0502020204030204" pitchFamily="34" charset="0"/>
                          </a:rPr>
                          <m:t>3</m:t>
                        </m:r>
                      </m:sub>
                    </m:sSub>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𝕀</m:t>
                    </m:r>
                  </m:oMath>
                </a14:m>
                <a:r>
                  <a:rPr lang="vi-VN" sz="2400">
                    <a:latin typeface="Calibri" panose="020F0502020204030204" pitchFamily="34" charset="0"/>
                    <a:cs typeface="Calibri" panose="020F0502020204030204" pitchFamily="34" charset="0"/>
                  </a:rPr>
                  <a:t> (</a:t>
                </a:r>
                <a14:m>
                  <m:oMath xmlns:m="http://schemas.openxmlformats.org/officeDocument/2006/math">
                    <m:r>
                      <a:rPr lang="vi-VN" sz="2400" i="1">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nơi chốn và </a:t>
                </a:r>
                <a14:m>
                  <m:oMath xmlns:m="http://schemas.openxmlformats.org/officeDocument/2006/math">
                    <m:r>
                      <a:rPr lang="vi-VN" sz="2400" b="1">
                        <a:latin typeface="Cambria Math" panose="02040503050406030204" pitchFamily="18" charset="0"/>
                        <a:cs typeface="Calibri" panose="020F0502020204030204" pitchFamily="34" charset="0"/>
                      </a:rPr>
                      <m:t>𝐱</m:t>
                    </m:r>
                  </m:oMath>
                </a14:m>
                <a:r>
                  <a:rPr lang="vi-VN" sz="2400">
                    <a:latin typeface="Calibri" panose="020F0502020204030204" pitchFamily="34" charset="0"/>
                    <a:cs typeface="Calibri" panose="020F0502020204030204" pitchFamily="34" charset="0"/>
                  </a:rPr>
                  <a:t> chứa từ “hồ”)</a:t>
                </a:r>
              </a:p>
            </p:txBody>
          </p:sp>
        </mc:Choice>
        <mc:Fallback>
          <p:sp>
            <p:nvSpPr>
              <p:cNvPr id="10" name="TextBox 9">
                <a:extLst>
                  <a:ext uri="{FF2B5EF4-FFF2-40B4-BE49-F238E27FC236}">
                    <a16:creationId xmlns:a16="http://schemas.microsoft.com/office/drawing/2014/main" id="{72D20933-69E1-42C5-9478-3205ADBFB12E}"/>
                  </a:ext>
                </a:extLst>
              </p:cNvPr>
              <p:cNvSpPr txBox="1">
                <a:spLocks noRot="1" noChangeAspect="1" noMove="1" noResize="1" noEditPoints="1" noAdjustHandles="1" noChangeArrowheads="1" noChangeShapeType="1" noTextEdit="1"/>
              </p:cNvSpPr>
              <p:nvPr/>
            </p:nvSpPr>
            <p:spPr>
              <a:xfrm>
                <a:off x="868589" y="1541418"/>
                <a:ext cx="10454822" cy="3912097"/>
              </a:xfrm>
              <a:prstGeom prst="rect">
                <a:avLst/>
              </a:prstGeom>
              <a:blipFill>
                <a:blip r:embed="rId3"/>
                <a:stretch>
                  <a:fillRect l="-874" r="-1107" b="-2648"/>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9970F60-3825-426B-8AA2-5CFF864C2C97}"/>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5A77091F-77EC-42F2-A233-266AB70C450F}"/>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75</a:t>
            </a:fld>
            <a:endParaRPr lang="en-US" sz="1400">
              <a:solidFill>
                <a:schemeClr val="bg1"/>
              </a:solidFill>
            </a:endParaRPr>
          </a:p>
        </p:txBody>
      </p:sp>
    </p:spTree>
    <p:extLst>
      <p:ext uri="{BB962C8B-B14F-4D97-AF65-F5344CB8AC3E}">
        <p14:creationId xmlns:p14="http://schemas.microsoft.com/office/powerpoint/2010/main" val="213643061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7F66CCF-3AF7-4CE4-A3B4-4818DE0155AF}"/>
              </a:ext>
            </a:extLst>
          </p:cNvPr>
          <p:cNvSpPr txBox="1">
            <a:spLocks/>
          </p:cNvSpPr>
          <p:nvPr/>
        </p:nvSpPr>
        <p:spPr>
          <a:xfrm>
            <a:off x="1138463" y="1407409"/>
            <a:ext cx="9007023"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4. Maximum Entropy Classifier (MaxEnt)</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6"/>
            <a:ext cx="7047595"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2D20933-69E1-42C5-9478-3205ADBFB12E}"/>
                  </a:ext>
                </a:extLst>
              </p:cNvPr>
              <p:cNvSpPr txBox="1"/>
              <p:nvPr/>
            </p:nvSpPr>
            <p:spPr>
              <a:xfrm>
                <a:off x="1352747" y="1749469"/>
                <a:ext cx="9700790" cy="3359061"/>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Vậy làm sao để tạo ra được các hàm đặc trưng như vậy?</a:t>
                </a:r>
              </a:p>
              <a:p>
                <a:pPr marL="631825">
                  <a:lnSpc>
                    <a:spcPct val="150000"/>
                  </a:lnSpc>
                </a:pPr>
                <a:r>
                  <a:rPr lang="vi-VN" sz="2400">
                    <a:latin typeface="Calibri" panose="020F0502020204030204" pitchFamily="34" charset="0"/>
                    <a:cs typeface="Calibri" panose="020F0502020204030204" pitchFamily="34" charset="0"/>
                  </a:rPr>
                  <a:t>Tạo ra thật nhiều hàm bằng tay, sau đó sử dụng các thuật toán chọn lựa hàm đặc trưng, như sử dụng nhóm Lasso(bởi chính quy hóa </a:t>
                </a:r>
                <a14:m>
                  <m:oMath xmlns:m="http://schemas.openxmlformats.org/officeDocument/2006/math">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smtClean="0">
                            <a:latin typeface="Cambria Math" panose="02040503050406030204" pitchFamily="18" charset="0"/>
                            <a:ea typeface="Cambria Math" panose="02040503050406030204" pitchFamily="18" charset="0"/>
                            <a:cs typeface="Calibri" panose="020F0502020204030204" pitchFamily="34" charset="0"/>
                          </a:rPr>
                          <m:t>ℓ</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1</m:t>
                        </m:r>
                      </m:sub>
                    </m:sSub>
                  </m:oMath>
                </a14:m>
                <a:r>
                  <a:rPr lang="vi-VN" sz="2400">
                    <a:latin typeface="Calibri" panose="020F0502020204030204" pitchFamily="34" charset="0"/>
                    <a:cs typeface="Calibri" panose="020F0502020204030204" pitchFamily="34" charset="0"/>
                  </a:rPr>
                  <a:t> sẽ có xu hướng loại bỏ các đặc trưng, hàm phân lớp không cần thiết).</a:t>
                </a:r>
              </a:p>
              <a:p>
                <a:pPr marL="631825">
                  <a:lnSpc>
                    <a:spcPct val="150000"/>
                  </a:lnSpc>
                </a:pPr>
                <a:r>
                  <a:rPr lang="vi-VN" sz="2400">
                    <a:latin typeface="Calibri" panose="020F0502020204030204" pitchFamily="34" charset="0"/>
                    <a:cs typeface="Calibri" panose="020F0502020204030204" pitchFamily="34" charset="0"/>
                  </a:rPr>
                  <a:t>Xây dựng thuật toán lần lượt xây dựng và thêm các hàm đặc trưng vào mô hình bằng phương pháp heuristic.</a:t>
                </a:r>
              </a:p>
            </p:txBody>
          </p:sp>
        </mc:Choice>
        <mc:Fallback>
          <p:sp>
            <p:nvSpPr>
              <p:cNvPr id="10" name="TextBox 9">
                <a:extLst>
                  <a:ext uri="{FF2B5EF4-FFF2-40B4-BE49-F238E27FC236}">
                    <a16:creationId xmlns:a16="http://schemas.microsoft.com/office/drawing/2014/main" id="{72D20933-69E1-42C5-9478-3205ADBFB12E}"/>
                  </a:ext>
                </a:extLst>
              </p:cNvPr>
              <p:cNvSpPr txBox="1">
                <a:spLocks noRot="1" noChangeAspect="1" noMove="1" noResize="1" noEditPoints="1" noAdjustHandles="1" noChangeArrowheads="1" noChangeShapeType="1" noTextEdit="1"/>
              </p:cNvSpPr>
              <p:nvPr/>
            </p:nvSpPr>
            <p:spPr>
              <a:xfrm>
                <a:off x="1352747" y="1749469"/>
                <a:ext cx="9700790" cy="3359061"/>
              </a:xfrm>
              <a:prstGeom prst="rect">
                <a:avLst/>
              </a:prstGeom>
              <a:blipFill>
                <a:blip r:embed="rId3"/>
                <a:stretch>
                  <a:fillRect l="-1006" r="-1069" b="-3267"/>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ADAC4723-2E33-406C-8DD6-9FF5043604B4}"/>
              </a:ext>
            </a:extLst>
          </p:cNvPr>
          <p:cNvGrpSpPr/>
          <p:nvPr/>
        </p:nvGrpSpPr>
        <p:grpSpPr>
          <a:xfrm rot="1442666">
            <a:off x="771141" y="1930689"/>
            <a:ext cx="484883" cy="384143"/>
            <a:chOff x="451410" y="5975667"/>
            <a:chExt cx="858150" cy="540139"/>
          </a:xfrm>
        </p:grpSpPr>
        <p:sp>
          <p:nvSpPr>
            <p:cNvPr id="9" name="等腰三角形 42">
              <a:extLst>
                <a:ext uri="{FF2B5EF4-FFF2-40B4-BE49-F238E27FC236}">
                  <a16:creationId xmlns:a16="http://schemas.microsoft.com/office/drawing/2014/main" id="{3B54F658-46BE-433F-8B90-2950704A33A9}"/>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1" name="等腰三角形 43">
              <a:extLst>
                <a:ext uri="{FF2B5EF4-FFF2-40B4-BE49-F238E27FC236}">
                  <a16:creationId xmlns:a16="http://schemas.microsoft.com/office/drawing/2014/main" id="{B20F06AF-7260-4149-A0CB-1CC9A5B80E67}"/>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2" name="等腰三角形 43">
            <a:extLst>
              <a:ext uri="{FF2B5EF4-FFF2-40B4-BE49-F238E27FC236}">
                <a16:creationId xmlns:a16="http://schemas.microsoft.com/office/drawing/2014/main" id="{B02E53D7-1952-43D8-AE39-CF26ECC00613}"/>
              </a:ext>
            </a:extLst>
          </p:cNvPr>
          <p:cNvSpPr/>
          <p:nvPr/>
        </p:nvSpPr>
        <p:spPr>
          <a:xfrm rot="19727636">
            <a:off x="1616232" y="2502077"/>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4" name="等腰三角形 43">
            <a:extLst>
              <a:ext uri="{FF2B5EF4-FFF2-40B4-BE49-F238E27FC236}">
                <a16:creationId xmlns:a16="http://schemas.microsoft.com/office/drawing/2014/main" id="{AA6F0E04-7B28-49D9-9373-4636A7B3BC03}"/>
              </a:ext>
            </a:extLst>
          </p:cNvPr>
          <p:cNvSpPr/>
          <p:nvPr/>
        </p:nvSpPr>
        <p:spPr>
          <a:xfrm rot="19727636">
            <a:off x="1616231" y="4162780"/>
            <a:ext cx="343216" cy="27369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3" name="Rectangle 12">
            <a:extLst>
              <a:ext uri="{FF2B5EF4-FFF2-40B4-BE49-F238E27FC236}">
                <a16:creationId xmlns:a16="http://schemas.microsoft.com/office/drawing/2014/main" id="{661A0CF6-FCC2-404E-BF8E-24AEB0AF4199}"/>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Slide Number Placeholder 4">
            <a:extLst>
              <a:ext uri="{FF2B5EF4-FFF2-40B4-BE49-F238E27FC236}">
                <a16:creationId xmlns:a16="http://schemas.microsoft.com/office/drawing/2014/main" id="{4BDBD7C5-18CB-4DA5-9201-D99FBE78D3DD}"/>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76</a:t>
            </a:fld>
            <a:endParaRPr lang="en-US" sz="1400">
              <a:solidFill>
                <a:schemeClr val="bg1"/>
              </a:solidFill>
            </a:endParaRPr>
          </a:p>
        </p:txBody>
      </p:sp>
    </p:spTree>
    <p:extLst>
      <p:ext uri="{BB962C8B-B14F-4D97-AF65-F5344CB8AC3E}">
        <p14:creationId xmlns:p14="http://schemas.microsoft.com/office/powerpoint/2010/main" val="102974865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fade">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animEffect transition="in" filter="fade">
                                      <p:cBhvr>
                                        <p:cTn id="29"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7F66CCF-3AF7-4CE4-A3B4-4818DE0155AF}"/>
              </a:ext>
            </a:extLst>
          </p:cNvPr>
          <p:cNvSpPr txBox="1">
            <a:spLocks/>
          </p:cNvSpPr>
          <p:nvPr/>
        </p:nvSpPr>
        <p:spPr>
          <a:xfrm>
            <a:off x="1138463" y="1407409"/>
            <a:ext cx="9007023" cy="49788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sz="24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Hierarchical classification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6"/>
            <a:ext cx="4826910"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8F0A491-E939-4851-A1D6-4DB725165893}"/>
              </a:ext>
            </a:extLst>
          </p:cNvPr>
          <p:cNvSpPr txBox="1"/>
          <p:nvPr/>
        </p:nvSpPr>
        <p:spPr>
          <a:xfrm>
            <a:off x="615949" y="1416655"/>
            <a:ext cx="5382080" cy="5021055"/>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Đôi khi, nhãn có thể được tổ chức dưới dạng hình cây. Ví dụ như ta muốn dự đoán rằng đây là con vật gì. Nếu nó là chó, thì nó có thể là giống chó Bécgiê hay giống chó Phú Quốc, ... Giả sử như nó dự đoán rằng p(chó) = 0.89, p(Bécgiê|chó) = 0.3, p(Phú Quốc|chó) = 0.35,... thì tốt nhất mô hình của chúng ta nên gán nhãn con vật đó là con chó.</a:t>
            </a:r>
          </a:p>
        </p:txBody>
      </p:sp>
      <p:sp>
        <p:nvSpPr>
          <p:cNvPr id="10" name="椭圆 6">
            <a:extLst>
              <a:ext uri="{FF2B5EF4-FFF2-40B4-BE49-F238E27FC236}">
                <a16:creationId xmlns:a16="http://schemas.microsoft.com/office/drawing/2014/main" id="{0A05F569-FFFB-4178-8820-A934A8B40AAD}"/>
              </a:ext>
            </a:extLst>
          </p:cNvPr>
          <p:cNvSpPr/>
          <p:nvPr/>
        </p:nvSpPr>
        <p:spPr>
          <a:xfrm>
            <a:off x="8010550" y="1238964"/>
            <a:ext cx="723421" cy="6701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7E43DE90-A59F-4F58-A5C8-08329562E85F}"/>
              </a:ext>
            </a:extLst>
          </p:cNvPr>
          <p:cNvSpPr/>
          <p:nvPr/>
        </p:nvSpPr>
        <p:spPr>
          <a:xfrm>
            <a:off x="7688107" y="1056474"/>
            <a:ext cx="2979893" cy="979155"/>
          </a:xfrm>
          <a:prstGeom prst="rect">
            <a:avLst/>
          </a:prstGeom>
          <a:noFill/>
          <a:ln w="47625">
            <a:solidFill>
              <a:srgbClr val="EBE8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A0C0205-57E7-495E-889C-23CD11D5974D}"/>
              </a:ext>
            </a:extLst>
          </p:cNvPr>
          <p:cNvCxnSpPr/>
          <p:nvPr/>
        </p:nvCxnSpPr>
        <p:spPr>
          <a:xfrm>
            <a:off x="9492179" y="1777796"/>
            <a:ext cx="723421" cy="670161"/>
          </a:xfrm>
          <a:prstGeom prst="straightConnector1">
            <a:avLst/>
          </a:prstGeom>
          <a:ln w="349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A3903FE-3799-428E-959C-31CBBEDED2D3}"/>
              </a:ext>
            </a:extLst>
          </p:cNvPr>
          <p:cNvCxnSpPr>
            <a:cxnSpLocks/>
          </p:cNvCxnSpPr>
          <p:nvPr/>
        </p:nvCxnSpPr>
        <p:spPr>
          <a:xfrm flipH="1">
            <a:off x="7654307" y="1795599"/>
            <a:ext cx="543305" cy="824805"/>
          </a:xfrm>
          <a:prstGeom prst="straightConnector1">
            <a:avLst/>
          </a:prstGeom>
          <a:ln w="349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8" name="椭圆 6">
            <a:extLst>
              <a:ext uri="{FF2B5EF4-FFF2-40B4-BE49-F238E27FC236}">
                <a16:creationId xmlns:a16="http://schemas.microsoft.com/office/drawing/2014/main" id="{4298CD64-37F3-44FD-B326-57410F4A8732}"/>
              </a:ext>
            </a:extLst>
          </p:cNvPr>
          <p:cNvSpPr/>
          <p:nvPr/>
        </p:nvSpPr>
        <p:spPr>
          <a:xfrm>
            <a:off x="6283272" y="2740461"/>
            <a:ext cx="723421" cy="6701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9" name="椭圆 6">
            <a:extLst>
              <a:ext uri="{FF2B5EF4-FFF2-40B4-BE49-F238E27FC236}">
                <a16:creationId xmlns:a16="http://schemas.microsoft.com/office/drawing/2014/main" id="{F8FEC487-6076-4B93-9476-63319A09C4DA}"/>
              </a:ext>
            </a:extLst>
          </p:cNvPr>
          <p:cNvSpPr/>
          <p:nvPr/>
        </p:nvSpPr>
        <p:spPr>
          <a:xfrm>
            <a:off x="8982675" y="1245912"/>
            <a:ext cx="723421" cy="6701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0" name="椭圆 6">
            <a:extLst>
              <a:ext uri="{FF2B5EF4-FFF2-40B4-BE49-F238E27FC236}">
                <a16:creationId xmlns:a16="http://schemas.microsoft.com/office/drawing/2014/main" id="{9367F79E-AAE6-443E-B8D4-D8A2CF4D58CA}"/>
              </a:ext>
            </a:extLst>
          </p:cNvPr>
          <p:cNvSpPr/>
          <p:nvPr/>
        </p:nvSpPr>
        <p:spPr>
          <a:xfrm>
            <a:off x="7167496" y="2774900"/>
            <a:ext cx="723421" cy="6701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1" name="椭圆 6">
            <a:extLst>
              <a:ext uri="{FF2B5EF4-FFF2-40B4-BE49-F238E27FC236}">
                <a16:creationId xmlns:a16="http://schemas.microsoft.com/office/drawing/2014/main" id="{17076F29-494B-4764-BFBC-81A201483D3F}"/>
              </a:ext>
            </a:extLst>
          </p:cNvPr>
          <p:cNvSpPr/>
          <p:nvPr/>
        </p:nvSpPr>
        <p:spPr>
          <a:xfrm>
            <a:off x="6177092" y="4487289"/>
            <a:ext cx="723421" cy="6701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3" name="椭圆 6">
            <a:extLst>
              <a:ext uri="{FF2B5EF4-FFF2-40B4-BE49-F238E27FC236}">
                <a16:creationId xmlns:a16="http://schemas.microsoft.com/office/drawing/2014/main" id="{0AF8053A-B89C-4B41-AC15-559C9736BB51}"/>
              </a:ext>
            </a:extLst>
          </p:cNvPr>
          <p:cNvSpPr/>
          <p:nvPr/>
        </p:nvSpPr>
        <p:spPr>
          <a:xfrm>
            <a:off x="7006693" y="4487289"/>
            <a:ext cx="723421" cy="6701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4" name="椭圆 6">
            <a:extLst>
              <a:ext uri="{FF2B5EF4-FFF2-40B4-BE49-F238E27FC236}">
                <a16:creationId xmlns:a16="http://schemas.microsoft.com/office/drawing/2014/main" id="{EEFCDA18-DBE3-4A77-BC4A-9BD935D046FC}"/>
              </a:ext>
            </a:extLst>
          </p:cNvPr>
          <p:cNvSpPr/>
          <p:nvPr/>
        </p:nvSpPr>
        <p:spPr>
          <a:xfrm>
            <a:off x="9622971" y="4152211"/>
            <a:ext cx="723421" cy="6701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5" name="椭圆 6">
            <a:extLst>
              <a:ext uri="{FF2B5EF4-FFF2-40B4-BE49-F238E27FC236}">
                <a16:creationId xmlns:a16="http://schemas.microsoft.com/office/drawing/2014/main" id="{B94AB50C-FC67-4F35-8EB7-7281AEF6098C}"/>
              </a:ext>
            </a:extLst>
          </p:cNvPr>
          <p:cNvSpPr/>
          <p:nvPr/>
        </p:nvSpPr>
        <p:spPr>
          <a:xfrm>
            <a:off x="10543131" y="4152210"/>
            <a:ext cx="723421" cy="67016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99778B65-5C22-4E80-93C1-8E9BA4CA6BB1}"/>
              </a:ext>
            </a:extLst>
          </p:cNvPr>
          <p:cNvSpPr/>
          <p:nvPr/>
        </p:nvSpPr>
        <p:spPr>
          <a:xfrm>
            <a:off x="6068932" y="2620404"/>
            <a:ext cx="2490785" cy="979155"/>
          </a:xfrm>
          <a:prstGeom prst="rect">
            <a:avLst/>
          </a:prstGeom>
          <a:noFill/>
          <a:ln w="47625">
            <a:solidFill>
              <a:srgbClr val="EBE8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8937BA-7EC2-4028-9146-B949EEA3F90F}"/>
              </a:ext>
            </a:extLst>
          </p:cNvPr>
          <p:cNvSpPr/>
          <p:nvPr/>
        </p:nvSpPr>
        <p:spPr>
          <a:xfrm>
            <a:off x="5984245" y="4332793"/>
            <a:ext cx="2575472" cy="979155"/>
          </a:xfrm>
          <a:prstGeom prst="rect">
            <a:avLst/>
          </a:prstGeom>
          <a:noFill/>
          <a:ln w="47625">
            <a:solidFill>
              <a:srgbClr val="EBE8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F7419D9-8526-4DD5-B67B-06685EEBEF21}"/>
              </a:ext>
            </a:extLst>
          </p:cNvPr>
          <p:cNvSpPr/>
          <p:nvPr/>
        </p:nvSpPr>
        <p:spPr>
          <a:xfrm>
            <a:off x="9344386" y="3997712"/>
            <a:ext cx="2487058" cy="979155"/>
          </a:xfrm>
          <a:prstGeom prst="rect">
            <a:avLst/>
          </a:prstGeom>
          <a:noFill/>
          <a:ln w="47625">
            <a:solidFill>
              <a:srgbClr val="EBE8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483C92D8-CDEE-4BF4-84FB-07BBCBA73F16}"/>
              </a:ext>
            </a:extLst>
          </p:cNvPr>
          <p:cNvSpPr txBox="1"/>
          <p:nvPr/>
        </p:nvSpPr>
        <p:spPr>
          <a:xfrm>
            <a:off x="8052343" y="1385831"/>
            <a:ext cx="1039352" cy="400110"/>
          </a:xfrm>
          <a:prstGeom prst="rect">
            <a:avLst/>
          </a:prstGeom>
          <a:noFill/>
        </p:spPr>
        <p:txBody>
          <a:bodyPr wrap="square" rtlCol="0">
            <a:spAutoFit/>
          </a:bodyPr>
          <a:lstStyle/>
          <a:p>
            <a:r>
              <a:rPr lang="vi-VN" sz="2000" spc="-150">
                <a:latin typeface="Calibri" panose="020F0502020204030204" pitchFamily="34" charset="0"/>
                <a:cs typeface="Calibri" panose="020F0502020204030204" pitchFamily="34" charset="0"/>
              </a:rPr>
              <a:t>Có vú</a:t>
            </a:r>
          </a:p>
        </p:txBody>
      </p:sp>
      <p:sp>
        <p:nvSpPr>
          <p:cNvPr id="32" name="TextBox 31">
            <a:extLst>
              <a:ext uri="{FF2B5EF4-FFF2-40B4-BE49-F238E27FC236}">
                <a16:creationId xmlns:a16="http://schemas.microsoft.com/office/drawing/2014/main" id="{10F704C7-F791-4370-BE4C-8D111A8344CD}"/>
              </a:ext>
            </a:extLst>
          </p:cNvPr>
          <p:cNvSpPr txBox="1"/>
          <p:nvPr/>
        </p:nvSpPr>
        <p:spPr>
          <a:xfrm>
            <a:off x="9050858" y="1375686"/>
            <a:ext cx="1039352" cy="400110"/>
          </a:xfrm>
          <a:prstGeom prst="rect">
            <a:avLst/>
          </a:prstGeom>
          <a:noFill/>
        </p:spPr>
        <p:txBody>
          <a:bodyPr wrap="square" rtlCol="0">
            <a:spAutoFit/>
          </a:bodyPr>
          <a:lstStyle/>
          <a:p>
            <a:r>
              <a:rPr lang="vi-VN" sz="2000" spc="-150">
                <a:latin typeface="Calibri" panose="020F0502020204030204" pitchFamily="34" charset="0"/>
                <a:cs typeface="Calibri" panose="020F0502020204030204" pitchFamily="34" charset="0"/>
              </a:rPr>
              <a:t>Chim</a:t>
            </a:r>
          </a:p>
        </p:txBody>
      </p:sp>
      <p:sp>
        <p:nvSpPr>
          <p:cNvPr id="33" name="TextBox 32">
            <a:extLst>
              <a:ext uri="{FF2B5EF4-FFF2-40B4-BE49-F238E27FC236}">
                <a16:creationId xmlns:a16="http://schemas.microsoft.com/office/drawing/2014/main" id="{D05BB7C7-2C6E-43FA-BF48-3AD9745DD0F3}"/>
              </a:ext>
            </a:extLst>
          </p:cNvPr>
          <p:cNvSpPr txBox="1"/>
          <p:nvPr/>
        </p:nvSpPr>
        <p:spPr>
          <a:xfrm>
            <a:off x="6368559" y="2875486"/>
            <a:ext cx="1039352" cy="400110"/>
          </a:xfrm>
          <a:prstGeom prst="rect">
            <a:avLst/>
          </a:prstGeom>
          <a:noFill/>
        </p:spPr>
        <p:txBody>
          <a:bodyPr wrap="square" rtlCol="0">
            <a:spAutoFit/>
          </a:bodyPr>
          <a:lstStyle/>
          <a:p>
            <a:r>
              <a:rPr lang="vi-VN" sz="2000" spc="-150">
                <a:latin typeface="Calibri" panose="020F0502020204030204" pitchFamily="34" charset="0"/>
                <a:cs typeface="Calibri" panose="020F0502020204030204" pitchFamily="34" charset="0"/>
              </a:rPr>
              <a:t>Chó</a:t>
            </a:r>
          </a:p>
        </p:txBody>
      </p:sp>
      <p:sp>
        <p:nvSpPr>
          <p:cNvPr id="34" name="TextBox 33">
            <a:extLst>
              <a:ext uri="{FF2B5EF4-FFF2-40B4-BE49-F238E27FC236}">
                <a16:creationId xmlns:a16="http://schemas.microsoft.com/office/drawing/2014/main" id="{49FF45D9-52FA-47E3-B8C7-55BE22360103}"/>
              </a:ext>
            </a:extLst>
          </p:cNvPr>
          <p:cNvSpPr txBox="1"/>
          <p:nvPr/>
        </p:nvSpPr>
        <p:spPr>
          <a:xfrm>
            <a:off x="7221033" y="2904700"/>
            <a:ext cx="1039352" cy="400110"/>
          </a:xfrm>
          <a:prstGeom prst="rect">
            <a:avLst/>
          </a:prstGeom>
          <a:noFill/>
        </p:spPr>
        <p:txBody>
          <a:bodyPr wrap="square" rtlCol="0">
            <a:spAutoFit/>
          </a:bodyPr>
          <a:lstStyle/>
          <a:p>
            <a:r>
              <a:rPr lang="vi-VN" sz="2000" spc="-150">
                <a:latin typeface="Calibri" panose="020F0502020204030204" pitchFamily="34" charset="0"/>
                <a:cs typeface="Calibri" panose="020F0502020204030204" pitchFamily="34" charset="0"/>
              </a:rPr>
              <a:t>Mèo</a:t>
            </a:r>
          </a:p>
        </p:txBody>
      </p:sp>
      <p:sp>
        <p:nvSpPr>
          <p:cNvPr id="35" name="TextBox 34">
            <a:extLst>
              <a:ext uri="{FF2B5EF4-FFF2-40B4-BE49-F238E27FC236}">
                <a16:creationId xmlns:a16="http://schemas.microsoft.com/office/drawing/2014/main" id="{83A16F5E-91E1-4D5B-A503-D4348BCE8F34}"/>
              </a:ext>
            </a:extLst>
          </p:cNvPr>
          <p:cNvSpPr txBox="1"/>
          <p:nvPr/>
        </p:nvSpPr>
        <p:spPr>
          <a:xfrm>
            <a:off x="6128144" y="4612499"/>
            <a:ext cx="1039352" cy="400110"/>
          </a:xfrm>
          <a:prstGeom prst="rect">
            <a:avLst/>
          </a:prstGeom>
          <a:noFill/>
        </p:spPr>
        <p:txBody>
          <a:bodyPr wrap="square" rtlCol="0">
            <a:spAutoFit/>
          </a:bodyPr>
          <a:lstStyle/>
          <a:p>
            <a:r>
              <a:rPr lang="vi-VN" sz="2000" spc="-150">
                <a:latin typeface="Calibri" panose="020F0502020204030204" pitchFamily="34" charset="0"/>
                <a:cs typeface="Calibri" panose="020F0502020204030204" pitchFamily="34" charset="0"/>
              </a:rPr>
              <a:t>Bécgiê</a:t>
            </a:r>
          </a:p>
        </p:txBody>
      </p:sp>
      <p:sp>
        <p:nvSpPr>
          <p:cNvPr id="36" name="TextBox 35">
            <a:extLst>
              <a:ext uri="{FF2B5EF4-FFF2-40B4-BE49-F238E27FC236}">
                <a16:creationId xmlns:a16="http://schemas.microsoft.com/office/drawing/2014/main" id="{E756CE21-7763-4BFE-8041-874F8764D92C}"/>
              </a:ext>
            </a:extLst>
          </p:cNvPr>
          <p:cNvSpPr txBox="1"/>
          <p:nvPr/>
        </p:nvSpPr>
        <p:spPr>
          <a:xfrm>
            <a:off x="6844559" y="4465493"/>
            <a:ext cx="1039352" cy="646331"/>
          </a:xfrm>
          <a:prstGeom prst="rect">
            <a:avLst/>
          </a:prstGeom>
          <a:noFill/>
        </p:spPr>
        <p:txBody>
          <a:bodyPr wrap="square" rtlCol="0">
            <a:spAutoFit/>
          </a:bodyPr>
          <a:lstStyle/>
          <a:p>
            <a:pPr algn="ctr"/>
            <a:r>
              <a:rPr lang="vi-VN" spc="-150">
                <a:latin typeface="Calibri" panose="020F0502020204030204" pitchFamily="34" charset="0"/>
                <a:cs typeface="Calibri" panose="020F0502020204030204" pitchFamily="34" charset="0"/>
              </a:rPr>
              <a:t>Phú</a:t>
            </a:r>
          </a:p>
          <a:p>
            <a:pPr algn="ctr"/>
            <a:r>
              <a:rPr lang="vi-VN" spc="-150">
                <a:latin typeface="Calibri" panose="020F0502020204030204" pitchFamily="34" charset="0"/>
                <a:cs typeface="Calibri" panose="020F0502020204030204" pitchFamily="34" charset="0"/>
              </a:rPr>
              <a:t>Quốc</a:t>
            </a:r>
          </a:p>
        </p:txBody>
      </p:sp>
      <p:cxnSp>
        <p:nvCxnSpPr>
          <p:cNvPr id="37" name="Straight Arrow Connector 36">
            <a:extLst>
              <a:ext uri="{FF2B5EF4-FFF2-40B4-BE49-F238E27FC236}">
                <a16:creationId xmlns:a16="http://schemas.microsoft.com/office/drawing/2014/main" id="{F82D6DBA-F9CD-4165-8D5F-4680411D7DC2}"/>
              </a:ext>
            </a:extLst>
          </p:cNvPr>
          <p:cNvCxnSpPr>
            <a:cxnSpLocks/>
            <a:stCxn id="18" idx="4"/>
          </p:cNvCxnSpPr>
          <p:nvPr/>
        </p:nvCxnSpPr>
        <p:spPr>
          <a:xfrm flipH="1">
            <a:off x="6368559" y="3410622"/>
            <a:ext cx="276424" cy="902538"/>
          </a:xfrm>
          <a:prstGeom prst="straightConnector1">
            <a:avLst/>
          </a:prstGeom>
          <a:ln w="349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5CD49C-2C4D-449F-ACB5-B46D6B2242FF}"/>
              </a:ext>
            </a:extLst>
          </p:cNvPr>
          <p:cNvCxnSpPr>
            <a:cxnSpLocks/>
            <a:stCxn id="20" idx="5"/>
          </p:cNvCxnSpPr>
          <p:nvPr/>
        </p:nvCxnSpPr>
        <p:spPr>
          <a:xfrm>
            <a:off x="7784974" y="3346918"/>
            <a:ext cx="1637091" cy="603576"/>
          </a:xfrm>
          <a:prstGeom prst="straightConnector1">
            <a:avLst/>
          </a:prstGeom>
          <a:ln w="349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C9678C0-D4D3-481D-AFB0-31AEA974605D}"/>
              </a:ext>
            </a:extLst>
          </p:cNvPr>
          <p:cNvSpPr txBox="1"/>
          <p:nvPr/>
        </p:nvSpPr>
        <p:spPr>
          <a:xfrm>
            <a:off x="8025389" y="2866258"/>
            <a:ext cx="1039352" cy="461665"/>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a:t>
            </a:r>
            <a:endParaRPr lang="vi-VN" sz="2000">
              <a:latin typeface="Calibri" panose="020F0502020204030204" pitchFamily="34" charset="0"/>
              <a:cs typeface="Calibri" panose="020F0502020204030204" pitchFamily="34" charset="0"/>
            </a:endParaRPr>
          </a:p>
        </p:txBody>
      </p:sp>
      <p:sp>
        <p:nvSpPr>
          <p:cNvPr id="47" name="TextBox 46">
            <a:extLst>
              <a:ext uri="{FF2B5EF4-FFF2-40B4-BE49-F238E27FC236}">
                <a16:creationId xmlns:a16="http://schemas.microsoft.com/office/drawing/2014/main" id="{8B6EA89A-A6DF-4A7F-862D-A2C9F6FBE60A}"/>
              </a:ext>
            </a:extLst>
          </p:cNvPr>
          <p:cNvSpPr txBox="1"/>
          <p:nvPr/>
        </p:nvSpPr>
        <p:spPr>
          <a:xfrm>
            <a:off x="7861746" y="4487289"/>
            <a:ext cx="1039352" cy="461665"/>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a:t>
            </a:r>
            <a:endParaRPr lang="vi-VN" sz="2000">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CBA581FB-839A-422E-B8E5-D0C3E4990FAD}"/>
              </a:ext>
            </a:extLst>
          </p:cNvPr>
          <p:cNvSpPr txBox="1"/>
          <p:nvPr/>
        </p:nvSpPr>
        <p:spPr>
          <a:xfrm>
            <a:off x="9984681" y="1289463"/>
            <a:ext cx="1039352" cy="461665"/>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a:t>
            </a:r>
            <a:endParaRPr lang="vi-VN" sz="2000">
              <a:latin typeface="Calibri" panose="020F0502020204030204" pitchFamily="34" charset="0"/>
              <a:cs typeface="Calibri" panose="020F0502020204030204" pitchFamily="34" charset="0"/>
            </a:endParaRPr>
          </a:p>
        </p:txBody>
      </p:sp>
      <p:sp>
        <p:nvSpPr>
          <p:cNvPr id="49" name="TextBox 48">
            <a:extLst>
              <a:ext uri="{FF2B5EF4-FFF2-40B4-BE49-F238E27FC236}">
                <a16:creationId xmlns:a16="http://schemas.microsoft.com/office/drawing/2014/main" id="{8EC026B5-D340-469C-81BB-4E58EB0E45CE}"/>
              </a:ext>
            </a:extLst>
          </p:cNvPr>
          <p:cNvSpPr txBox="1"/>
          <p:nvPr/>
        </p:nvSpPr>
        <p:spPr>
          <a:xfrm>
            <a:off x="11323794" y="4234660"/>
            <a:ext cx="723421" cy="461665"/>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a:t>
            </a:r>
            <a:endParaRPr lang="vi-VN" sz="2000">
              <a:latin typeface="Calibri" panose="020F0502020204030204" pitchFamily="34" charset="0"/>
              <a:cs typeface="Calibri" panose="020F0502020204030204" pitchFamily="34" charset="0"/>
            </a:endParaRPr>
          </a:p>
        </p:txBody>
      </p:sp>
      <p:sp>
        <p:nvSpPr>
          <p:cNvPr id="50" name="TextBox 49">
            <a:extLst>
              <a:ext uri="{FF2B5EF4-FFF2-40B4-BE49-F238E27FC236}">
                <a16:creationId xmlns:a16="http://schemas.microsoft.com/office/drawing/2014/main" id="{7CA6BE8A-3BB0-48BF-B0E1-0F862CD6E6B0}"/>
              </a:ext>
            </a:extLst>
          </p:cNvPr>
          <p:cNvSpPr txBox="1"/>
          <p:nvPr/>
        </p:nvSpPr>
        <p:spPr>
          <a:xfrm>
            <a:off x="9669699" y="4279851"/>
            <a:ext cx="1039352" cy="400110"/>
          </a:xfrm>
          <a:prstGeom prst="rect">
            <a:avLst/>
          </a:prstGeom>
          <a:noFill/>
        </p:spPr>
        <p:txBody>
          <a:bodyPr wrap="square" rtlCol="0">
            <a:spAutoFit/>
          </a:bodyPr>
          <a:lstStyle/>
          <a:p>
            <a:r>
              <a:rPr lang="vi-VN" sz="2000" spc="-150">
                <a:latin typeface="Calibri" panose="020F0502020204030204" pitchFamily="34" charset="0"/>
                <a:cs typeface="Calibri" panose="020F0502020204030204" pitchFamily="34" charset="0"/>
              </a:rPr>
              <a:t>mun</a:t>
            </a:r>
          </a:p>
        </p:txBody>
      </p:sp>
      <p:sp>
        <p:nvSpPr>
          <p:cNvPr id="38" name="Rectangle 37">
            <a:extLst>
              <a:ext uri="{FF2B5EF4-FFF2-40B4-BE49-F238E27FC236}">
                <a16:creationId xmlns:a16="http://schemas.microsoft.com/office/drawing/2014/main" id="{6EC252DF-1F06-4977-8DEC-15DA8CB327C4}"/>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Slide Number Placeholder 4">
            <a:extLst>
              <a:ext uri="{FF2B5EF4-FFF2-40B4-BE49-F238E27FC236}">
                <a16:creationId xmlns:a16="http://schemas.microsoft.com/office/drawing/2014/main" id="{28D12747-9B84-4558-B63E-5E6689A29635}"/>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77</a:t>
            </a:fld>
            <a:endParaRPr lang="en-US" sz="1400">
              <a:solidFill>
                <a:schemeClr val="bg1"/>
              </a:solidFill>
            </a:endParaRPr>
          </a:p>
        </p:txBody>
      </p:sp>
    </p:spTree>
    <p:extLst>
      <p:ext uri="{BB962C8B-B14F-4D97-AF65-F5344CB8AC3E}">
        <p14:creationId xmlns:p14="http://schemas.microsoft.com/office/powerpoint/2010/main" val="348920083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Hierarchical classification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6"/>
            <a:ext cx="4826910"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8F0A491-E939-4851-A1D6-4DB725165893}"/>
              </a:ext>
            </a:extLst>
          </p:cNvPr>
          <p:cNvSpPr txBox="1"/>
          <p:nvPr/>
        </p:nvSpPr>
        <p:spPr>
          <a:xfrm>
            <a:off x="1116692" y="1299806"/>
            <a:ext cx="10324194" cy="5021055"/>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Một cách đơn giản là ta tiền xử lý dữ liệu nhãn đầu vào. Như nếu dữ liệu nhãn là chó Phú Quốc, thì ta gán cho nó thêm nhãn chó, và động vật có vú vào. Sau đó ta chạy một mô hình logistic để phân loại. Để khắc phục được điều này, ta thêm vào một số điều kiện để thỏa mãn tính chất của cây.</a:t>
            </a:r>
          </a:p>
          <a:p>
            <a:pPr>
              <a:lnSpc>
                <a:spcPct val="150000"/>
              </a:lnSpc>
            </a:pPr>
            <a:r>
              <a:rPr lang="vi-VN" sz="2400">
                <a:latin typeface="Calibri" panose="020F0502020204030204" pitchFamily="34" charset="0"/>
                <a:cs typeface="Calibri" panose="020F0502020204030204" pitchFamily="34" charset="0"/>
              </a:rPr>
              <a:t>Điều này cũng làm giảm đáng kể chi phí train của thuật toán. Tương tự ý tưởng đó, người ta cũng xấp xỉ hàm softmax bằng cây. Điều này đặc biệt hiệu quả khi số lượng lớp quá nhiều, điển hình như trong mô hình word2vec phải phân loại với số lượng lớp là số lượng từ trong ngôn ngữ. Cách xây dựng cây phổ biến ở mô hình softmax hình cây là sử dụng mã hóa Huffman.</a:t>
            </a:r>
          </a:p>
        </p:txBody>
      </p:sp>
      <p:sp>
        <p:nvSpPr>
          <p:cNvPr id="8" name="Rectangle 7">
            <a:extLst>
              <a:ext uri="{FF2B5EF4-FFF2-40B4-BE49-F238E27FC236}">
                <a16:creationId xmlns:a16="http://schemas.microsoft.com/office/drawing/2014/main" id="{637E3C5E-0891-4FCB-B516-9D94CA1F04A6}"/>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lide Number Placeholder 4">
            <a:extLst>
              <a:ext uri="{FF2B5EF4-FFF2-40B4-BE49-F238E27FC236}">
                <a16:creationId xmlns:a16="http://schemas.microsoft.com/office/drawing/2014/main" id="{A12FD6FE-8EA5-4A60-B880-3EEE4AF38AC1}"/>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78</a:t>
            </a:fld>
            <a:endParaRPr lang="en-US" sz="1400">
              <a:solidFill>
                <a:schemeClr val="bg1"/>
              </a:solidFill>
            </a:endParaRPr>
          </a:p>
        </p:txBody>
      </p:sp>
    </p:spTree>
    <p:extLst>
      <p:ext uri="{BB962C8B-B14F-4D97-AF65-F5344CB8AC3E}">
        <p14:creationId xmlns:p14="http://schemas.microsoft.com/office/powerpoint/2010/main" val="320504889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03ECC7C-711A-45C0-84FF-52D7DFCAA0DB}"/>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5. Hierarchical classification</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7" name="直线连接符 2">
            <a:extLst>
              <a:ext uri="{FF2B5EF4-FFF2-40B4-BE49-F238E27FC236}">
                <a16:creationId xmlns:a16="http://schemas.microsoft.com/office/drawing/2014/main" id="{1C0F2F32-3137-494B-9B2A-A3CB4C2EA79A}"/>
              </a:ext>
            </a:extLst>
          </p:cNvPr>
          <p:cNvCxnSpPr>
            <a:cxnSpLocks/>
          </p:cNvCxnSpPr>
          <p:nvPr/>
        </p:nvCxnSpPr>
        <p:spPr>
          <a:xfrm flipV="1">
            <a:off x="713919" y="1231236"/>
            <a:ext cx="4826910"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EA041AE1-5FC0-4AA3-84D9-94CADD36F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05" y="1838225"/>
            <a:ext cx="11416990" cy="37885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8076A9D-0170-4FF8-95D4-47C3422911A4}"/>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9265C4C5-DC7D-40C4-B1B2-9CE11E8B66C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79</a:t>
            </a:fld>
            <a:endParaRPr lang="en-US" sz="1400">
              <a:solidFill>
                <a:schemeClr val="bg1"/>
              </a:solidFill>
            </a:endParaRPr>
          </a:p>
        </p:txBody>
      </p:sp>
    </p:spTree>
    <p:extLst>
      <p:ext uri="{BB962C8B-B14F-4D97-AF65-F5344CB8AC3E}">
        <p14:creationId xmlns:p14="http://schemas.microsoft.com/office/powerpoint/2010/main" val="74265249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7578B6-50CB-4655-A625-67143DA7659D}"/>
              </a:ext>
            </a:extLst>
          </p:cNvPr>
          <p:cNvSpPr txBox="1"/>
          <p:nvPr/>
        </p:nvSpPr>
        <p:spPr>
          <a:xfrm>
            <a:off x="1612192" y="2476789"/>
            <a:ext cx="5782235" cy="769441"/>
          </a:xfrm>
          <a:prstGeom prst="rect">
            <a:avLst/>
          </a:prstGeom>
          <a:noFill/>
        </p:spPr>
        <p:txBody>
          <a:bodyPr wrap="square" rtlCol="0">
            <a:spAutoFit/>
          </a:bodyPr>
          <a:lstStyle/>
          <a:p>
            <a:pPr algn="ctr"/>
            <a:r>
              <a:rPr lang="vi-VN" sz="4400" b="1" i="0">
                <a:solidFill>
                  <a:srgbClr val="3D3939"/>
                </a:solidFill>
                <a:effectLst/>
                <a:latin typeface="Calibri" panose="020F0502020204030204" pitchFamily="34" charset="0"/>
                <a:cs typeface="Calibri" panose="020F0502020204030204" pitchFamily="34" charset="0"/>
              </a:rPr>
              <a:t>Linear Regression</a:t>
            </a:r>
            <a:endParaRPr lang="en-US" sz="4400" b="1" i="0">
              <a:solidFill>
                <a:srgbClr val="3D3939"/>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A9DAB66-7B04-4DD8-B3B4-68650E41F08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9201" y="214426"/>
            <a:ext cx="2205983" cy="3448217"/>
          </a:xfrm>
          <a:prstGeom prst="rect">
            <a:avLst/>
          </a:prstGeom>
        </p:spPr>
      </p:pic>
      <mc:AlternateContent xmlns:mc="http://schemas.openxmlformats.org/markup-compatibility/2006">
        <mc:Choice xmlns:psez="http://schemas.microsoft.com/office/powerpoint/2016/sectionzoom" Requires="psez">
          <p:graphicFrame>
            <p:nvGraphicFramePr>
              <p:cNvPr id="25" name="Section Zoom 24">
                <a:extLst>
                  <a:ext uri="{FF2B5EF4-FFF2-40B4-BE49-F238E27FC236}">
                    <a16:creationId xmlns:a16="http://schemas.microsoft.com/office/drawing/2014/main" id="{C869DA60-92B9-42D8-A64E-F81E327A5829}"/>
                  </a:ext>
                </a:extLst>
              </p:cNvPr>
              <p:cNvGraphicFramePr>
                <a:graphicFrameLocks noChangeAspect="1"/>
              </p:cNvGraphicFramePr>
              <p:nvPr>
                <p:extLst>
                  <p:ext uri="{D42A27DB-BD31-4B8C-83A1-F6EECF244321}">
                    <p14:modId xmlns:p14="http://schemas.microsoft.com/office/powerpoint/2010/main" val="3406409503"/>
                  </p:ext>
                </p:extLst>
              </p:nvPr>
            </p:nvGraphicFramePr>
            <p:xfrm>
              <a:off x="1612192" y="3715237"/>
              <a:ext cx="625797" cy="625797"/>
            </p:xfrm>
            <a:graphic>
              <a:graphicData uri="http://schemas.microsoft.com/office/powerpoint/2016/sectionzoom">
                <psez:sectionZm>
                  <psez:sectionZmObj sectionId="{0F70D488-F47D-4E68-ACBD-E38A72571A58}">
                    <psez:zmPr id="{3268E214-2A3F-43AC-A3BC-7761E6E292C4}" transitionDur="1000">
                      <p166:blipFill xmlns:p166="http://schemas.microsoft.com/office/powerpoint/2016/6/main">
                        <a:blip r:embed="rId5"/>
                        <a:stretch>
                          <a:fillRect/>
                        </a:stretch>
                      </p166:blipFill>
                      <p166:spPr xmlns:p166="http://schemas.microsoft.com/office/powerpoint/2016/6/main">
                        <a:xfrm>
                          <a:off x="0" y="0"/>
                          <a:ext cx="625797" cy="625797"/>
                        </a:xfrm>
                        <a:prstGeom prst="rect">
                          <a:avLst/>
                        </a:prstGeom>
                        <a:noFill/>
                        <a:ln w="3175">
                          <a:noFill/>
                        </a:ln>
                      </p166:spPr>
                    </psez:zmPr>
                  </psez:sectionZmObj>
                </psez:sectionZm>
              </a:graphicData>
            </a:graphic>
          </p:graphicFrame>
        </mc:Choice>
        <mc:Fallback>
          <p:pic>
            <p:nvPicPr>
              <p:cNvPr id="25" name="Section Zoom 24">
                <a:hlinkClick r:id="rId6" action="ppaction://hlinksldjump"/>
                <a:extLst>
                  <a:ext uri="{FF2B5EF4-FFF2-40B4-BE49-F238E27FC236}">
                    <a16:creationId xmlns:a16="http://schemas.microsoft.com/office/drawing/2014/main" id="{C869DA60-92B9-42D8-A64E-F81E327A5829}"/>
                  </a:ext>
                </a:extLst>
              </p:cNvPr>
              <p:cNvPicPr>
                <a:picLocks noGrp="1" noRot="1" noChangeAspect="1" noMove="1" noResize="1" noEditPoints="1" noAdjustHandles="1" noChangeArrowheads="1" noChangeShapeType="1"/>
              </p:cNvPicPr>
              <p:nvPr/>
            </p:nvPicPr>
            <p:blipFill>
              <a:blip r:embed="rId5"/>
              <a:stretch>
                <a:fillRect/>
              </a:stretch>
            </p:blipFill>
            <p:spPr>
              <a:xfrm>
                <a:off x="1612192" y="3715237"/>
                <a:ext cx="625797" cy="625797"/>
              </a:xfrm>
              <a:prstGeom prst="rect">
                <a:avLst/>
              </a:prstGeom>
              <a:noFill/>
              <a:ln w="3175">
                <a:noFill/>
              </a:ln>
            </p:spPr>
          </p:pic>
        </mc:Fallback>
      </mc:AlternateContent>
      <p:sp>
        <p:nvSpPr>
          <p:cNvPr id="26" name="TextBox 25">
            <a:extLst>
              <a:ext uri="{FF2B5EF4-FFF2-40B4-BE49-F238E27FC236}">
                <a16:creationId xmlns:a16="http://schemas.microsoft.com/office/drawing/2014/main" id="{6953398E-0468-48F8-B200-B9ABF74B4B9C}"/>
              </a:ext>
            </a:extLst>
          </p:cNvPr>
          <p:cNvSpPr txBox="1"/>
          <p:nvPr/>
        </p:nvSpPr>
        <p:spPr>
          <a:xfrm>
            <a:off x="2237988" y="3879369"/>
            <a:ext cx="4432397" cy="461665"/>
          </a:xfrm>
          <a:prstGeom prst="rect">
            <a:avLst/>
          </a:prstGeom>
          <a:noFill/>
        </p:spPr>
        <p:txBody>
          <a:bodyPr wrap="square" rtlCol="0">
            <a:spAutoFit/>
          </a:bodyPr>
          <a:lstStyle/>
          <a:p>
            <a:r>
              <a:rPr lang="vi-VN" sz="2400" i="0">
                <a:solidFill>
                  <a:srgbClr val="3D3939"/>
                </a:solidFill>
                <a:effectLst/>
                <a:latin typeface="Lemon/Milk" panose="020B0603050302020204" pitchFamily="34" charset="0"/>
                <a:cs typeface="FC Daisy" panose="020B0500040200020003" pitchFamily="34" charset="-34"/>
              </a:rPr>
              <a:t>Xây dựng mô hình</a:t>
            </a:r>
            <a:endParaRPr lang="en-US" sz="2400" i="0">
              <a:solidFill>
                <a:srgbClr val="3D3939"/>
              </a:solidFill>
              <a:effectLst/>
              <a:latin typeface="Lemon/Milk" panose="020B0603050302020204" pitchFamily="34" charset="0"/>
              <a:cs typeface="FC Daisy" panose="020B0500040200020003" pitchFamily="34" charset="-34"/>
            </a:endParaRPr>
          </a:p>
        </p:txBody>
      </p:sp>
      <mc:AlternateContent xmlns:mc="http://schemas.openxmlformats.org/markup-compatibility/2006">
        <mc:Choice xmlns:psez="http://schemas.microsoft.com/office/powerpoint/2016/sectionzoom" Requires="psez">
          <p:graphicFrame>
            <p:nvGraphicFramePr>
              <p:cNvPr id="31" name="Section Zoom 30">
                <a:extLst>
                  <a:ext uri="{FF2B5EF4-FFF2-40B4-BE49-F238E27FC236}">
                    <a16:creationId xmlns:a16="http://schemas.microsoft.com/office/drawing/2014/main" id="{6DD5A6D9-6BED-466A-973B-865723801215}"/>
                  </a:ext>
                </a:extLst>
              </p:cNvPr>
              <p:cNvGraphicFramePr>
                <a:graphicFrameLocks noChangeAspect="1"/>
              </p:cNvGraphicFramePr>
              <p:nvPr>
                <p:extLst>
                  <p:ext uri="{D42A27DB-BD31-4B8C-83A1-F6EECF244321}">
                    <p14:modId xmlns:p14="http://schemas.microsoft.com/office/powerpoint/2010/main" val="1910090294"/>
                  </p:ext>
                </p:extLst>
              </p:nvPr>
            </p:nvGraphicFramePr>
            <p:xfrm>
              <a:off x="1612192" y="4616482"/>
              <a:ext cx="625797" cy="625797"/>
            </p:xfrm>
            <a:graphic>
              <a:graphicData uri="http://schemas.microsoft.com/office/powerpoint/2016/sectionzoom">
                <psez:sectionZm>
                  <psez:sectionZmObj sectionId="{28B829D7-4953-46E0-8DB9-2A920C8EBC00}">
                    <psez:zmPr id="{B600B629-0C49-4B95-B867-F8CAFDA123C5}" transitionDur="1000">
                      <p166:blipFill xmlns:p166="http://schemas.microsoft.com/office/powerpoint/2016/6/main">
                        <a:blip r:embed="rId7"/>
                        <a:stretch>
                          <a:fillRect/>
                        </a:stretch>
                      </p166:blipFill>
                      <p166:spPr xmlns:p166="http://schemas.microsoft.com/office/powerpoint/2016/6/main">
                        <a:xfrm>
                          <a:off x="0" y="0"/>
                          <a:ext cx="625797" cy="625797"/>
                        </a:xfrm>
                        <a:prstGeom prst="rect">
                          <a:avLst/>
                        </a:prstGeom>
                        <a:ln w="3175">
                          <a:noFill/>
                        </a:ln>
                      </p166:spPr>
                    </psez:zmPr>
                  </psez:sectionZmObj>
                </psez:sectionZm>
              </a:graphicData>
            </a:graphic>
          </p:graphicFrame>
        </mc:Choice>
        <mc:Fallback>
          <p:pic>
            <p:nvPicPr>
              <p:cNvPr id="31" name="Section Zoom 30">
                <a:hlinkClick r:id="rId8" action="ppaction://hlinksldjump"/>
                <a:extLst>
                  <a:ext uri="{FF2B5EF4-FFF2-40B4-BE49-F238E27FC236}">
                    <a16:creationId xmlns:a16="http://schemas.microsoft.com/office/drawing/2014/main" id="{6DD5A6D9-6BED-466A-973B-865723801215}"/>
                  </a:ext>
                </a:extLst>
              </p:cNvPr>
              <p:cNvPicPr>
                <a:picLocks noGrp="1" noRot="1" noChangeAspect="1" noMove="1" noResize="1" noEditPoints="1" noAdjustHandles="1" noChangeArrowheads="1" noChangeShapeType="1"/>
              </p:cNvPicPr>
              <p:nvPr/>
            </p:nvPicPr>
            <p:blipFill>
              <a:blip r:embed="rId7"/>
              <a:stretch>
                <a:fillRect/>
              </a:stretch>
            </p:blipFill>
            <p:spPr>
              <a:xfrm>
                <a:off x="1612192" y="4616482"/>
                <a:ext cx="625797" cy="625797"/>
              </a:xfrm>
              <a:prstGeom prst="rect">
                <a:avLst/>
              </a:prstGeom>
              <a:ln w="3175">
                <a:noFill/>
              </a:ln>
            </p:spPr>
          </p:pic>
        </mc:Fallback>
      </mc:AlternateContent>
      <p:sp>
        <p:nvSpPr>
          <p:cNvPr id="32" name="TextBox 31">
            <a:extLst>
              <a:ext uri="{FF2B5EF4-FFF2-40B4-BE49-F238E27FC236}">
                <a16:creationId xmlns:a16="http://schemas.microsoft.com/office/drawing/2014/main" id="{A74D872C-394D-4762-BB25-6B6D5C564097}"/>
              </a:ext>
            </a:extLst>
          </p:cNvPr>
          <p:cNvSpPr txBox="1"/>
          <p:nvPr/>
        </p:nvSpPr>
        <p:spPr>
          <a:xfrm>
            <a:off x="2237988" y="4760367"/>
            <a:ext cx="4679243" cy="461665"/>
          </a:xfrm>
          <a:prstGeom prst="rect">
            <a:avLst/>
          </a:prstGeom>
          <a:noFill/>
        </p:spPr>
        <p:txBody>
          <a:bodyPr wrap="square" rtlCol="0">
            <a:spAutoFit/>
          </a:bodyPr>
          <a:lstStyle/>
          <a:p>
            <a:r>
              <a:rPr lang="vi-VN" sz="2400" i="0">
                <a:solidFill>
                  <a:srgbClr val="3D3939"/>
                </a:solidFill>
                <a:effectLst/>
                <a:latin typeface="Lemon/Milk" panose="020B0603050302020204" pitchFamily="34" charset="0"/>
                <a:cs typeface="FC Daisy" panose="020B0500040200020003" pitchFamily="34" charset="-34"/>
              </a:rPr>
              <a:t>Regularization và MAP estimation</a:t>
            </a:r>
            <a:endParaRPr lang="en-US" sz="2400" i="0">
              <a:solidFill>
                <a:srgbClr val="3D3939"/>
              </a:solidFill>
              <a:effectLst/>
              <a:latin typeface="Lemon/Milk" panose="020B0603050302020204" pitchFamily="34" charset="0"/>
              <a:cs typeface="FC Daisy" panose="020B0500040200020003" pitchFamily="34" charset="-34"/>
            </a:endParaRPr>
          </a:p>
        </p:txBody>
      </p:sp>
      <mc:AlternateContent xmlns:mc="http://schemas.openxmlformats.org/markup-compatibility/2006">
        <mc:Choice xmlns:psez="http://schemas.microsoft.com/office/powerpoint/2016/sectionzoom" Requires="psez">
          <p:graphicFrame>
            <p:nvGraphicFramePr>
              <p:cNvPr id="36" name="Section Zoom 35">
                <a:extLst>
                  <a:ext uri="{FF2B5EF4-FFF2-40B4-BE49-F238E27FC236}">
                    <a16:creationId xmlns:a16="http://schemas.microsoft.com/office/drawing/2014/main" id="{595270B5-A2AB-434C-B3A5-0237BCA56B77}"/>
                  </a:ext>
                </a:extLst>
              </p:cNvPr>
              <p:cNvGraphicFramePr>
                <a:graphicFrameLocks noChangeAspect="1"/>
              </p:cNvGraphicFramePr>
              <p:nvPr>
                <p:extLst>
                  <p:ext uri="{D42A27DB-BD31-4B8C-83A1-F6EECF244321}">
                    <p14:modId xmlns:p14="http://schemas.microsoft.com/office/powerpoint/2010/main" val="2722056540"/>
                  </p:ext>
                </p:extLst>
              </p:nvPr>
            </p:nvGraphicFramePr>
            <p:xfrm>
              <a:off x="6655738" y="3722365"/>
              <a:ext cx="625797" cy="625797"/>
            </p:xfrm>
            <a:graphic>
              <a:graphicData uri="http://schemas.microsoft.com/office/powerpoint/2016/sectionzoom">
                <psez:sectionZm>
                  <psez:sectionZmObj sectionId="{C3858377-1349-4C50-B7D7-1FF6F9176B8B}">
                    <psez:zmPr id="{2C53AACB-BB8C-4628-8B8B-4E085E8B1B8C}" transitionDur="1000">
                      <p166:blipFill xmlns:p166="http://schemas.microsoft.com/office/powerpoint/2016/6/main">
                        <a:blip r:embed="rId9"/>
                        <a:stretch>
                          <a:fillRect/>
                        </a:stretch>
                      </p166:blipFill>
                      <p166:spPr xmlns:p166="http://schemas.microsoft.com/office/powerpoint/2016/6/main">
                        <a:xfrm>
                          <a:off x="0" y="0"/>
                          <a:ext cx="625797" cy="625797"/>
                        </a:xfrm>
                        <a:prstGeom prst="rect">
                          <a:avLst/>
                        </a:prstGeom>
                        <a:ln w="3175">
                          <a:noFill/>
                        </a:ln>
                      </p166:spPr>
                    </psez:zmPr>
                  </psez:sectionZmObj>
                </psez:sectionZm>
              </a:graphicData>
            </a:graphic>
          </p:graphicFrame>
        </mc:Choice>
        <mc:Fallback>
          <p:pic>
            <p:nvPicPr>
              <p:cNvPr id="36" name="Section Zoom 35">
                <a:hlinkClick r:id="rId10" action="ppaction://hlinksldjump"/>
                <a:extLst>
                  <a:ext uri="{FF2B5EF4-FFF2-40B4-BE49-F238E27FC236}">
                    <a16:creationId xmlns:a16="http://schemas.microsoft.com/office/drawing/2014/main" id="{595270B5-A2AB-434C-B3A5-0237BCA56B77}"/>
                  </a:ext>
                </a:extLst>
              </p:cNvPr>
              <p:cNvPicPr>
                <a:picLocks noGrp="1" noRot="1" noChangeAspect="1" noMove="1" noResize="1" noEditPoints="1" noAdjustHandles="1" noChangeArrowheads="1" noChangeShapeType="1"/>
              </p:cNvPicPr>
              <p:nvPr/>
            </p:nvPicPr>
            <p:blipFill>
              <a:blip r:embed="rId9"/>
              <a:stretch>
                <a:fillRect/>
              </a:stretch>
            </p:blipFill>
            <p:spPr>
              <a:xfrm>
                <a:off x="6655738" y="3722365"/>
                <a:ext cx="625797" cy="625797"/>
              </a:xfrm>
              <a:prstGeom prst="rect">
                <a:avLst/>
              </a:prstGeom>
              <a:ln w="3175">
                <a:noFill/>
              </a:ln>
            </p:spPr>
          </p:pic>
        </mc:Fallback>
      </mc:AlternateContent>
      <p:sp>
        <p:nvSpPr>
          <p:cNvPr id="38" name="TextBox 37">
            <a:extLst>
              <a:ext uri="{FF2B5EF4-FFF2-40B4-BE49-F238E27FC236}">
                <a16:creationId xmlns:a16="http://schemas.microsoft.com/office/drawing/2014/main" id="{14189EA7-4024-49A4-A9AE-FDC92664D812}"/>
              </a:ext>
            </a:extLst>
          </p:cNvPr>
          <p:cNvSpPr txBox="1"/>
          <p:nvPr/>
        </p:nvSpPr>
        <p:spPr>
          <a:xfrm>
            <a:off x="7281535" y="3900458"/>
            <a:ext cx="3791413" cy="461665"/>
          </a:xfrm>
          <a:prstGeom prst="rect">
            <a:avLst/>
          </a:prstGeom>
          <a:noFill/>
        </p:spPr>
        <p:txBody>
          <a:bodyPr wrap="square" rtlCol="0">
            <a:spAutoFit/>
          </a:bodyPr>
          <a:lstStyle/>
          <a:p>
            <a:r>
              <a:rPr lang="vi-VN" sz="2400">
                <a:solidFill>
                  <a:srgbClr val="3D3939"/>
                </a:solidFill>
                <a:latin typeface="Lemon/Milk" panose="020B0603050302020204" pitchFamily="34" charset="0"/>
                <a:cs typeface="FC Daisy" panose="020B0500040200020003" pitchFamily="34" charset="-34"/>
              </a:rPr>
              <a:t>Robust</a:t>
            </a:r>
            <a:r>
              <a:rPr lang="vi-VN" sz="2400" i="0">
                <a:solidFill>
                  <a:srgbClr val="3D3939"/>
                </a:solidFill>
                <a:effectLst/>
                <a:latin typeface="Lemon/Milk" panose="020B0603050302020204" pitchFamily="34" charset="0"/>
                <a:cs typeface="FC Daisy" panose="020B0500040200020003" pitchFamily="34" charset="-34"/>
              </a:rPr>
              <a:t> Linear Regression</a:t>
            </a:r>
            <a:endParaRPr lang="en-US" sz="2400" i="0">
              <a:solidFill>
                <a:srgbClr val="3D3939"/>
              </a:solidFill>
              <a:effectLst/>
              <a:latin typeface="Lemon/Milk" panose="020B0603050302020204" pitchFamily="34" charset="0"/>
              <a:cs typeface="FC Daisy" panose="020B0500040200020003" pitchFamily="34" charset="-34"/>
            </a:endParaRPr>
          </a:p>
        </p:txBody>
      </p:sp>
      <mc:AlternateContent xmlns:mc="http://schemas.openxmlformats.org/markup-compatibility/2006">
        <mc:Choice xmlns:psez="http://schemas.microsoft.com/office/powerpoint/2016/sectionzoom" Requires="psez">
          <p:graphicFrame>
            <p:nvGraphicFramePr>
              <p:cNvPr id="40" name="Section Zoom 39">
                <a:extLst>
                  <a:ext uri="{FF2B5EF4-FFF2-40B4-BE49-F238E27FC236}">
                    <a16:creationId xmlns:a16="http://schemas.microsoft.com/office/drawing/2014/main" id="{96996DA9-5E8B-462C-B9F6-0754AFEA1D93}"/>
                  </a:ext>
                </a:extLst>
              </p:cNvPr>
              <p:cNvGraphicFramePr>
                <a:graphicFrameLocks noChangeAspect="1"/>
              </p:cNvGraphicFramePr>
              <p:nvPr>
                <p:extLst>
                  <p:ext uri="{D42A27DB-BD31-4B8C-83A1-F6EECF244321}">
                    <p14:modId xmlns:p14="http://schemas.microsoft.com/office/powerpoint/2010/main" val="3482907141"/>
                  </p:ext>
                </p:extLst>
              </p:nvPr>
            </p:nvGraphicFramePr>
            <p:xfrm>
              <a:off x="6655739" y="4540216"/>
              <a:ext cx="625796" cy="625796"/>
            </p:xfrm>
            <a:graphic>
              <a:graphicData uri="http://schemas.microsoft.com/office/powerpoint/2016/sectionzoom">
                <psez:sectionZm>
                  <psez:sectionZmObj sectionId="{EB98A6B8-020E-4700-80A9-ABB600F0E0BE}">
                    <psez:zmPr id="{17C16268-BE4C-4783-9D9F-E674EBFC60DC}" transitionDur="1000">
                      <p166:blipFill xmlns:p166="http://schemas.microsoft.com/office/powerpoint/2016/6/main">
                        <a:blip r:embed="rId11"/>
                        <a:stretch>
                          <a:fillRect/>
                        </a:stretch>
                      </p166:blipFill>
                      <p166:spPr xmlns:p166="http://schemas.microsoft.com/office/powerpoint/2016/6/main">
                        <a:xfrm>
                          <a:off x="0" y="0"/>
                          <a:ext cx="625796" cy="625796"/>
                        </a:xfrm>
                        <a:prstGeom prst="rect">
                          <a:avLst/>
                        </a:prstGeom>
                        <a:ln w="3175">
                          <a:noFill/>
                        </a:ln>
                      </p166:spPr>
                    </psez:zmPr>
                  </psez:sectionZmObj>
                </psez:sectionZm>
              </a:graphicData>
            </a:graphic>
          </p:graphicFrame>
        </mc:Choice>
        <mc:Fallback>
          <p:pic>
            <p:nvPicPr>
              <p:cNvPr id="40" name="Section Zoom 39">
                <a:hlinkClick r:id="rId12" action="ppaction://hlinksldjump"/>
                <a:extLst>
                  <a:ext uri="{FF2B5EF4-FFF2-40B4-BE49-F238E27FC236}">
                    <a16:creationId xmlns:a16="http://schemas.microsoft.com/office/drawing/2014/main" id="{96996DA9-5E8B-462C-B9F6-0754AFEA1D93}"/>
                  </a:ext>
                </a:extLst>
              </p:cNvPr>
              <p:cNvPicPr>
                <a:picLocks noGrp="1" noRot="1" noChangeAspect="1" noMove="1" noResize="1" noEditPoints="1" noAdjustHandles="1" noChangeArrowheads="1" noChangeShapeType="1"/>
              </p:cNvPicPr>
              <p:nvPr/>
            </p:nvPicPr>
            <p:blipFill>
              <a:blip r:embed="rId11"/>
              <a:stretch>
                <a:fillRect/>
              </a:stretch>
            </p:blipFill>
            <p:spPr>
              <a:xfrm>
                <a:off x="6655739" y="4540216"/>
                <a:ext cx="625796" cy="625796"/>
              </a:xfrm>
              <a:prstGeom prst="rect">
                <a:avLst/>
              </a:prstGeom>
              <a:ln w="3175">
                <a:noFill/>
              </a:ln>
            </p:spPr>
          </p:pic>
        </mc:Fallback>
      </mc:AlternateContent>
      <p:sp>
        <p:nvSpPr>
          <p:cNvPr id="41" name="TextBox 40">
            <a:extLst>
              <a:ext uri="{FF2B5EF4-FFF2-40B4-BE49-F238E27FC236}">
                <a16:creationId xmlns:a16="http://schemas.microsoft.com/office/drawing/2014/main" id="{AB4AED8C-34FB-409D-95A4-C1C09595B940}"/>
              </a:ext>
            </a:extLst>
          </p:cNvPr>
          <p:cNvSpPr txBox="1"/>
          <p:nvPr/>
        </p:nvSpPr>
        <p:spPr>
          <a:xfrm>
            <a:off x="7281535" y="4704347"/>
            <a:ext cx="3791413" cy="461665"/>
          </a:xfrm>
          <a:prstGeom prst="rect">
            <a:avLst/>
          </a:prstGeom>
          <a:noFill/>
        </p:spPr>
        <p:txBody>
          <a:bodyPr wrap="square" rtlCol="0">
            <a:spAutoFit/>
          </a:bodyPr>
          <a:lstStyle/>
          <a:p>
            <a:r>
              <a:rPr lang="vi-VN" sz="2400">
                <a:solidFill>
                  <a:srgbClr val="3D3939"/>
                </a:solidFill>
                <a:latin typeface="Lemon/Milk" panose="020B0603050302020204" pitchFamily="34" charset="0"/>
                <a:cs typeface="FC Daisy" panose="020B0500040200020003" pitchFamily="34" charset="-34"/>
              </a:rPr>
              <a:t>Bayesian</a:t>
            </a:r>
            <a:r>
              <a:rPr lang="vi-VN" sz="2400" i="0">
                <a:solidFill>
                  <a:srgbClr val="3D3939"/>
                </a:solidFill>
                <a:effectLst/>
                <a:latin typeface="Lemon/Milk" panose="020B0603050302020204" pitchFamily="34" charset="0"/>
                <a:cs typeface="FC Daisy" panose="020B0500040200020003" pitchFamily="34" charset="-34"/>
              </a:rPr>
              <a:t> Linear Regression</a:t>
            </a:r>
            <a:endParaRPr lang="en-US" sz="2400" i="0">
              <a:solidFill>
                <a:srgbClr val="3D3939"/>
              </a:solidFill>
              <a:effectLst/>
              <a:latin typeface="Lemon/Milk" panose="020B0603050302020204" pitchFamily="34" charset="0"/>
              <a:cs typeface="FC Daisy" panose="020B0500040200020003" pitchFamily="34" charset="-34"/>
            </a:endParaRPr>
          </a:p>
        </p:txBody>
      </p:sp>
    </p:spTree>
    <p:extLst>
      <p:ext uri="{BB962C8B-B14F-4D97-AF65-F5344CB8AC3E}">
        <p14:creationId xmlns:p14="http://schemas.microsoft.com/office/powerpoint/2010/main" val="117502585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6" name="AutoShape 2" descr="A sample data set with three outliers | Download Scientific Diagram">
            <a:extLst>
              <a:ext uri="{FF2B5EF4-FFF2-40B4-BE49-F238E27FC236}">
                <a16:creationId xmlns:a16="http://schemas.microsoft.com/office/drawing/2014/main" id="{E4BCA48E-716D-4A05-9A92-8132498399D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任意多边形 53">
            <a:extLst>
              <a:ext uri="{FF2B5EF4-FFF2-40B4-BE49-F238E27FC236}">
                <a16:creationId xmlns:a16="http://schemas.microsoft.com/office/drawing/2014/main" id="{7285B00D-AB60-4FCA-9162-12580A371383}"/>
              </a:ext>
            </a:extLst>
          </p:cNvPr>
          <p:cNvSpPr/>
          <p:nvPr/>
        </p:nvSpPr>
        <p:spPr bwMode="auto">
          <a:xfrm>
            <a:off x="4157438" y="1518156"/>
            <a:ext cx="6792886" cy="2759122"/>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字魂36号-正文宋楷" panose="02000000000000000000" pitchFamily="2" charset="-122"/>
              <a:ea typeface="字魂36号-正文宋楷" panose="02000000000000000000" pitchFamily="2" charset="-122"/>
            </a:endParaRPr>
          </a:p>
        </p:txBody>
      </p:sp>
      <p:sp>
        <p:nvSpPr>
          <p:cNvPr id="9" name="任意多边形 53">
            <a:extLst>
              <a:ext uri="{FF2B5EF4-FFF2-40B4-BE49-F238E27FC236}">
                <a16:creationId xmlns:a16="http://schemas.microsoft.com/office/drawing/2014/main" id="{9253D2B5-9C85-4726-A04E-D62E70F50752}"/>
              </a:ext>
            </a:extLst>
          </p:cNvPr>
          <p:cNvSpPr/>
          <p:nvPr/>
        </p:nvSpPr>
        <p:spPr bwMode="auto">
          <a:xfrm>
            <a:off x="4100713" y="1458287"/>
            <a:ext cx="6792886" cy="2759122"/>
          </a:xfrm>
          <a:custGeom>
            <a:avLst/>
            <a:gdLst>
              <a:gd name="connsiteX0" fmla="*/ 0 w 4830965"/>
              <a:gd name="connsiteY0" fmla="*/ 0 h 1962150"/>
              <a:gd name="connsiteX1" fmla="*/ 4830965 w 4830965"/>
              <a:gd name="connsiteY1" fmla="*/ 0 h 1962150"/>
              <a:gd name="connsiteX2" fmla="*/ 4830965 w 4830965"/>
              <a:gd name="connsiteY2" fmla="*/ 1962150 h 1962150"/>
              <a:gd name="connsiteX3" fmla="*/ 0 w 4830965"/>
              <a:gd name="connsiteY3" fmla="*/ 1962150 h 1962150"/>
              <a:gd name="connsiteX4" fmla="*/ 0 w 4830965"/>
              <a:gd name="connsiteY4" fmla="*/ 0 h 1962150"/>
              <a:gd name="connsiteX5" fmla="*/ 95250 w 4830965"/>
              <a:gd name="connsiteY5" fmla="*/ 95250 h 1962150"/>
              <a:gd name="connsiteX6" fmla="*/ 95250 w 4830965"/>
              <a:gd name="connsiteY6" fmla="*/ 1876425 h 1962150"/>
              <a:gd name="connsiteX7" fmla="*/ 4726190 w 4830965"/>
              <a:gd name="connsiteY7" fmla="*/ 1876425 h 1962150"/>
              <a:gd name="connsiteX8" fmla="*/ 4726190 w 4830965"/>
              <a:gd name="connsiteY8" fmla="*/ 95250 h 1962150"/>
              <a:gd name="connsiteX9" fmla="*/ 95250 w 4830965"/>
              <a:gd name="connsiteY9" fmla="*/ 95250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0965" h="1962150">
                <a:moveTo>
                  <a:pt x="0" y="0"/>
                </a:moveTo>
                <a:lnTo>
                  <a:pt x="4830965" y="0"/>
                </a:lnTo>
                <a:lnTo>
                  <a:pt x="4830965" y="1962150"/>
                </a:lnTo>
                <a:lnTo>
                  <a:pt x="0" y="1962150"/>
                </a:lnTo>
                <a:lnTo>
                  <a:pt x="0" y="0"/>
                </a:lnTo>
                <a:close/>
                <a:moveTo>
                  <a:pt x="95250" y="95250"/>
                </a:moveTo>
                <a:lnTo>
                  <a:pt x="95250" y="1876425"/>
                </a:lnTo>
                <a:lnTo>
                  <a:pt x="4726190" y="1876425"/>
                </a:lnTo>
                <a:lnTo>
                  <a:pt x="4726190" y="95250"/>
                </a:lnTo>
                <a:lnTo>
                  <a:pt x="95250" y="95250"/>
                </a:lnTo>
                <a:close/>
              </a:path>
            </a:pathLst>
          </a:custGeom>
          <a:solidFill>
            <a:srgbClr val="AFAB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latin typeface="字魂36号-正文宋楷" panose="02000000000000000000" pitchFamily="2" charset="-122"/>
              <a:ea typeface="字魂36号-正文宋楷" panose="02000000000000000000" pitchFamily="2" charset="-122"/>
            </a:endParaRPr>
          </a:p>
        </p:txBody>
      </p:sp>
      <p:sp>
        <p:nvSpPr>
          <p:cNvPr id="7" name="TextBox 6">
            <a:extLst>
              <a:ext uri="{FF2B5EF4-FFF2-40B4-BE49-F238E27FC236}">
                <a16:creationId xmlns:a16="http://schemas.microsoft.com/office/drawing/2014/main" id="{C7D94A2E-EAE6-47D0-A688-A2DDAF8B82D9}"/>
              </a:ext>
            </a:extLst>
          </p:cNvPr>
          <p:cNvSpPr txBox="1"/>
          <p:nvPr/>
        </p:nvSpPr>
        <p:spPr>
          <a:xfrm>
            <a:off x="7680031" y="1829023"/>
            <a:ext cx="2854960" cy="1938992"/>
          </a:xfrm>
          <a:prstGeom prst="rect">
            <a:avLst/>
          </a:prstGeom>
          <a:noFill/>
        </p:spPr>
        <p:txBody>
          <a:bodyPr wrap="square" rtlCol="0">
            <a:spAutoFit/>
          </a:bodyPr>
          <a:lstStyle/>
          <a:p>
            <a:r>
              <a:rPr lang="en-US" sz="2400" b="0">
                <a:solidFill>
                  <a:srgbClr val="000000"/>
                </a:solidFill>
                <a:effectLst/>
              </a:rPr>
              <a:t>Đối với các bài toán </a:t>
            </a:r>
            <a:r>
              <a:rPr lang="en-US" sz="2400" b="1">
                <a:solidFill>
                  <a:srgbClr val="000000"/>
                </a:solidFill>
                <a:effectLst/>
              </a:rPr>
              <a:t>classification</a:t>
            </a:r>
            <a:r>
              <a:rPr lang="en-US" sz="2400" b="0">
                <a:solidFill>
                  <a:srgbClr val="000000"/>
                </a:solidFill>
                <a:effectLst/>
              </a:rPr>
              <a:t> có </a:t>
            </a:r>
            <a:r>
              <a:rPr lang="vi-VN" sz="2400" b="1">
                <a:solidFill>
                  <a:srgbClr val="000000"/>
                </a:solidFill>
                <a:effectLst/>
                <a:latin typeface="Calibri" panose="020F0502020204030204" pitchFamily="34" charset="0"/>
                <a:cs typeface="Calibri" panose="020F0502020204030204" pitchFamily="34" charset="0"/>
              </a:rPr>
              <a:t>dữ liệu nhiễu</a:t>
            </a:r>
            <a:r>
              <a:rPr lang="en-US" sz="2400" b="0">
                <a:solidFill>
                  <a:srgbClr val="000000"/>
                </a:solidFill>
                <a:effectLst/>
              </a:rPr>
              <a:t>, chúng ta sẽ sử dụng </a:t>
            </a:r>
            <a:r>
              <a:rPr lang="en-US" sz="2400" b="1">
                <a:solidFill>
                  <a:srgbClr val="000000"/>
                </a:solidFill>
                <a:effectLst/>
              </a:rPr>
              <a:t>Robust Logistic Regression</a:t>
            </a:r>
            <a:endParaRPr lang="en-US" sz="2400" b="1">
              <a:cs typeface="Calibri" panose="020F0502020204030204" pitchFamily="34" charset="0"/>
            </a:endParaRPr>
          </a:p>
        </p:txBody>
      </p:sp>
      <p:pic>
        <p:nvPicPr>
          <p:cNvPr id="1026" name="Picture 2" descr="Outlier Detection in Logistic Regression: A Quest for Reliable Knowledge  from Predictive Modeling and Classification">
            <a:extLst>
              <a:ext uri="{FF2B5EF4-FFF2-40B4-BE49-F238E27FC236}">
                <a16:creationId xmlns:a16="http://schemas.microsoft.com/office/drawing/2014/main" id="{00589E64-3765-4BF9-8264-4B7400C09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375" y="756229"/>
            <a:ext cx="5685631" cy="42043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DF4A5B-6F61-4C6C-9A85-7914D867D0D7}"/>
              </a:ext>
            </a:extLst>
          </p:cNvPr>
          <p:cNvSpPr txBox="1"/>
          <p:nvPr/>
        </p:nvSpPr>
        <p:spPr>
          <a:xfrm>
            <a:off x="2261978" y="5609013"/>
            <a:ext cx="5499536" cy="646331"/>
          </a:xfrm>
          <a:prstGeom prst="rect">
            <a:avLst/>
          </a:prstGeom>
          <a:noFill/>
        </p:spPr>
        <p:txBody>
          <a:bodyPr wrap="square" rtlCol="0">
            <a:spAutoFit/>
          </a:bodyPr>
          <a:lstStyle/>
          <a:p>
            <a:r>
              <a:rPr lang="vi-VN" sz="3600" b="1">
                <a:solidFill>
                  <a:srgbClr val="3D3939"/>
                </a:solidFill>
                <a:latin typeface="Calibri" panose="020F0502020204030204" pitchFamily="34" charset="0"/>
                <a:cs typeface="Calibri" panose="020F0502020204030204" pitchFamily="34" charset="0"/>
              </a:rPr>
              <a:t>Robust</a:t>
            </a:r>
            <a:r>
              <a:rPr lang="vi-VN" sz="3600" b="1" i="0">
                <a:solidFill>
                  <a:srgbClr val="3D3939"/>
                </a:solidFill>
                <a:effectLst/>
                <a:latin typeface="Calibri" panose="020F0502020204030204" pitchFamily="34" charset="0"/>
                <a:cs typeface="Calibri" panose="020F0502020204030204" pitchFamily="34" charset="0"/>
              </a:rPr>
              <a:t> Logistic Regression</a:t>
            </a:r>
            <a:endParaRPr lang="en-US" sz="3600" b="1" i="0">
              <a:solidFill>
                <a:srgbClr val="3D3939"/>
              </a:solidFill>
              <a:effectLst/>
              <a:latin typeface="Calibri" panose="020F0502020204030204" pitchFamily="34" charset="0"/>
              <a:cs typeface="Calibri" panose="020F0502020204030204" pitchFamily="34" charset="0"/>
            </a:endParaRPr>
          </a:p>
        </p:txBody>
      </p:sp>
      <p:pic>
        <p:nvPicPr>
          <p:cNvPr id="10" name="图片 41">
            <a:extLst>
              <a:ext uri="{FF2B5EF4-FFF2-40B4-BE49-F238E27FC236}">
                <a16:creationId xmlns:a16="http://schemas.microsoft.com/office/drawing/2014/main" id="{C137C265-B71E-4A39-8052-34CAD9413D8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21180" y="5445288"/>
            <a:ext cx="1326479" cy="973779"/>
          </a:xfrm>
          <a:prstGeom prst="rect">
            <a:avLst/>
          </a:prstGeom>
        </p:spPr>
      </p:pic>
      <p:sp>
        <p:nvSpPr>
          <p:cNvPr id="12" name="Rectangle 11">
            <a:extLst>
              <a:ext uri="{FF2B5EF4-FFF2-40B4-BE49-F238E27FC236}">
                <a16:creationId xmlns:a16="http://schemas.microsoft.com/office/drawing/2014/main" id="{1066F861-6967-4890-B43C-D1CA3F8C5BC7}"/>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5620339A-E027-4301-AB2A-18E5F7DA4D19}"/>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80</a:t>
            </a:fld>
            <a:endParaRPr lang="en-US" sz="1400">
              <a:solidFill>
                <a:schemeClr val="bg1"/>
              </a:solidFill>
            </a:endParaRPr>
          </a:p>
        </p:txBody>
      </p:sp>
    </p:spTree>
    <p:extLst>
      <p:ext uri="{BB962C8B-B14F-4D97-AF65-F5344CB8AC3E}">
        <p14:creationId xmlns:p14="http://schemas.microsoft.com/office/powerpoint/2010/main" val="277488356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247136F-F87D-4322-ABB4-5D3CD4502402}"/>
              </a:ext>
            </a:extLst>
          </p:cNvPr>
          <p:cNvSpPr/>
          <p:nvPr/>
        </p:nvSpPr>
        <p:spPr>
          <a:xfrm>
            <a:off x="1483360" y="3014592"/>
            <a:ext cx="9077870" cy="1767840"/>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D1AF719-84DF-4893-ABC0-E54A5827A789}"/>
              </a:ext>
            </a:extLst>
          </p:cNvPr>
          <p:cNvSpPr txBox="1"/>
          <p:nvPr/>
        </p:nvSpPr>
        <p:spPr>
          <a:xfrm>
            <a:off x="713919" y="471699"/>
            <a:ext cx="8865509"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Sử dụng mixture model của các likelihood</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6" name="直线连接符 2">
            <a:extLst>
              <a:ext uri="{FF2B5EF4-FFF2-40B4-BE49-F238E27FC236}">
                <a16:creationId xmlns:a16="http://schemas.microsoft.com/office/drawing/2014/main" id="{6C3C904E-6B2C-4147-B560-B60BA9BD71CC}"/>
              </a:ext>
            </a:extLst>
          </p:cNvPr>
          <p:cNvCxnSpPr>
            <a:cxnSpLocks/>
          </p:cNvCxnSpPr>
          <p:nvPr/>
        </p:nvCxnSpPr>
        <p:spPr>
          <a:xfrm flipV="1">
            <a:off x="624468" y="1056474"/>
            <a:ext cx="7794703" cy="37857"/>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EE6F5DDA-BD33-4A69-BA37-B5034269FD03}"/>
                  </a:ext>
                </a:extLst>
              </p:cNvPr>
              <p:cNvSpPr txBox="1"/>
              <p:nvPr/>
            </p:nvSpPr>
            <p:spPr>
              <a:xfrm>
                <a:off x="1483360" y="1732322"/>
                <a:ext cx="1178560" cy="64427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begChr m:val="{"/>
                          <m:endChr m:val=""/>
                          <m:ctrlPr>
                            <a:rPr lang="en-US" sz="2400" i="1" smtClean="0">
                              <a:latin typeface="Cambria Math" panose="02040503050406030204" pitchFamily="18" charset="0"/>
                              <a:cs typeface="Calibri" panose="020F0502020204030204" pitchFamily="34" charset="0"/>
                            </a:rPr>
                          </m:ctrlPr>
                        </m:dPr>
                        <m:e>
                          <m:eqArr>
                            <m:eqArrPr>
                              <m:ctrlPr>
                                <a:rPr lang="en-US" sz="2400" i="1" smtClean="0">
                                  <a:latin typeface="Cambria Math" panose="02040503050406030204" pitchFamily="18" charset="0"/>
                                  <a:cs typeface="Calibri" panose="020F0502020204030204" pitchFamily="34" charset="0"/>
                                </a:rPr>
                              </m:ctrlPr>
                            </m:eqArrPr>
                            <m:e>
                              <m:r>
                                <a:rPr lang="vi-VN" sz="2400" b="0" i="1" smtClean="0">
                                  <a:latin typeface="Cambria Math" panose="02040503050406030204" pitchFamily="18" charset="0"/>
                                  <a:cs typeface="Calibri" panose="020F0502020204030204" pitchFamily="34" charset="0"/>
                                </a:rPr>
                                <m:t>𝜋</m:t>
                              </m:r>
                            </m:e>
                            <m:e>
                              <m:r>
                                <a:rPr lang="vi-VN" sz="2400" b="0" i="1" smtClean="0">
                                  <a:latin typeface="Cambria Math" panose="02040503050406030204" pitchFamily="18" charset="0"/>
                                  <a:cs typeface="Calibri" panose="020F0502020204030204" pitchFamily="34" charset="0"/>
                                </a:rPr>
                                <m:t>1−</m:t>
                              </m:r>
                              <m:r>
                                <a:rPr lang="vi-VN" sz="2400" b="0" i="1" smtClean="0">
                                  <a:latin typeface="Cambria Math" panose="02040503050406030204" pitchFamily="18" charset="0"/>
                                  <a:cs typeface="Calibri" panose="020F0502020204030204" pitchFamily="34" charset="0"/>
                                </a:rPr>
                                <m:t>𝜋</m:t>
                              </m:r>
                            </m:e>
                          </m:eqArr>
                          <m:r>
                            <a:rPr lang="vi-VN" sz="2400" b="0" i="1" smtClean="0">
                              <a:latin typeface="Cambria Math" panose="02040503050406030204" pitchFamily="18" charset="0"/>
                              <a:cs typeface="Calibri" panose="020F0502020204030204" pitchFamily="34" charset="0"/>
                            </a:rPr>
                            <m:t> </m:t>
                          </m:r>
                        </m:e>
                      </m:d>
                    </m:oMath>
                  </m:oMathPara>
                </a14:m>
                <a:endParaRPr lang="vi-VN" sz="2400">
                  <a:latin typeface="Calibri" panose="020F0502020204030204" pitchFamily="34" charset="0"/>
                  <a:cs typeface="Calibri" panose="020F0502020204030204" pitchFamily="34" charset="0"/>
                </a:endParaRPr>
              </a:p>
            </p:txBody>
          </p:sp>
        </mc:Choice>
        <mc:Fallback>
          <p:sp>
            <p:nvSpPr>
              <p:cNvPr id="10" name="TextBox 9">
                <a:extLst>
                  <a:ext uri="{FF2B5EF4-FFF2-40B4-BE49-F238E27FC236}">
                    <a16:creationId xmlns:a16="http://schemas.microsoft.com/office/drawing/2014/main" id="{EE6F5DDA-BD33-4A69-BA37-B5034269FD03}"/>
                  </a:ext>
                </a:extLst>
              </p:cNvPr>
              <p:cNvSpPr txBox="1">
                <a:spLocks noRot="1" noChangeAspect="1" noMove="1" noResize="1" noEditPoints="1" noAdjustHandles="1" noChangeArrowheads="1" noChangeShapeType="1" noTextEdit="1"/>
              </p:cNvSpPr>
              <p:nvPr/>
            </p:nvSpPr>
            <p:spPr>
              <a:xfrm>
                <a:off x="1483360" y="1732322"/>
                <a:ext cx="1178560" cy="644279"/>
              </a:xfrm>
              <a:prstGeom prst="rect">
                <a:avLst/>
              </a:prstGeom>
              <a:blipFill>
                <a:blip r:embed="rId3"/>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59D4FA11-477E-407B-8523-A6C5FD02332D}"/>
              </a:ext>
            </a:extLst>
          </p:cNvPr>
          <p:cNvSpPr txBox="1"/>
          <p:nvPr/>
        </p:nvSpPr>
        <p:spPr>
          <a:xfrm>
            <a:off x="2464935" y="1638962"/>
            <a:ext cx="8442960" cy="830997"/>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là xác suất output label y được tạo ra ngẫu nhiên</a:t>
            </a:r>
          </a:p>
          <a:p>
            <a:r>
              <a:rPr lang="vi-VN" sz="2400">
                <a:latin typeface="Calibri" panose="020F0502020204030204" pitchFamily="34" charset="0"/>
                <a:cs typeface="Calibri" panose="020F0502020204030204" pitchFamily="34" charset="0"/>
              </a:rPr>
              <a:t>là xác suất output label y được tạo ra một cách thông thường</a:t>
            </a:r>
            <a:endParaRPr lang="en-US" sz="240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4F103394-172C-496C-BCEE-C8660DA4463D}"/>
                  </a:ext>
                </a:extLst>
              </p:cNvPr>
              <p:cNvSpPr txBox="1"/>
              <p:nvPr/>
            </p:nvSpPr>
            <p:spPr>
              <a:xfrm>
                <a:off x="1859280" y="3200084"/>
                <a:ext cx="8328480" cy="1475404"/>
              </a:xfrm>
              <a:prstGeom prst="rect">
                <a:avLst/>
              </a:prstGeom>
              <a:noFill/>
            </p:spPr>
            <p:txBody>
              <a:bodyPr wrap="square" rtlCol="0">
                <a:spAutoFit/>
              </a:bodyPr>
              <a:lstStyle/>
              <a:p>
                <a:pPr>
                  <a:lnSpc>
                    <a:spcPct val="150000"/>
                  </a:lnSpc>
                </a:pPr>
                <a:r>
                  <a:rPr lang="vi-VN" sz="2400" b="1">
                    <a:latin typeface="Calibri" panose="020F0502020204030204" pitchFamily="34" charset="0"/>
                    <a:cs typeface="Calibri" panose="020F0502020204030204" pitchFamily="34" charset="0"/>
                  </a:rPr>
                  <a:t>Ví dụ. </a:t>
                </a:r>
                <a:r>
                  <a:rPr lang="vi-VN" sz="2400">
                    <a:latin typeface="Calibri" panose="020F0502020204030204" pitchFamily="34" charset="0"/>
                    <a:cs typeface="Calibri" panose="020F0502020204030204" pitchFamily="34" charset="0"/>
                  </a:rPr>
                  <a:t>Bài toán Binary Classification</a:t>
                </a: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𝑦</m:t>
                          </m:r>
                        </m:e>
                        <m:e>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𝜋</m:t>
                      </m:r>
                      <m:r>
                        <m:rPr>
                          <m:sty m:val="p"/>
                        </m:rPr>
                        <a:rPr lang="vi-VN" sz="2400" b="0" i="1" smtClean="0">
                          <a:latin typeface="Cambria Math" panose="02040503050406030204" pitchFamily="18" charset="0"/>
                          <a:cs typeface="Calibri" panose="020F0502020204030204" pitchFamily="34" charset="0"/>
                        </a:rPr>
                        <m:t>Ber</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𝑦</m:t>
                          </m:r>
                        </m:e>
                        <m:e>
                          <m:r>
                            <a:rPr lang="vi-VN" sz="2400" b="0" i="1" smtClean="0">
                              <a:latin typeface="Cambria Math" panose="02040503050406030204" pitchFamily="18" charset="0"/>
                              <a:cs typeface="Calibri" panose="020F0502020204030204" pitchFamily="34" charset="0"/>
                            </a:rPr>
                            <m:t>0.5</m:t>
                          </m:r>
                        </m:e>
                      </m:d>
                      <m:r>
                        <a:rPr lang="vi-VN" sz="2400" b="0" i="1" smtClean="0">
                          <a:latin typeface="Cambria Math" panose="02040503050406030204" pitchFamily="18" charset="0"/>
                          <a:cs typeface="Calibri" panose="020F0502020204030204" pitchFamily="34" charset="0"/>
                        </a:rPr>
                        <m:t>+</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1−</m:t>
                          </m:r>
                          <m:r>
                            <a:rPr lang="vi-VN" sz="2400" b="0" i="1" smtClean="0">
                              <a:latin typeface="Cambria Math" panose="02040503050406030204" pitchFamily="18" charset="0"/>
                              <a:cs typeface="Calibri" panose="020F0502020204030204" pitchFamily="34" charset="0"/>
                            </a:rPr>
                            <m:t>𝜋</m:t>
                          </m:r>
                        </m:e>
                      </m:d>
                      <m:r>
                        <m:rPr>
                          <m:sty m:val="p"/>
                        </m:rPr>
                        <a:rPr lang="vi-VN" sz="2400" b="0" i="1" smtClean="0">
                          <a:latin typeface="Cambria Math" panose="02040503050406030204" pitchFamily="18" charset="0"/>
                          <a:cs typeface="Calibri" panose="020F0502020204030204" pitchFamily="34" charset="0"/>
                        </a:rPr>
                        <m:t>Ber</m:t>
                      </m:r>
                      <m:d>
                        <m:dPr>
                          <m:ctrlPr>
                            <a:rPr lang="vi-VN" sz="2400" b="0" i="1" smtClean="0">
                              <a:latin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𝑦</m:t>
                          </m:r>
                          <m:r>
                            <a:rPr lang="vi-VN" sz="2400" i="1">
                              <a:latin typeface="Cambria Math" panose="02040503050406030204" pitchFamily="18" charset="0"/>
                              <a:cs typeface="Calibri" panose="020F0502020204030204" pitchFamily="34" charset="0"/>
                            </a:rPr>
                            <m:t>|</m:t>
                          </m:r>
                          <m:r>
                            <a:rPr lang="vi-VN" sz="2400" i="1">
                              <a:latin typeface="Cambria Math" panose="02040503050406030204" pitchFamily="18" charset="0"/>
                              <a:cs typeface="Calibri" panose="020F0502020204030204" pitchFamily="34" charset="0"/>
                            </a:rPr>
                            <m:t>𝜎</m:t>
                          </m:r>
                          <m:d>
                            <m:dPr>
                              <m:ctrlPr>
                                <a:rPr lang="vi-VN" sz="2400" i="1">
                                  <a:latin typeface="Cambria Math" panose="02040503050406030204" pitchFamily="18" charset="0"/>
                                  <a:cs typeface="Calibri" panose="020F0502020204030204" pitchFamily="34" charset="0"/>
                                </a:rPr>
                              </m:ctrlPr>
                            </m:dPr>
                            <m:e>
                              <m:sSup>
                                <m:sSupPr>
                                  <m:ctrlPr>
                                    <a:rPr lang="vi-VN" sz="2400" i="1">
                                      <a:latin typeface="Cambria Math" panose="02040503050406030204" pitchFamily="18" charset="0"/>
                                      <a:cs typeface="Calibri" panose="020F0502020204030204" pitchFamily="34" charset="0"/>
                                    </a:rPr>
                                  </m:ctrlPr>
                                </m:sSupPr>
                                <m:e>
                                  <m:r>
                                    <a:rPr lang="vi-VN" sz="2400" b="1">
                                      <a:latin typeface="Cambria Math" panose="02040503050406030204" pitchFamily="18" charset="0"/>
                                      <a:cs typeface="Calibri" panose="020F0502020204030204" pitchFamily="34" charset="0"/>
                                    </a:rPr>
                                    <m:t>𝐰</m:t>
                                  </m:r>
                                </m:e>
                                <m:sup>
                                  <m:r>
                                    <m:rPr>
                                      <m:sty m:val="p"/>
                                    </m:rPr>
                                    <a:rPr lang="vi-VN" sz="2400">
                                      <a:latin typeface="Cambria Math" panose="02040503050406030204" pitchFamily="18" charset="0"/>
                                      <a:cs typeface="Calibri" panose="020F0502020204030204" pitchFamily="34" charset="0"/>
                                    </a:rPr>
                                    <m:t>T</m:t>
                                  </m:r>
                                </m:sup>
                              </m:sSup>
                              <m:r>
                                <a:rPr lang="vi-VN" sz="2400" b="1">
                                  <a:latin typeface="Cambria Math" panose="02040503050406030204" pitchFamily="18" charset="0"/>
                                  <a:cs typeface="Calibri" panose="020F0502020204030204" pitchFamily="34" charset="0"/>
                                </a:rPr>
                                <m:t>𝐱</m:t>
                              </m:r>
                            </m:e>
                          </m:d>
                        </m:e>
                      </m:d>
                    </m:oMath>
                  </m:oMathPara>
                </a14:m>
                <a:endParaRPr lang="en-US" sz="2400">
                  <a:latin typeface="Calibri" panose="020F0502020204030204" pitchFamily="34" charset="0"/>
                  <a:cs typeface="Calibri" panose="020F0502020204030204" pitchFamily="34" charset="0"/>
                </a:endParaRPr>
              </a:p>
            </p:txBody>
          </p:sp>
        </mc:Choice>
        <mc:Fallback>
          <p:sp>
            <p:nvSpPr>
              <p:cNvPr id="12" name="TextBox 11">
                <a:extLst>
                  <a:ext uri="{FF2B5EF4-FFF2-40B4-BE49-F238E27FC236}">
                    <a16:creationId xmlns:a16="http://schemas.microsoft.com/office/drawing/2014/main" id="{4F103394-172C-496C-BCEE-C8660DA4463D}"/>
                  </a:ext>
                </a:extLst>
              </p:cNvPr>
              <p:cNvSpPr txBox="1">
                <a:spLocks noRot="1" noChangeAspect="1" noMove="1" noResize="1" noEditPoints="1" noAdjustHandles="1" noChangeArrowheads="1" noChangeShapeType="1" noTextEdit="1"/>
              </p:cNvSpPr>
              <p:nvPr/>
            </p:nvSpPr>
            <p:spPr>
              <a:xfrm>
                <a:off x="1859280" y="3200084"/>
                <a:ext cx="8328480" cy="1475404"/>
              </a:xfrm>
              <a:prstGeom prst="rect">
                <a:avLst/>
              </a:prstGeom>
              <a:blipFill>
                <a:blip r:embed="rId4"/>
                <a:stretch>
                  <a:fillRect l="-109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1852A4D-1B83-407F-A784-B88BF991E129}"/>
              </a:ext>
            </a:extLst>
          </p:cNvPr>
          <p:cNvSpPr>
            <a:spLocks noGrp="1"/>
          </p:cNvSpPr>
          <p:nvPr>
            <p:ph type="sldNum" sz="quarter" idx="12"/>
          </p:nvPr>
        </p:nvSpPr>
        <p:spPr/>
        <p:txBody>
          <a:bodyPr/>
          <a:lstStyle/>
          <a:p>
            <a:fld id="{9E497CE9-8561-478F-9A7F-A9CB046A092C}" type="slidenum">
              <a:rPr lang="en-US" smtClean="0"/>
              <a:t>81</a:t>
            </a:fld>
            <a:endParaRPr lang="en-US"/>
          </a:p>
        </p:txBody>
      </p:sp>
      <p:sp>
        <p:nvSpPr>
          <p:cNvPr id="13" name="Rectangle 12">
            <a:extLst>
              <a:ext uri="{FF2B5EF4-FFF2-40B4-BE49-F238E27FC236}">
                <a16:creationId xmlns:a16="http://schemas.microsoft.com/office/drawing/2014/main" id="{74D2CF06-84A1-476A-8EDA-5FAEA57D97C0}"/>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Slide Number Placeholder 4">
            <a:extLst>
              <a:ext uri="{FF2B5EF4-FFF2-40B4-BE49-F238E27FC236}">
                <a16:creationId xmlns:a16="http://schemas.microsoft.com/office/drawing/2014/main" id="{2B9579E4-88EE-4430-887C-FE1838DE88BB}"/>
              </a:ext>
            </a:extLst>
          </p:cNvPr>
          <p:cNvSpPr txBox="1">
            <a:spLocks/>
          </p:cNvSpPr>
          <p:nvPr/>
        </p:nvSpPr>
        <p:spPr>
          <a:xfrm>
            <a:off x="10850452" y="4474"/>
            <a:ext cx="368786" cy="34714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97CE9-8561-478F-9A7F-A9CB046A092C}" type="slidenum">
              <a:rPr lang="en-US" smtClean="0">
                <a:solidFill>
                  <a:schemeClr val="bg1"/>
                </a:solidFill>
              </a:rPr>
              <a:pPr/>
              <a:t>81</a:t>
            </a:fld>
            <a:endParaRPr lang="en-US" sz="1400">
              <a:solidFill>
                <a:schemeClr val="bg1"/>
              </a:solidFill>
            </a:endParaRPr>
          </a:p>
        </p:txBody>
      </p:sp>
    </p:spTree>
    <p:extLst>
      <p:ext uri="{BB962C8B-B14F-4D97-AF65-F5344CB8AC3E}">
        <p14:creationId xmlns:p14="http://schemas.microsoft.com/office/powerpoint/2010/main" val="207277555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0" grpId="0"/>
      <p:bldP spid="11"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BF2FA2-EAE7-4AB8-8BB8-377D19828FB7}"/>
              </a:ext>
            </a:extLst>
          </p:cNvPr>
          <p:cNvSpPr txBox="1"/>
          <p:nvPr/>
        </p:nvSpPr>
        <p:spPr>
          <a:xfrm>
            <a:off x="713919" y="471699"/>
            <a:ext cx="8081737"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Sử dụng mixture model của các likelihood</a:t>
            </a:r>
            <a:endParaRPr lang="en-US" sz="3200" b="1" i="0">
              <a:solidFill>
                <a:srgbClr val="3D3939"/>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042F51B0-6DE2-46ED-8776-635703BD0D0B}"/>
              </a:ext>
            </a:extLst>
          </p:cNvPr>
          <p:cNvSpPr txBox="1"/>
          <p:nvPr/>
        </p:nvSpPr>
        <p:spPr>
          <a:xfrm>
            <a:off x="914400" y="1559830"/>
            <a:ext cx="1352550" cy="738664"/>
          </a:xfrm>
          <a:prstGeom prst="rect">
            <a:avLst/>
          </a:prstGeom>
          <a:noFill/>
        </p:spPr>
        <p:txBody>
          <a:bodyPr wrap="square" rtlCol="0">
            <a:spAutoFit/>
          </a:bodyPr>
          <a:lstStyle/>
          <a:p>
            <a:r>
              <a:rPr lang="en-US" sz="2400" b="1">
                <a:solidFill>
                  <a:srgbClr val="000000"/>
                </a:solidFill>
                <a:effectLst/>
              </a:rPr>
              <a:t>Ví dụ</a:t>
            </a:r>
            <a:r>
              <a:rPr lang="vi-VN" sz="2400" b="1">
                <a:solidFill>
                  <a:srgbClr val="000000"/>
                </a:solidFill>
                <a:effectLst/>
              </a:rPr>
              <a:t>. </a:t>
            </a:r>
            <a:endParaRPr lang="en-US" sz="2400" b="1">
              <a:solidFill>
                <a:srgbClr val="000000"/>
              </a:solidFill>
              <a:effectLst/>
            </a:endParaRPr>
          </a:p>
          <a:p>
            <a:endParaRPr lang="en-US"/>
          </a:p>
        </p:txBody>
      </p:sp>
      <p:pic>
        <p:nvPicPr>
          <p:cNvPr id="3074" name="Picture 2">
            <a:extLst>
              <a:ext uri="{FF2B5EF4-FFF2-40B4-BE49-F238E27FC236}">
                <a16:creationId xmlns:a16="http://schemas.microsoft.com/office/drawing/2014/main" id="{E9484B77-C7D0-4078-97A9-9D8133059C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062512"/>
            <a:ext cx="9343775" cy="38810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D32BC85-DECD-403E-B9F8-F97E78B4558F}"/>
              </a:ext>
            </a:extLst>
          </p:cNvPr>
          <p:cNvSpPr txBox="1"/>
          <p:nvPr/>
        </p:nvSpPr>
        <p:spPr>
          <a:xfrm>
            <a:off x="914400" y="6155468"/>
            <a:ext cx="11963399" cy="461665"/>
          </a:xfrm>
          <a:prstGeom prst="rect">
            <a:avLst/>
          </a:prstGeom>
          <a:noFill/>
        </p:spPr>
        <p:txBody>
          <a:bodyPr wrap="square" rtlCol="0">
            <a:spAutoFit/>
          </a:bodyPr>
          <a:lstStyle/>
          <a:p>
            <a:r>
              <a:rPr lang="en-US" sz="2400">
                <a:latin typeface="Calibri" panose="020F0502020204030204" pitchFamily="34" charset="0"/>
                <a:cs typeface="Calibri" panose="020F0502020204030204" pitchFamily="34" charset="0"/>
              </a:rPr>
              <a:t>Hìn</a:t>
            </a:r>
            <a:r>
              <a:rPr lang="vi-VN" sz="2400">
                <a:latin typeface="Calibri" panose="020F0502020204030204" pitchFamily="34" charset="0"/>
                <a:cs typeface="Calibri" panose="020F0502020204030204" pitchFamily="34" charset="0"/>
              </a:rPr>
              <a:t>h (a)</a:t>
            </a:r>
            <a:r>
              <a:rPr lang="en-US" sz="2400">
                <a:latin typeface="Calibri" panose="020F0502020204030204" pitchFamily="34" charset="0"/>
                <a:cs typeface="Calibri" panose="020F0502020204030204" pitchFamily="34" charset="0"/>
              </a:rPr>
              <a:t> sử dụng Bayesian logistic regression model. Hình </a:t>
            </a:r>
            <a:r>
              <a:rPr lang="vi-VN" sz="2400">
                <a:latin typeface="Calibri" panose="020F0502020204030204" pitchFamily="34" charset="0"/>
                <a:cs typeface="Calibri" panose="020F0502020204030204" pitchFamily="34" charset="0"/>
              </a:rPr>
              <a:t>(b) </a:t>
            </a:r>
            <a:r>
              <a:rPr lang="en-US" sz="2400">
                <a:latin typeface="Calibri" panose="020F0502020204030204" pitchFamily="34" charset="0"/>
                <a:cs typeface="Calibri" panose="020F0502020204030204" pitchFamily="34" charset="0"/>
              </a:rPr>
              <a:t>sử dụng Robust model</a:t>
            </a:r>
          </a:p>
        </p:txBody>
      </p:sp>
      <p:cxnSp>
        <p:nvCxnSpPr>
          <p:cNvPr id="7" name="直线连接符 2">
            <a:extLst>
              <a:ext uri="{FF2B5EF4-FFF2-40B4-BE49-F238E27FC236}">
                <a16:creationId xmlns:a16="http://schemas.microsoft.com/office/drawing/2014/main" id="{7DAEB278-DD44-4E04-8149-7D4595F0C0F5}"/>
              </a:ext>
            </a:extLst>
          </p:cNvPr>
          <p:cNvCxnSpPr>
            <a:cxnSpLocks/>
          </p:cNvCxnSpPr>
          <p:nvPr/>
        </p:nvCxnSpPr>
        <p:spPr>
          <a:xfrm flipV="1">
            <a:off x="624468" y="1056474"/>
            <a:ext cx="7794703" cy="37857"/>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3C574DB7-5634-4075-8361-012CC45FEE8B}"/>
              </a:ext>
            </a:extLst>
          </p:cNvPr>
          <p:cNvSpPr>
            <a:spLocks noGrp="1"/>
          </p:cNvSpPr>
          <p:nvPr>
            <p:ph type="sldNum" sz="quarter" idx="12"/>
          </p:nvPr>
        </p:nvSpPr>
        <p:spPr/>
        <p:txBody>
          <a:bodyPr/>
          <a:lstStyle/>
          <a:p>
            <a:fld id="{9E497CE9-8561-478F-9A7F-A9CB046A092C}" type="slidenum">
              <a:rPr lang="en-US" smtClean="0"/>
              <a:t>82</a:t>
            </a:fld>
            <a:endParaRPr lang="en-US"/>
          </a:p>
        </p:txBody>
      </p:sp>
      <p:sp>
        <p:nvSpPr>
          <p:cNvPr id="9" name="Rectangle 8">
            <a:extLst>
              <a:ext uri="{FF2B5EF4-FFF2-40B4-BE49-F238E27FC236}">
                <a16:creationId xmlns:a16="http://schemas.microsoft.com/office/drawing/2014/main" id="{50962865-23A0-477E-968C-6BAF29BE604A}"/>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lide Number Placeholder 4">
            <a:extLst>
              <a:ext uri="{FF2B5EF4-FFF2-40B4-BE49-F238E27FC236}">
                <a16:creationId xmlns:a16="http://schemas.microsoft.com/office/drawing/2014/main" id="{637C07BC-0E8E-48DF-9D7C-826D58DF2935}"/>
              </a:ext>
            </a:extLst>
          </p:cNvPr>
          <p:cNvSpPr txBox="1">
            <a:spLocks/>
          </p:cNvSpPr>
          <p:nvPr/>
        </p:nvSpPr>
        <p:spPr>
          <a:xfrm>
            <a:off x="10850452" y="4474"/>
            <a:ext cx="368786" cy="347142"/>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497CE9-8561-478F-9A7F-A9CB046A092C}" type="slidenum">
              <a:rPr lang="en-US" smtClean="0">
                <a:solidFill>
                  <a:schemeClr val="bg1"/>
                </a:solidFill>
              </a:rPr>
              <a:pPr/>
              <a:t>82</a:t>
            </a:fld>
            <a:endParaRPr lang="en-US" sz="1400">
              <a:solidFill>
                <a:schemeClr val="bg1"/>
              </a:solidFill>
            </a:endParaRPr>
          </a:p>
        </p:txBody>
      </p:sp>
    </p:spTree>
    <p:extLst>
      <p:ext uri="{BB962C8B-B14F-4D97-AF65-F5344CB8AC3E}">
        <p14:creationId xmlns:p14="http://schemas.microsoft.com/office/powerpoint/2010/main" val="344794094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B5D82-5E49-47AA-AB12-854982ED82E4}"/>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Bi-tempered loss </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3" name="直线连接符 2">
            <a:extLst>
              <a:ext uri="{FF2B5EF4-FFF2-40B4-BE49-F238E27FC236}">
                <a16:creationId xmlns:a16="http://schemas.microsoft.com/office/drawing/2014/main" id="{A5E33D6A-8655-47C7-ACFA-7B446C9E2309}"/>
              </a:ext>
            </a:extLst>
          </p:cNvPr>
          <p:cNvCxnSpPr>
            <a:cxnSpLocks/>
          </p:cNvCxnSpPr>
          <p:nvPr/>
        </p:nvCxnSpPr>
        <p:spPr>
          <a:xfrm flipV="1">
            <a:off x="487680" y="1141969"/>
            <a:ext cx="3872320"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82F27DA-048A-44FA-8930-FB2853F7C500}"/>
                  </a:ext>
                </a:extLst>
              </p:cNvPr>
              <p:cNvSpPr txBox="1"/>
              <p:nvPr/>
            </p:nvSpPr>
            <p:spPr>
              <a:xfrm>
                <a:off x="1177947" y="1179665"/>
                <a:ext cx="10422194" cy="4573753"/>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Đối với </a:t>
                </a:r>
                <a:r>
                  <a:rPr lang="vi-VN" sz="2400" b="1">
                    <a:latin typeface="Calibri" panose="020F0502020204030204" pitchFamily="34" charset="0"/>
                    <a:cs typeface="Calibri" panose="020F0502020204030204" pitchFamily="34" charset="0"/>
                  </a:rPr>
                  <a:t>điểm dữ liệu</a:t>
                </a:r>
                <a:r>
                  <a:rPr lang="vi-VN" sz="2400">
                    <a:latin typeface="Calibri" panose="020F0502020204030204" pitchFamily="34" charset="0"/>
                    <a:cs typeface="Calibri" panose="020F0502020204030204" pitchFamily="34" charset="0"/>
                  </a:rPr>
                  <a:t> được dán nhãn sai </a:t>
                </a:r>
                <a:r>
                  <a:rPr lang="vi-VN" sz="2400" b="1">
                    <a:latin typeface="Calibri" panose="020F0502020204030204" pitchFamily="34" charset="0"/>
                    <a:cs typeface="Calibri" panose="020F0502020204030204" pitchFamily="34" charset="0"/>
                  </a:rPr>
                  <a:t>ở xa đường phân cách</a:t>
                </a:r>
                <a:r>
                  <a:rPr lang="vi-VN" sz="2400">
                    <a:latin typeface="Calibri" panose="020F0502020204030204" pitchFamily="34" charset="0"/>
                    <a:cs typeface="Calibri" panose="020F0502020204030204" pitchFamily="34" charset="0"/>
                  </a:rPr>
                  <a:t>, ta dùng </a:t>
                </a:r>
                <a:r>
                  <a:rPr lang="vi-VN" sz="2400" b="1">
                    <a:latin typeface="Calibri" panose="020F0502020204030204" pitchFamily="34" charset="0"/>
                    <a:cs typeface="Calibri" panose="020F0502020204030204" pitchFamily="34" charset="0"/>
                  </a:rPr>
                  <a:t>tham số “tempered” </a:t>
                </a:r>
                <a14:m>
                  <m:oMath xmlns:m="http://schemas.openxmlformats.org/officeDocument/2006/math">
                    <m:r>
                      <a:rPr lang="vi-VN" sz="2400" b="0" i="0" smtClean="0">
                        <a:latin typeface="Cambria Math" panose="02040503050406030204" pitchFamily="18" charset="0"/>
                        <a:cs typeface="Calibri" panose="020F0502020204030204" pitchFamily="34" charset="0"/>
                      </a:rPr>
                      <m:t>0</m:t>
                    </m:r>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cs typeface="Calibri" panose="020F0502020204030204" pitchFamily="34" charset="0"/>
                      </a:rPr>
                      <m:t>≤1</m:t>
                    </m:r>
                  </m:oMath>
                </a14:m>
                <a:endParaRPr lang="vi-VN" sz="2400" b="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Ta xét </a:t>
                </a:r>
                <a:r>
                  <a:rPr lang="vi-VN" sz="2400" b="1">
                    <a:latin typeface="Calibri" panose="020F0502020204030204" pitchFamily="34" charset="0"/>
                    <a:cs typeface="Calibri" panose="020F0502020204030204" pitchFamily="34" charset="0"/>
                  </a:rPr>
                  <a:t>entropy loss function </a:t>
                </a:r>
                <a:r>
                  <a:rPr lang="vi-VN" sz="2400">
                    <a:latin typeface="Calibri" panose="020F0502020204030204" pitchFamily="34" charset="0"/>
                    <a:cs typeface="Calibri" panose="020F0502020204030204" pitchFamily="34" charset="0"/>
                  </a:rPr>
                  <a:t>như sau: </a:t>
                </a:r>
                <a14:m>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ℒ</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𝐲</m:t>
                        </m:r>
                        <m:r>
                          <a:rPr lang="vi-VN" sz="2400" b="0" i="1"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acc>
                              <m:accPr>
                                <m:chr m:val="̂"/>
                                <m:ctrlPr>
                                  <a:rPr lang="vi-VN" sz="2400" b="1" i="1">
                                    <a:latin typeface="Cambria Math" panose="02040503050406030204" pitchFamily="18" charset="0"/>
                                    <a:cs typeface="Calibri" panose="020F0502020204030204" pitchFamily="34" charset="0"/>
                                  </a:rPr>
                                </m:ctrlPr>
                              </m:accPr>
                              <m:e>
                                <m:r>
                                  <a:rPr lang="vi-VN" sz="2400" b="1" i="0">
                                    <a:latin typeface="Cambria Math" panose="02040503050406030204" pitchFamily="18" charset="0"/>
                                    <a:cs typeface="Calibri" panose="020F0502020204030204" pitchFamily="34" charset="0"/>
                                  </a:rPr>
                                  <m:t>𝐲</m:t>
                                </m:r>
                              </m:e>
                            </m:acc>
                          </m:e>
                          <m:sub>
                            <m:r>
                              <a:rPr lang="vi-VN" sz="2400" i="1">
                                <a:latin typeface="Cambria Math" panose="02040503050406030204" pitchFamily="18" charset="0"/>
                                <a:cs typeface="Calibri" panose="020F0502020204030204" pitchFamily="34" charset="0"/>
                              </a:rPr>
                              <m:t>𝑐</m:t>
                            </m:r>
                          </m:sub>
                        </m:sSub>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ℍ</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𝐲</m:t>
                        </m:r>
                        <m:r>
                          <a:rPr lang="vi-VN" sz="2400" b="0" i="1" smtClean="0">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acc>
                              <m:accPr>
                                <m:chr m:val="̂"/>
                                <m:ctrlPr>
                                  <a:rPr lang="vi-VN" sz="2400" b="1" i="1">
                                    <a:latin typeface="Cambria Math" panose="02040503050406030204" pitchFamily="18" charset="0"/>
                                    <a:cs typeface="Calibri" panose="020F0502020204030204" pitchFamily="34" charset="0"/>
                                  </a:rPr>
                                </m:ctrlPr>
                              </m:accPr>
                              <m:e>
                                <m:r>
                                  <a:rPr lang="vi-VN" sz="2400" b="1" i="1">
                                    <a:latin typeface="Cambria Math" panose="02040503050406030204" pitchFamily="18" charset="0"/>
                                    <a:cs typeface="Calibri" panose="020F0502020204030204" pitchFamily="34" charset="0"/>
                                  </a:rPr>
                                  <m:t>𝒚</m:t>
                                </m:r>
                              </m:e>
                            </m:acc>
                          </m:e>
                          <m:sub>
                            <m:r>
                              <a:rPr lang="vi-VN" sz="2400" i="1">
                                <a:latin typeface="Cambria Math" panose="02040503050406030204" pitchFamily="18" charset="0"/>
                                <a:cs typeface="Calibri" panose="020F0502020204030204" pitchFamily="34" charset="0"/>
                              </a:rPr>
                              <m:t>𝑐</m:t>
                            </m:r>
                          </m:sub>
                        </m:sSub>
                      </m:e>
                    </m:d>
                    <m:r>
                      <a:rPr lang="vi-VN" sz="2400" b="0" i="1" smtClean="0">
                        <a:latin typeface="Cambria Math" panose="02040503050406030204" pitchFamily="18" charset="0"/>
                        <a:cs typeface="Calibri" panose="020F0502020204030204" pitchFamily="34" charset="0"/>
                      </a:rPr>
                      <m:t>=</m:t>
                    </m:r>
                    <m:nary>
                      <m:naryPr>
                        <m:chr m:val="∑"/>
                        <m:supHide m:val="on"/>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𝑐</m:t>
                        </m:r>
                      </m:sub>
                      <m:sup/>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𝑐</m:t>
                            </m:r>
                          </m:sub>
                        </m:sSub>
                      </m:e>
                    </m:nary>
                    <m:r>
                      <m:rPr>
                        <m:sty m:val="p"/>
                      </m:rPr>
                      <a:rPr lang="vi-VN" sz="2400" b="0" i="1" smtClean="0">
                        <a:latin typeface="Cambria Math" panose="02040503050406030204" pitchFamily="18" charset="0"/>
                        <a:cs typeface="Calibri" panose="020F0502020204030204" pitchFamily="34" charset="0"/>
                      </a:rPr>
                      <m:t>log</m:t>
                    </m:r>
                    <m:r>
                      <a:rPr lang="vi-VN" sz="2400" b="0" i="1" smtClean="0">
                        <a:latin typeface="Cambria Math" panose="02040503050406030204" pitchFamily="18" charset="0"/>
                        <a:cs typeface="Calibri" panose="020F0502020204030204" pitchFamily="34" charset="0"/>
                      </a:rPr>
                      <m:t> </m:t>
                    </m:r>
                    <m:sSub>
                      <m:sSubPr>
                        <m:ctrlPr>
                          <a:rPr lang="vi-VN" sz="2400" b="0" i="1" smtClean="0">
                            <a:latin typeface="Cambria Math" panose="02040503050406030204" pitchFamily="18" charset="0"/>
                            <a:cs typeface="Calibri" panose="020F0502020204030204" pitchFamily="34" charset="0"/>
                          </a:rPr>
                        </m:ctrlPr>
                      </m:sSubPr>
                      <m:e>
                        <m:acc>
                          <m:accPr>
                            <m:chr m:val="̂"/>
                            <m:ctrlPr>
                              <a:rPr lang="vi-VN" sz="2400" b="0" i="1" smtClean="0">
                                <a:latin typeface="Cambria Math" panose="02040503050406030204" pitchFamily="18" charset="0"/>
                                <a:cs typeface="Calibri" panose="020F0502020204030204" pitchFamily="34" charset="0"/>
                              </a:rPr>
                            </m:ctrlPr>
                          </m:accPr>
                          <m:e>
                            <m:r>
                              <a:rPr lang="vi-VN" sz="2400" b="0" i="1" smtClean="0">
                                <a:latin typeface="Cambria Math" panose="02040503050406030204" pitchFamily="18" charset="0"/>
                                <a:cs typeface="Calibri" panose="020F0502020204030204" pitchFamily="34" charset="0"/>
                              </a:rPr>
                              <m:t>𝑦</m:t>
                            </m:r>
                          </m:e>
                        </m:acc>
                      </m:e>
                      <m:sub>
                        <m:r>
                          <a:rPr lang="vi-VN" sz="2400" b="0" i="1" smtClean="0">
                            <a:latin typeface="Cambria Math" panose="02040503050406030204" pitchFamily="18" charset="0"/>
                            <a:cs typeface="Calibri" panose="020F0502020204030204" pitchFamily="34" charset="0"/>
                          </a:rPr>
                          <m:t>𝑐</m:t>
                        </m:r>
                      </m:sub>
                    </m:sSub>
                    <m:r>
                      <a:rPr lang="vi-VN" sz="2400" b="0" i="1" smtClean="0">
                        <a:latin typeface="Cambria Math" panose="02040503050406030204" pitchFamily="18" charset="0"/>
                        <a:cs typeface="Calibri" panose="020F0502020204030204" pitchFamily="34" charset="0"/>
                      </a:rPr>
                      <m:t> </m:t>
                    </m:r>
                  </m:oMath>
                </a14:m>
                <a:endParaRPr lang="vi-VN" sz="2400" b="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Khi đó, ta định nghĩa hàm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log</m:t>
                        </m:r>
                      </m:e>
                      <m:sub>
                        <m:r>
                          <a:rPr lang="vi-VN" sz="2400" b="0" i="1" smtClean="0">
                            <a:latin typeface="Cambria Math" panose="02040503050406030204" pitchFamily="18" charset="0"/>
                            <a:cs typeface="Calibri" panose="020F0502020204030204" pitchFamily="34" charset="0"/>
                          </a:rPr>
                          <m:t>𝑡</m:t>
                        </m:r>
                      </m:sub>
                    </m:sSub>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𝑥</m:t>
                        </m:r>
                      </m:e>
                    </m:d>
                    <m:r>
                      <a:rPr lang="vi-VN" sz="2400" b="0" i="1" smtClean="0">
                        <a:latin typeface="Cambria Math" panose="02040503050406030204" pitchFamily="18" charset="0"/>
                        <a:cs typeface="Calibri" panose="020F0502020204030204" pitchFamily="34" charset="0"/>
                      </a:rPr>
                      <m:t>≜</m:t>
                    </m:r>
                    <m:d>
                      <m:dPr>
                        <m:begChr m:val="{"/>
                        <m:endChr m:val=""/>
                        <m:ctrlPr>
                          <a:rPr lang="vi-VN" sz="2400" b="0" i="1" smtClean="0">
                            <a:latin typeface="Cambria Math" panose="02040503050406030204" pitchFamily="18" charset="0"/>
                            <a:cs typeface="Calibri" panose="020F0502020204030204" pitchFamily="34" charset="0"/>
                          </a:rPr>
                        </m:ctrlPr>
                      </m:dPr>
                      <m:e>
                        <m:eqArr>
                          <m:eqArrPr>
                            <m:ctrlPr>
                              <a:rPr lang="vi-VN" sz="2400" b="0" i="1" smtClean="0">
                                <a:latin typeface="Cambria Math" panose="02040503050406030204" pitchFamily="18" charset="0"/>
                                <a:cs typeface="Calibri" panose="020F0502020204030204" pitchFamily="34" charset="0"/>
                              </a:rPr>
                            </m:ctrlPr>
                          </m:eqArrPr>
                          <m:e>
                            <m:r>
                              <m:rPr>
                                <m:sty m:val="p"/>
                              </m:rPr>
                              <a:rPr lang="vi-VN" sz="2400" b="0" i="1" smtClean="0">
                                <a:latin typeface="Cambria Math" panose="02040503050406030204" pitchFamily="18" charset="0"/>
                                <a:cs typeface="Calibri" panose="020F0502020204030204" pitchFamily="34" charset="0"/>
                              </a:rPr>
                              <m:t>log</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𝑥</m:t>
                                </m:r>
                              </m:e>
                            </m:d>
                            <m:r>
                              <a:rPr lang="vi-VN" sz="2400" b="0" i="1" smtClean="0">
                                <a:latin typeface="Cambria Math" panose="02040503050406030204" pitchFamily="18" charset="0"/>
                                <a:cs typeface="Calibri" panose="020F0502020204030204" pitchFamily="34" charset="0"/>
                              </a:rPr>
                              <m:t>,   </m:t>
                            </m:r>
                            <m:r>
                              <a:rPr lang="vi-VN" sz="2400" b="0" i="0" smtClean="0">
                                <a:latin typeface="Cambria Math" panose="02040503050406030204" pitchFamily="18" charset="0"/>
                                <a:cs typeface="Calibri" panose="020F0502020204030204" pitchFamily="34" charset="0"/>
                              </a:rPr>
                              <m:t>                     </m:t>
                            </m:r>
                            <m:r>
                              <m:rPr>
                                <m:sty m:val="p"/>
                              </m:rPr>
                              <a:rPr lang="vi-VN" sz="2400" b="0" i="0" smtClean="0">
                                <a:latin typeface="Cambria Math" panose="02040503050406030204" pitchFamily="18" charset="0"/>
                                <a:cs typeface="Calibri" panose="020F0502020204030204" pitchFamily="34" charset="0"/>
                              </a:rPr>
                              <m:t>khi</m:t>
                            </m:r>
                            <m:r>
                              <a:rPr lang="vi-VN" sz="2400" b="0" i="0" smtClean="0">
                                <a:latin typeface="Cambria Math" panose="02040503050406030204" pitchFamily="18" charset="0"/>
                                <a:cs typeface="Calibri" panose="020F0502020204030204" pitchFamily="34" charset="0"/>
                              </a:rPr>
                              <m:t> </m:t>
                            </m:r>
                            <m:r>
                              <a:rPr lang="vi-VN" sz="2400" b="0" i="1" smtClean="0">
                                <a:latin typeface="Cambria Math" panose="02040503050406030204" pitchFamily="18" charset="0"/>
                                <a:cs typeface="Calibri" panose="020F0502020204030204" pitchFamily="34" charset="0"/>
                              </a:rPr>
                              <m:t> </m:t>
                            </m:r>
                            <m:r>
                              <a:rPr lang="vi-VN" sz="2400" b="0" i="1" smtClean="0">
                                <a:latin typeface="Cambria Math" panose="02040503050406030204" pitchFamily="18" charset="0"/>
                                <a:cs typeface="Calibri" panose="020F0502020204030204" pitchFamily="34" charset="0"/>
                              </a:rPr>
                              <m:t>𝑥</m:t>
                            </m:r>
                            <m:r>
                              <a:rPr lang="vi-VN" sz="2400" b="0" i="1" smtClean="0">
                                <a:latin typeface="Cambria Math" panose="02040503050406030204" pitchFamily="18" charset="0"/>
                                <a:cs typeface="Calibri" panose="020F0502020204030204" pitchFamily="34" charset="0"/>
                              </a:rPr>
                              <m:t>=1</m:t>
                            </m:r>
                          </m:e>
                          <m:e>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cs typeface="Calibri" panose="020F0502020204030204" pitchFamily="34" charset="0"/>
                                  </a:rPr>
                                  <m:t>1−</m:t>
                                </m:r>
                                <m:r>
                                  <a:rPr lang="vi-VN" sz="2400" b="0" i="1" smtClean="0">
                                    <a:latin typeface="Cambria Math" panose="02040503050406030204" pitchFamily="18" charset="0"/>
                                    <a:cs typeface="Calibri" panose="020F0502020204030204" pitchFamily="34" charset="0"/>
                                  </a:rPr>
                                  <m:t>𝑡</m:t>
                                </m:r>
                              </m:den>
                            </m:f>
                            <m:d>
                              <m:dPr>
                                <m:ctrlPr>
                                  <a:rPr lang="vi-VN" sz="2400" b="0" i="1" smtClean="0">
                                    <a:latin typeface="Cambria Math" panose="02040503050406030204" pitchFamily="18" charset="0"/>
                                    <a:cs typeface="Calibri" panose="020F0502020204030204" pitchFamily="34" charset="0"/>
                                  </a:rPr>
                                </m:ctrlPr>
                              </m:dPr>
                              <m:e>
                                <m:sSup>
                                  <m:sSupPr>
                                    <m:ctrlPr>
                                      <a:rPr lang="vi-VN" sz="2400" b="0" i="1" smtClean="0">
                                        <a:latin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cs typeface="Calibri" panose="020F0502020204030204" pitchFamily="34" charset="0"/>
                                      </a:rPr>
                                      <m:t>𝑥</m:t>
                                    </m:r>
                                  </m:e>
                                  <m:sup>
                                    <m:r>
                                      <a:rPr lang="vi-VN" sz="2400" b="0" i="1" smtClean="0">
                                        <a:latin typeface="Cambria Math" panose="02040503050406030204" pitchFamily="18" charset="0"/>
                                        <a:cs typeface="Calibri" panose="020F0502020204030204" pitchFamily="34" charset="0"/>
                                      </a:rPr>
                                      <m:t>1−</m:t>
                                    </m:r>
                                    <m:r>
                                      <a:rPr lang="vi-VN" sz="2400" b="0" i="1" smtClean="0">
                                        <a:latin typeface="Cambria Math" panose="02040503050406030204" pitchFamily="18" charset="0"/>
                                        <a:cs typeface="Calibri" panose="020F0502020204030204" pitchFamily="34" charset="0"/>
                                      </a:rPr>
                                      <m:t>𝑡</m:t>
                                    </m:r>
                                  </m:sup>
                                </m:sSup>
                                <m:r>
                                  <a:rPr lang="vi-VN" sz="2400" b="0" i="1" smtClean="0">
                                    <a:latin typeface="Cambria Math" panose="02040503050406030204" pitchFamily="18" charset="0"/>
                                    <a:cs typeface="Calibri" panose="020F0502020204030204" pitchFamily="34" charset="0"/>
                                  </a:rPr>
                                  <m:t>−1</m:t>
                                </m:r>
                              </m:e>
                            </m:d>
                            <m:r>
                              <a:rPr lang="vi-VN" sz="2400" b="0" i="1" smtClean="0">
                                <a:latin typeface="Cambria Math" panose="02040503050406030204" pitchFamily="18" charset="0"/>
                                <a:cs typeface="Calibri" panose="020F0502020204030204" pitchFamily="34" charset="0"/>
                              </a:rPr>
                              <m:t>,   </m:t>
                            </m:r>
                            <m:r>
                              <a:rPr lang="vi-VN" sz="2400" b="0" i="0" smtClean="0">
                                <a:latin typeface="Cambria Math" panose="02040503050406030204" pitchFamily="18" charset="0"/>
                                <a:cs typeface="Calibri" panose="020F0502020204030204" pitchFamily="34" charset="0"/>
                              </a:rPr>
                              <m:t>      </m:t>
                            </m:r>
                            <m:r>
                              <m:rPr>
                                <m:sty m:val="p"/>
                              </m:rPr>
                              <a:rPr lang="vi-VN" sz="2400" b="0" i="0" smtClean="0">
                                <a:latin typeface="Cambria Math" panose="02040503050406030204" pitchFamily="18" charset="0"/>
                                <a:cs typeface="Calibri" panose="020F0502020204030204" pitchFamily="34" charset="0"/>
                              </a:rPr>
                              <m:t>khi</m:t>
                            </m:r>
                            <m:r>
                              <a:rPr lang="vi-VN" sz="2400" b="0" i="0" smtClean="0">
                                <a:latin typeface="Cambria Math" panose="02040503050406030204" pitchFamily="18" charset="0"/>
                                <a:cs typeface="Calibri" panose="020F0502020204030204" pitchFamily="34" charset="0"/>
                              </a:rPr>
                              <m:t> </m:t>
                            </m:r>
                            <m:r>
                              <a:rPr lang="vi-VN" sz="2400" b="0" i="1" smtClean="0">
                                <a:latin typeface="Cambria Math" panose="02040503050406030204" pitchFamily="18" charset="0"/>
                                <a:cs typeface="Calibri" panose="020F0502020204030204" pitchFamily="34" charset="0"/>
                              </a:rPr>
                              <m:t> </m:t>
                            </m:r>
                            <m:r>
                              <a:rPr lang="vi-VN" sz="2400" b="0" i="1" smtClean="0">
                                <a:latin typeface="Cambria Math" panose="02040503050406030204" pitchFamily="18" charset="0"/>
                                <a:cs typeface="Calibri" panose="020F0502020204030204" pitchFamily="34" charset="0"/>
                              </a:rPr>
                              <m:t>𝑥</m:t>
                            </m:r>
                            <m:r>
                              <a:rPr lang="vi-VN" sz="2400" b="0" i="1" smtClean="0">
                                <a:latin typeface="Cambria Math" panose="02040503050406030204" pitchFamily="18" charset="0"/>
                                <a:cs typeface="Calibri" panose="020F0502020204030204" pitchFamily="34" charset="0"/>
                              </a:rPr>
                              <m:t>≠1</m:t>
                            </m:r>
                          </m:e>
                        </m:eqArr>
                      </m:e>
                    </m:d>
                  </m:oMath>
                </a14:m>
                <a:endParaRPr lang="vi-VN" sz="2400" i="1">
                  <a:latin typeface="Calibri" panose="020F0502020204030204" pitchFamily="34" charset="0"/>
                  <a:cs typeface="Calibri" panose="020F0502020204030204" pitchFamily="34" charset="0"/>
                </a:endParaRPr>
              </a:p>
              <a:p>
                <a:pPr>
                  <a:lnSpc>
                    <a:spcPct val="150000"/>
                  </a:lnSpc>
                </a:pPr>
                <a:endParaRPr lang="vi-VN" sz="2400">
                  <a:latin typeface="Calibri" panose="020F0502020204030204" pitchFamily="34" charset="0"/>
                  <a:cs typeface="Calibri" panose="020F0502020204030204" pitchFamily="34" charset="0"/>
                </a:endParaRPr>
              </a:p>
              <a:p>
                <a:pPr>
                  <a:lnSpc>
                    <a:spcPct val="150000"/>
                  </a:lnSpc>
                </a:pPr>
                <a:endParaRPr lang="en-US" sz="2400">
                  <a:latin typeface="Calibri" panose="020F0502020204030204" pitchFamily="34" charset="0"/>
                  <a:cs typeface="Calibri" panose="020F0502020204030204" pitchFamily="34" charset="0"/>
                </a:endParaRPr>
              </a:p>
            </p:txBody>
          </p:sp>
        </mc:Choice>
        <mc:Fallback>
          <p:sp>
            <p:nvSpPr>
              <p:cNvPr id="5" name="TextBox 4">
                <a:extLst>
                  <a:ext uri="{FF2B5EF4-FFF2-40B4-BE49-F238E27FC236}">
                    <a16:creationId xmlns:a16="http://schemas.microsoft.com/office/drawing/2014/main" id="{282F27DA-048A-44FA-8930-FB2853F7C500}"/>
                  </a:ext>
                </a:extLst>
              </p:cNvPr>
              <p:cNvSpPr txBox="1">
                <a:spLocks noRot="1" noChangeAspect="1" noMove="1" noResize="1" noEditPoints="1" noAdjustHandles="1" noChangeArrowheads="1" noChangeShapeType="1" noTextEdit="1"/>
              </p:cNvSpPr>
              <p:nvPr/>
            </p:nvSpPr>
            <p:spPr>
              <a:xfrm>
                <a:off x="1177947" y="1179665"/>
                <a:ext cx="10422194" cy="4573753"/>
              </a:xfrm>
              <a:prstGeom prst="rect">
                <a:avLst/>
              </a:prstGeom>
              <a:blipFill>
                <a:blip r:embed="rId3"/>
                <a:stretch>
                  <a:fillRect l="-877"/>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8789B24D-7BA9-4AF6-9C0E-FCC8D77FB0D2}"/>
              </a:ext>
            </a:extLst>
          </p:cNvPr>
          <p:cNvSpPr/>
          <p:nvPr/>
        </p:nvSpPr>
        <p:spPr>
          <a:xfrm>
            <a:off x="1311966" y="4905801"/>
            <a:ext cx="10017673" cy="1673419"/>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24F95DF-8E79-4484-B15B-B9CC866D69F8}"/>
                  </a:ext>
                </a:extLst>
              </p:cNvPr>
              <p:cNvSpPr txBox="1"/>
              <p:nvPr/>
            </p:nvSpPr>
            <p:spPr>
              <a:xfrm>
                <a:off x="1545645" y="5101103"/>
                <a:ext cx="9920478" cy="1377237"/>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Ta sử dụng hàm loss mới được định nghĩa như sau:</a:t>
                </a:r>
              </a:p>
              <a:p>
                <a:pPr/>
                <a14:m>
                  <m:oMathPara xmlns:m="http://schemas.openxmlformats.org/officeDocument/2006/math">
                    <m:oMathParaPr>
                      <m:jc m:val="centerGroup"/>
                    </m:oMathParaPr>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ℒ</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𝐲</m:t>
                          </m:r>
                          <m:r>
                            <a:rPr lang="vi-VN" sz="2400" i="1">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acc>
                                <m:accPr>
                                  <m:chr m:val="̂"/>
                                  <m:ctrlPr>
                                    <a:rPr lang="vi-VN" sz="2400" b="1" i="1">
                                      <a:latin typeface="Cambria Math" panose="02040503050406030204" pitchFamily="18" charset="0"/>
                                      <a:cs typeface="Calibri" panose="020F0502020204030204" pitchFamily="34" charset="0"/>
                                    </a:rPr>
                                  </m:ctrlPr>
                                </m:accPr>
                                <m:e>
                                  <m:r>
                                    <a:rPr lang="vi-VN" sz="2400" b="1">
                                      <a:latin typeface="Cambria Math" panose="02040503050406030204" pitchFamily="18" charset="0"/>
                                      <a:cs typeface="Calibri" panose="020F0502020204030204" pitchFamily="34" charset="0"/>
                                    </a:rPr>
                                    <m:t>𝐲</m:t>
                                  </m:r>
                                </m:e>
                              </m:acc>
                            </m:e>
                            <m:sub>
                              <m:r>
                                <a:rPr lang="vi-VN" sz="2400" i="1">
                                  <a:latin typeface="Cambria Math" panose="02040503050406030204" pitchFamily="18" charset="0"/>
                                  <a:cs typeface="Calibri" panose="020F0502020204030204" pitchFamily="34" charset="0"/>
                                </a:rPr>
                                <m:t>𝑐</m:t>
                              </m:r>
                            </m:sub>
                          </m:sSub>
                        </m:e>
                      </m:d>
                      <m:r>
                        <a:rPr lang="vi-VN" sz="2400" i="1">
                          <a:latin typeface="Cambria Math" panose="02040503050406030204" pitchFamily="18" charset="0"/>
                          <a:cs typeface="Calibri" panose="020F0502020204030204" pitchFamily="34" charset="0"/>
                        </a:rPr>
                        <m:t>=</m:t>
                      </m:r>
                      <m:nary>
                        <m:naryPr>
                          <m:chr m:val="∑"/>
                          <m:supHide m:val="on"/>
                          <m:ctrlPr>
                            <a:rPr lang="vi-VN" sz="2400" i="1" smtClean="0">
                              <a:latin typeface="Cambria Math" panose="02040503050406030204" pitchFamily="18" charset="0"/>
                              <a:cs typeface="Calibri" panose="020F0502020204030204" pitchFamily="34" charset="0"/>
                            </a:rPr>
                          </m:ctrlPr>
                        </m:naryPr>
                        <m:sub>
                          <m:r>
                            <a:rPr lang="vi-VN" sz="2400" i="1">
                              <a:latin typeface="Cambria Math" panose="02040503050406030204" pitchFamily="18" charset="0"/>
                              <a:cs typeface="Calibri" panose="020F0502020204030204" pitchFamily="34" charset="0"/>
                            </a:rPr>
                            <m:t>𝑐</m:t>
                          </m:r>
                        </m:sub>
                        <m:sup/>
                        <m:e>
                          <m:d>
                            <m:dPr>
                              <m:begChr m:val="["/>
                              <m:endChr m:val="]"/>
                              <m:ctrlPr>
                                <a:rPr lang="vi-VN" sz="2400" b="0" i="1" smtClean="0">
                                  <a:latin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𝑦</m:t>
                                  </m:r>
                                </m:e>
                                <m:sub>
                                  <m:r>
                                    <a:rPr lang="vi-VN" sz="2400" i="1">
                                      <a:latin typeface="Cambria Math" panose="02040503050406030204" pitchFamily="18" charset="0"/>
                                      <a:cs typeface="Calibri" panose="020F0502020204030204" pitchFamily="34" charset="0"/>
                                    </a:rPr>
                                    <m:t>𝑐</m:t>
                                  </m:r>
                                </m:sub>
                              </m:sSub>
                              <m:d>
                                <m:dPr>
                                  <m:ctrlPr>
                                    <a:rPr lang="vi-VN" sz="2400" i="1">
                                      <a:latin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cs typeface="Calibri" panose="020F0502020204030204" pitchFamily="34" charset="0"/>
                                        </a:rPr>
                                      </m:ctrlPr>
                                    </m:sSubPr>
                                    <m:e>
                                      <m:r>
                                        <m:rPr>
                                          <m:sty m:val="p"/>
                                        </m:rPr>
                                        <a:rPr lang="vi-VN" sz="2400">
                                          <a:latin typeface="Cambria Math" panose="02040503050406030204" pitchFamily="18" charset="0"/>
                                          <a:cs typeface="Calibri" panose="020F0502020204030204" pitchFamily="34" charset="0"/>
                                        </a:rPr>
                                        <m:t>log</m:t>
                                      </m:r>
                                    </m:e>
                                    <m:sub>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𝑡</m:t>
                                          </m:r>
                                        </m:e>
                                        <m:sub>
                                          <m:r>
                                            <a:rPr lang="vi-VN" sz="2400" i="1">
                                              <a:latin typeface="Cambria Math" panose="02040503050406030204" pitchFamily="18" charset="0"/>
                                              <a:cs typeface="Calibri" panose="020F0502020204030204" pitchFamily="34" charset="0"/>
                                            </a:rPr>
                                            <m:t>1</m:t>
                                          </m:r>
                                        </m:sub>
                                      </m:sSub>
                                    </m:sub>
                                  </m:sSub>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𝑦</m:t>
                                      </m:r>
                                    </m:e>
                                    <m:sub>
                                      <m:r>
                                        <a:rPr lang="vi-VN" sz="2400" i="1">
                                          <a:latin typeface="Cambria Math" panose="02040503050406030204" pitchFamily="18" charset="0"/>
                                          <a:cs typeface="Calibri" panose="020F0502020204030204" pitchFamily="34" charset="0"/>
                                        </a:rPr>
                                        <m:t>𝑐</m:t>
                                      </m:r>
                                    </m:sub>
                                  </m:sSub>
                                  <m:r>
                                    <a:rPr lang="vi-VN" sz="2400" i="1">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m:rPr>
                                          <m:sty m:val="p"/>
                                        </m:rPr>
                                        <a:rPr lang="vi-VN" sz="2400">
                                          <a:latin typeface="Cambria Math" panose="02040503050406030204" pitchFamily="18" charset="0"/>
                                          <a:cs typeface="Calibri" panose="020F0502020204030204" pitchFamily="34" charset="0"/>
                                        </a:rPr>
                                        <m:t>log</m:t>
                                      </m:r>
                                    </m:e>
                                    <m:sub>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𝑡</m:t>
                                          </m:r>
                                        </m:e>
                                        <m:sub>
                                          <m:r>
                                            <a:rPr lang="vi-VN" sz="2400" i="1">
                                              <a:latin typeface="Cambria Math" panose="02040503050406030204" pitchFamily="18" charset="0"/>
                                              <a:cs typeface="Calibri" panose="020F0502020204030204" pitchFamily="34" charset="0"/>
                                            </a:rPr>
                                            <m:t>1</m:t>
                                          </m:r>
                                        </m:sub>
                                      </m:sSub>
                                    </m:sub>
                                  </m:sSub>
                                  <m:sSub>
                                    <m:sSubPr>
                                      <m:ctrlPr>
                                        <a:rPr lang="vi-VN" sz="2400" i="1">
                                          <a:latin typeface="Cambria Math" panose="02040503050406030204" pitchFamily="18" charset="0"/>
                                          <a:cs typeface="Calibri" panose="020F0502020204030204" pitchFamily="34" charset="0"/>
                                        </a:rPr>
                                      </m:ctrlPr>
                                    </m:sSubPr>
                                    <m:e>
                                      <m:acc>
                                        <m:accPr>
                                          <m:chr m:val="̂"/>
                                          <m:ctrlPr>
                                            <a:rPr lang="vi-VN" sz="2400" i="1">
                                              <a:latin typeface="Cambria Math" panose="02040503050406030204" pitchFamily="18" charset="0"/>
                                              <a:cs typeface="Calibri" panose="020F0502020204030204" pitchFamily="34" charset="0"/>
                                            </a:rPr>
                                          </m:ctrlPr>
                                        </m:accPr>
                                        <m:e>
                                          <m:r>
                                            <a:rPr lang="vi-VN" sz="2400" i="1">
                                              <a:latin typeface="Cambria Math" panose="02040503050406030204" pitchFamily="18" charset="0"/>
                                              <a:cs typeface="Calibri" panose="020F0502020204030204" pitchFamily="34" charset="0"/>
                                            </a:rPr>
                                            <m:t>𝑦</m:t>
                                          </m:r>
                                        </m:e>
                                      </m:acc>
                                    </m:e>
                                    <m:sub>
                                      <m:r>
                                        <a:rPr lang="vi-VN" sz="2400" i="1">
                                          <a:latin typeface="Cambria Math" panose="02040503050406030204" pitchFamily="18" charset="0"/>
                                          <a:cs typeface="Calibri" panose="020F0502020204030204" pitchFamily="34" charset="0"/>
                                        </a:rPr>
                                        <m:t>𝑐</m:t>
                                      </m:r>
                                    </m:sub>
                                  </m:sSub>
                                </m:e>
                              </m:d>
                              <m:r>
                                <a:rPr lang="vi-VN" sz="2400" b="0" i="1"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cs typeface="Calibri" panose="020F0502020204030204" pitchFamily="34" charset="0"/>
                                    </a:rPr>
                                    <m:t>2−</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1</m:t>
                                      </m:r>
                                    </m:sub>
                                  </m:sSub>
                                </m:den>
                              </m:f>
                              <m:d>
                                <m:dPr>
                                  <m:ctrlPr>
                                    <a:rPr lang="vi-VN" sz="2400" b="0" i="1" smtClean="0">
                                      <a:latin typeface="Cambria Math" panose="02040503050406030204" pitchFamily="18" charset="0"/>
                                      <a:cs typeface="Calibri" panose="020F0502020204030204" pitchFamily="34" charset="0"/>
                                    </a:rPr>
                                  </m:ctrlPr>
                                </m:dPr>
                                <m:e>
                                  <m:sSubSup>
                                    <m:sSubSupPr>
                                      <m:ctrlPr>
                                        <a:rPr lang="vi-VN" sz="2400" b="0" i="1" smtClean="0">
                                          <a:latin typeface="Cambria Math" panose="02040503050406030204" pitchFamily="18" charset="0"/>
                                          <a:cs typeface="Calibri" panose="020F0502020204030204" pitchFamily="34" charset="0"/>
                                        </a:rPr>
                                      </m:ctrlPr>
                                    </m:sSubSupPr>
                                    <m:e>
                                      <m:r>
                                        <a:rPr lang="vi-VN" sz="2400" b="0" i="1" smtClean="0">
                                          <a:latin typeface="Cambria Math" panose="02040503050406030204" pitchFamily="18" charset="0"/>
                                          <a:cs typeface="Calibri" panose="020F0502020204030204" pitchFamily="34" charset="0"/>
                                        </a:rPr>
                                        <m:t>𝑦</m:t>
                                      </m:r>
                                    </m:e>
                                    <m:sub>
                                      <m:r>
                                        <a:rPr lang="vi-VN" sz="2400" b="0" i="1" smtClean="0">
                                          <a:latin typeface="Cambria Math" panose="02040503050406030204" pitchFamily="18" charset="0"/>
                                          <a:cs typeface="Calibri" panose="020F0502020204030204" pitchFamily="34" charset="0"/>
                                        </a:rPr>
                                        <m:t>𝑐</m:t>
                                      </m:r>
                                    </m:sub>
                                    <m:sup>
                                      <m:r>
                                        <a:rPr lang="vi-VN" sz="2400" b="0" i="1" smtClean="0">
                                          <a:latin typeface="Cambria Math" panose="02040503050406030204" pitchFamily="18" charset="0"/>
                                          <a:cs typeface="Calibri" panose="020F0502020204030204" pitchFamily="34" charset="0"/>
                                        </a:rPr>
                                        <m:t>2−</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1</m:t>
                                          </m:r>
                                        </m:sub>
                                      </m:sSub>
                                    </m:sup>
                                  </m:sSubSup>
                                  <m:r>
                                    <a:rPr lang="vi-VN" sz="2400" b="0" i="1" smtClean="0">
                                      <a:latin typeface="Cambria Math" panose="02040503050406030204" pitchFamily="18" charset="0"/>
                                      <a:cs typeface="Calibri" panose="020F0502020204030204" pitchFamily="34" charset="0"/>
                                    </a:rPr>
                                    <m:t>− </m:t>
                                  </m:r>
                                  <m:sSubSup>
                                    <m:sSubSupPr>
                                      <m:ctrlPr>
                                        <a:rPr lang="vi-VN" sz="2400" b="0" i="1" smtClean="0">
                                          <a:latin typeface="Cambria Math" panose="02040503050406030204" pitchFamily="18" charset="0"/>
                                          <a:cs typeface="Calibri" panose="020F0502020204030204" pitchFamily="34" charset="0"/>
                                        </a:rPr>
                                      </m:ctrlPr>
                                    </m:sSubSupPr>
                                    <m:e>
                                      <m:acc>
                                        <m:accPr>
                                          <m:chr m:val="̂"/>
                                          <m:ctrlPr>
                                            <a:rPr lang="vi-VN" sz="2400" b="0" i="1" smtClean="0">
                                              <a:latin typeface="Cambria Math" panose="02040503050406030204" pitchFamily="18" charset="0"/>
                                              <a:cs typeface="Calibri" panose="020F0502020204030204" pitchFamily="34" charset="0"/>
                                            </a:rPr>
                                          </m:ctrlPr>
                                        </m:accPr>
                                        <m:e>
                                          <m:r>
                                            <a:rPr lang="vi-VN" sz="2400" b="0" i="1" smtClean="0">
                                              <a:latin typeface="Cambria Math" panose="02040503050406030204" pitchFamily="18" charset="0"/>
                                              <a:cs typeface="Calibri" panose="020F0502020204030204" pitchFamily="34" charset="0"/>
                                            </a:rPr>
                                            <m:t>𝑦</m:t>
                                          </m:r>
                                        </m:e>
                                      </m:acc>
                                    </m:e>
                                    <m:sub>
                                      <m:r>
                                        <a:rPr lang="vi-VN" sz="2400" b="0" i="1" smtClean="0">
                                          <a:latin typeface="Cambria Math" panose="02040503050406030204" pitchFamily="18" charset="0"/>
                                          <a:cs typeface="Calibri" panose="020F0502020204030204" pitchFamily="34" charset="0"/>
                                        </a:rPr>
                                        <m:t>𝑐</m:t>
                                      </m:r>
                                    </m:sub>
                                    <m:sup>
                                      <m:r>
                                        <a:rPr lang="vi-VN" sz="2400" b="0" i="1" smtClean="0">
                                          <a:latin typeface="Cambria Math" panose="02040503050406030204" pitchFamily="18" charset="0"/>
                                          <a:cs typeface="Calibri" panose="020F0502020204030204" pitchFamily="34" charset="0"/>
                                        </a:rPr>
                                        <m:t>2−</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1</m:t>
                                          </m:r>
                                        </m:sub>
                                      </m:sSub>
                                    </m:sup>
                                  </m:sSubSup>
                                </m:e>
                              </m:d>
                            </m:e>
                          </m:d>
                        </m:e>
                      </m:nary>
                    </m:oMath>
                  </m:oMathPara>
                </a14:m>
                <a:endParaRPr lang="en-US" sz="2400">
                  <a:latin typeface="Calibri" panose="020F0502020204030204" pitchFamily="34" charset="0"/>
                  <a:cs typeface="Calibri" panose="020F0502020204030204" pitchFamily="34" charset="0"/>
                </a:endParaRPr>
              </a:p>
            </p:txBody>
          </p:sp>
        </mc:Choice>
        <mc:Fallback>
          <p:sp>
            <p:nvSpPr>
              <p:cNvPr id="9" name="TextBox 8">
                <a:extLst>
                  <a:ext uri="{FF2B5EF4-FFF2-40B4-BE49-F238E27FC236}">
                    <a16:creationId xmlns:a16="http://schemas.microsoft.com/office/drawing/2014/main" id="{A24F95DF-8E79-4484-B15B-B9CC866D69F8}"/>
                  </a:ext>
                </a:extLst>
              </p:cNvPr>
              <p:cNvSpPr txBox="1">
                <a:spLocks noRot="1" noChangeAspect="1" noMove="1" noResize="1" noEditPoints="1" noAdjustHandles="1" noChangeArrowheads="1" noChangeShapeType="1" noTextEdit="1"/>
              </p:cNvSpPr>
              <p:nvPr/>
            </p:nvSpPr>
            <p:spPr>
              <a:xfrm>
                <a:off x="1545645" y="5101103"/>
                <a:ext cx="9920478" cy="1377237"/>
              </a:xfrm>
              <a:prstGeom prst="rect">
                <a:avLst/>
              </a:prstGeom>
              <a:blipFill>
                <a:blip r:embed="rId4"/>
                <a:stretch>
                  <a:fillRect l="-983" t="-3540"/>
                </a:stretch>
              </a:blipFill>
            </p:spPr>
            <p:txBody>
              <a:bodyPr/>
              <a:lstStyle/>
              <a:p>
                <a:r>
                  <a:rPr lang="en-US">
                    <a:noFill/>
                  </a:rPr>
                  <a:t> </a:t>
                </a:r>
              </a:p>
            </p:txBody>
          </p:sp>
        </mc:Fallback>
      </mc:AlternateContent>
      <p:grpSp>
        <p:nvGrpSpPr>
          <p:cNvPr id="7" name="组合 41">
            <a:extLst>
              <a:ext uri="{FF2B5EF4-FFF2-40B4-BE49-F238E27FC236}">
                <a16:creationId xmlns:a16="http://schemas.microsoft.com/office/drawing/2014/main" id="{001E16ED-7B08-4C21-9EE9-407459E6CF3D}"/>
              </a:ext>
            </a:extLst>
          </p:cNvPr>
          <p:cNvGrpSpPr/>
          <p:nvPr/>
        </p:nvGrpSpPr>
        <p:grpSpPr>
          <a:xfrm rot="1442666">
            <a:off x="635841" y="1312359"/>
            <a:ext cx="484883" cy="384143"/>
            <a:chOff x="451410" y="5975667"/>
            <a:chExt cx="858150" cy="540139"/>
          </a:xfrm>
        </p:grpSpPr>
        <p:sp>
          <p:nvSpPr>
            <p:cNvPr id="10" name="等腰三角形 42">
              <a:extLst>
                <a:ext uri="{FF2B5EF4-FFF2-40B4-BE49-F238E27FC236}">
                  <a16:creationId xmlns:a16="http://schemas.microsoft.com/office/drawing/2014/main" id="{5FA6E086-61B0-4B76-B2B8-92D1B842AB1B}"/>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1" name="等腰三角形 43">
              <a:extLst>
                <a:ext uri="{FF2B5EF4-FFF2-40B4-BE49-F238E27FC236}">
                  <a16:creationId xmlns:a16="http://schemas.microsoft.com/office/drawing/2014/main" id="{0343B898-BE29-475C-8320-FF1D216EF7D7}"/>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2" name="Rectangle 11">
            <a:extLst>
              <a:ext uri="{FF2B5EF4-FFF2-40B4-BE49-F238E27FC236}">
                <a16:creationId xmlns:a16="http://schemas.microsoft.com/office/drawing/2014/main" id="{1C0EA375-C952-41A7-A135-87D2FC1ECDB0}"/>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D4C9297B-27AF-4FCB-B6D8-B6D98AE1F7A7}"/>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83</a:t>
            </a:fld>
            <a:endParaRPr lang="en-US" sz="1400">
              <a:solidFill>
                <a:schemeClr val="bg1"/>
              </a:solidFill>
            </a:endParaRPr>
          </a:p>
        </p:txBody>
      </p:sp>
    </p:spTree>
    <p:extLst>
      <p:ext uri="{BB962C8B-B14F-4D97-AF65-F5344CB8AC3E}">
        <p14:creationId xmlns:p14="http://schemas.microsoft.com/office/powerpoint/2010/main" val="373236000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
                                            <p:txEl>
                                              <p:pRg st="0" end="0"/>
                                            </p:txEl>
                                          </p:spTgt>
                                        </p:tgtEl>
                                        <p:attrNameLst>
                                          <p:attrName>style.visibility</p:attrName>
                                        </p:attrNameLst>
                                      </p:cBhvr>
                                      <p:to>
                                        <p:strVal val="visible"/>
                                      </p:to>
                                    </p:set>
                                    <p:animEffect transition="in" filter="fade">
                                      <p:cBhvr>
                                        <p:cTn id="34" dur="500"/>
                                        <p:tgtEl>
                                          <p:spTgt spid="9">
                                            <p:txEl>
                                              <p:pRg st="0" end="0"/>
                                            </p:txEl>
                                          </p:spTgt>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Effect transition="in" filter="fade">
                                      <p:cBhvr>
                                        <p:cTn id="38"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B5D82-5E49-47AA-AB12-854982ED82E4}"/>
              </a:ext>
            </a:extLst>
          </p:cNvPr>
          <p:cNvSpPr txBox="1"/>
          <p:nvPr/>
        </p:nvSpPr>
        <p:spPr>
          <a:xfrm>
            <a:off x="713920" y="557194"/>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Bi-tempered loss </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3" name="直线连接符 2">
            <a:extLst>
              <a:ext uri="{FF2B5EF4-FFF2-40B4-BE49-F238E27FC236}">
                <a16:creationId xmlns:a16="http://schemas.microsoft.com/office/drawing/2014/main" id="{A5E33D6A-8655-47C7-ACFA-7B446C9E2309}"/>
              </a:ext>
            </a:extLst>
          </p:cNvPr>
          <p:cNvCxnSpPr>
            <a:cxnSpLocks/>
          </p:cNvCxnSpPr>
          <p:nvPr/>
        </p:nvCxnSpPr>
        <p:spPr>
          <a:xfrm flipV="1">
            <a:off x="487680" y="1141969"/>
            <a:ext cx="3872320"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82F27DA-048A-44FA-8930-FB2853F7C500}"/>
              </a:ext>
            </a:extLst>
          </p:cNvPr>
          <p:cNvSpPr txBox="1"/>
          <p:nvPr/>
        </p:nvSpPr>
        <p:spPr>
          <a:xfrm>
            <a:off x="1164291" y="1159564"/>
            <a:ext cx="10422194" cy="1143070"/>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Đối với </a:t>
            </a:r>
            <a:r>
              <a:rPr lang="vi-VN" sz="2400" b="1">
                <a:latin typeface="Calibri" panose="020F0502020204030204" pitchFamily="34" charset="0"/>
                <a:cs typeface="Calibri" panose="020F0502020204030204" pitchFamily="34" charset="0"/>
              </a:rPr>
              <a:t>điểm dữ liệu</a:t>
            </a:r>
            <a:r>
              <a:rPr lang="vi-VN" sz="2400">
                <a:latin typeface="Calibri" panose="020F0502020204030204" pitchFamily="34" charset="0"/>
                <a:cs typeface="Calibri" panose="020F0502020204030204" pitchFamily="34" charset="0"/>
              </a:rPr>
              <a:t> được dán nhãn sai </a:t>
            </a:r>
            <a:r>
              <a:rPr lang="vi-VN" sz="2400" b="1">
                <a:latin typeface="Calibri" panose="020F0502020204030204" pitchFamily="34" charset="0"/>
                <a:cs typeface="Calibri" panose="020F0502020204030204" pitchFamily="34" charset="0"/>
              </a:rPr>
              <a:t>ở xa đường phân cách</a:t>
            </a:r>
          </a:p>
          <a:p>
            <a:pPr>
              <a:lnSpc>
                <a:spcPct val="150000"/>
              </a:lnSpc>
            </a:pPr>
            <a:endParaRPr lang="en-US" sz="2400">
              <a:latin typeface="Calibri" panose="020F0502020204030204" pitchFamily="34" charset="0"/>
              <a:cs typeface="Calibri" panose="020F0502020204030204" pitchFamily="34" charset="0"/>
            </a:endParaRPr>
          </a:p>
        </p:txBody>
      </p:sp>
      <p:pic>
        <p:nvPicPr>
          <p:cNvPr id="9" name="Picture 2">
            <a:extLst>
              <a:ext uri="{FF2B5EF4-FFF2-40B4-BE49-F238E27FC236}">
                <a16:creationId xmlns:a16="http://schemas.microsoft.com/office/drawing/2014/main" id="{EBE18757-3D26-47F1-86D0-EDC327D04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4578" y="1847254"/>
            <a:ext cx="4795284" cy="4539047"/>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组合 41">
            <a:extLst>
              <a:ext uri="{FF2B5EF4-FFF2-40B4-BE49-F238E27FC236}">
                <a16:creationId xmlns:a16="http://schemas.microsoft.com/office/drawing/2014/main" id="{D078FE1F-975B-41D1-8271-F800C948C900}"/>
              </a:ext>
            </a:extLst>
          </p:cNvPr>
          <p:cNvGrpSpPr/>
          <p:nvPr/>
        </p:nvGrpSpPr>
        <p:grpSpPr>
          <a:xfrm rot="1442666">
            <a:off x="662737" y="1329485"/>
            <a:ext cx="484883" cy="384143"/>
            <a:chOff x="451410" y="5975667"/>
            <a:chExt cx="858150" cy="540139"/>
          </a:xfrm>
        </p:grpSpPr>
        <p:sp>
          <p:nvSpPr>
            <p:cNvPr id="83" name="等腰三角形 42">
              <a:extLst>
                <a:ext uri="{FF2B5EF4-FFF2-40B4-BE49-F238E27FC236}">
                  <a16:creationId xmlns:a16="http://schemas.microsoft.com/office/drawing/2014/main" id="{4C9E0CB2-88DF-4CD0-8137-663405AF0985}"/>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84" name="等腰三角形 43">
              <a:extLst>
                <a:ext uri="{FF2B5EF4-FFF2-40B4-BE49-F238E27FC236}">
                  <a16:creationId xmlns:a16="http://schemas.microsoft.com/office/drawing/2014/main" id="{1A00F106-EE13-4C83-A899-6BA95AEB0C2E}"/>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1" name="Rectangle 10">
            <a:extLst>
              <a:ext uri="{FF2B5EF4-FFF2-40B4-BE49-F238E27FC236}">
                <a16:creationId xmlns:a16="http://schemas.microsoft.com/office/drawing/2014/main" id="{35BB3A52-4FB9-4913-B8CA-FADF32B2D42C}"/>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4C153A22-5819-4952-B699-C71F784139B5}"/>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84</a:t>
            </a:fld>
            <a:endParaRPr lang="en-US" sz="1400">
              <a:solidFill>
                <a:schemeClr val="bg1"/>
              </a:solidFill>
            </a:endParaRPr>
          </a:p>
        </p:txBody>
      </p:sp>
    </p:spTree>
    <p:extLst>
      <p:ext uri="{BB962C8B-B14F-4D97-AF65-F5344CB8AC3E}">
        <p14:creationId xmlns:p14="http://schemas.microsoft.com/office/powerpoint/2010/main" val="2544988720"/>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23455F-E364-42FA-8B30-FCCA28067501}"/>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Bi-tempered loss </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3" name="直线连接符 2">
            <a:extLst>
              <a:ext uri="{FF2B5EF4-FFF2-40B4-BE49-F238E27FC236}">
                <a16:creationId xmlns:a16="http://schemas.microsoft.com/office/drawing/2014/main" id="{561F07A8-F33C-4155-81E8-F4CEB28C8E8F}"/>
              </a:ext>
            </a:extLst>
          </p:cNvPr>
          <p:cNvCxnSpPr>
            <a:cxnSpLocks/>
          </p:cNvCxnSpPr>
          <p:nvPr/>
        </p:nvCxnSpPr>
        <p:spPr>
          <a:xfrm flipV="1">
            <a:off x="487680" y="1141969"/>
            <a:ext cx="3872320"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F9BD8A5-A6D8-477A-9364-C4CDB3C137AE}"/>
                  </a:ext>
                </a:extLst>
              </p:cNvPr>
              <p:cNvSpPr txBox="1"/>
              <p:nvPr/>
            </p:nvSpPr>
            <p:spPr>
              <a:xfrm>
                <a:off x="1356933" y="1268939"/>
                <a:ext cx="9882567" cy="3360920"/>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Đối với </a:t>
                </a:r>
                <a:r>
                  <a:rPr lang="vi-VN" sz="2400" b="1">
                    <a:latin typeface="Calibri" panose="020F0502020204030204" pitchFamily="34" charset="0"/>
                    <a:cs typeface="Calibri" panose="020F0502020204030204" pitchFamily="34" charset="0"/>
                  </a:rPr>
                  <a:t>điểm dữ liệu</a:t>
                </a:r>
                <a:r>
                  <a:rPr lang="vi-VN" sz="2400">
                    <a:latin typeface="Calibri" panose="020F0502020204030204" pitchFamily="34" charset="0"/>
                    <a:cs typeface="Calibri" panose="020F0502020204030204" pitchFamily="34" charset="0"/>
                  </a:rPr>
                  <a:t> được dán nhãn sai </a:t>
                </a:r>
                <a:r>
                  <a:rPr lang="vi-VN" sz="2400" b="1">
                    <a:latin typeface="Calibri" panose="020F0502020204030204" pitchFamily="34" charset="0"/>
                    <a:cs typeface="Calibri" panose="020F0502020204030204" pitchFamily="34" charset="0"/>
                  </a:rPr>
                  <a:t>ở gần đường phân cách</a:t>
                </a:r>
                <a:r>
                  <a:rPr lang="vi-VN" sz="2400">
                    <a:latin typeface="Calibri" panose="020F0502020204030204" pitchFamily="34" charset="0"/>
                    <a:cs typeface="Calibri" panose="020F0502020204030204" pitchFamily="34" charset="0"/>
                  </a:rPr>
                  <a:t>, cần dùng một hàm thay thế hàm softmax (ánh xạ từ  </a:t>
                </a:r>
                <a14:m>
                  <m:oMath xmlns:m="http://schemas.openxmlformats.org/officeDocument/2006/math">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i="1" smtClean="0">
                            <a:latin typeface="Cambria Math" panose="02040503050406030204" pitchFamily="18" charset="0"/>
                            <a:ea typeface="Cambria Math" panose="02040503050406030204" pitchFamily="18" charset="0"/>
                            <a:cs typeface="Calibri" panose="020F0502020204030204" pitchFamily="34" charset="0"/>
                          </a:rPr>
                          <m:t>ℝ</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𝐶</m:t>
                        </m:r>
                      </m:sup>
                    </m:sSup>
                  </m:oMath>
                </a14:m>
                <a:r>
                  <a:rPr lang="vi-VN" sz="2400">
                    <a:latin typeface="Calibri" panose="020F0502020204030204" pitchFamily="34" charset="0"/>
                    <a:cs typeface="Calibri" panose="020F0502020204030204" pitchFamily="34" charset="0"/>
                  </a:rPr>
                  <a:t>  đến xác suất  </a:t>
                </a:r>
                <a14:m>
                  <m:oMath xmlns:m="http://schemas.openxmlformats.org/officeDocument/2006/math">
                    <m:sSup>
                      <m:sSupPr>
                        <m:ctrlPr>
                          <a:rPr lang="vi-VN" sz="2400" b="0" i="1" smtClean="0">
                            <a:latin typeface="Cambria Math" panose="02040503050406030204" pitchFamily="18" charset="0"/>
                            <a:cs typeface="Calibri" panose="020F0502020204030204" pitchFamily="34" charset="0"/>
                          </a:rPr>
                        </m:ctrlPr>
                      </m:sSupPr>
                      <m:e>
                        <m:d>
                          <m:dPr>
                            <m:begChr m:val="["/>
                            <m:endChr m:val="]"/>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0,1</m:t>
                            </m:r>
                          </m:e>
                        </m:d>
                      </m:e>
                      <m:sup>
                        <m:r>
                          <a:rPr lang="vi-VN" sz="2400" b="0" i="1" smtClean="0">
                            <a:latin typeface="Cambria Math" panose="02040503050406030204" pitchFamily="18" charset="0"/>
                            <a:cs typeface="Calibri" panose="020F0502020204030204" pitchFamily="34" charset="0"/>
                          </a:rPr>
                          <m:t>𝐶</m:t>
                        </m:r>
                      </m:sup>
                    </m:sSup>
                  </m:oMath>
                </a14:m>
                <a:r>
                  <a:rPr lang="vi-VN" sz="2400">
                    <a:latin typeface="Calibri" panose="020F0502020204030204" pitchFamily="34" charset="0"/>
                    <a:cs typeface="Calibri" panose="020F0502020204030204" pitchFamily="34" charset="0"/>
                  </a:rPr>
                  <a:t>) nó </a:t>
                </a:r>
                <a:r>
                  <a:rPr lang="vi-VN" sz="2400" b="1">
                    <a:latin typeface="Calibri" panose="020F0502020204030204" pitchFamily="34" charset="0"/>
                    <a:cs typeface="Calibri" panose="020F0502020204030204" pitchFamily="34" charset="0"/>
                  </a:rPr>
                  <a:t>heavy tails</a:t>
                </a:r>
                <a:r>
                  <a:rPr lang="vi-VN" sz="2400">
                    <a:latin typeface="Calibri" panose="020F0502020204030204" pitchFamily="34" charset="0"/>
                    <a:cs typeface="Calibri" panose="020F0502020204030204" pitchFamily="34" charset="0"/>
                  </a:rPr>
                  <a:t> hơn so với hàm softmax.</a:t>
                </a:r>
                <a:endParaRPr lang="vi-VN" sz="2400" b="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     </a:t>
                </a:r>
                <a:endParaRPr lang="vi-VN" sz="2400" i="1">
                  <a:latin typeface="Calibri" panose="020F0502020204030204" pitchFamily="34" charset="0"/>
                  <a:cs typeface="Calibri" panose="020F0502020204030204" pitchFamily="34" charset="0"/>
                </a:endParaRPr>
              </a:p>
              <a:p>
                <a:pPr>
                  <a:lnSpc>
                    <a:spcPct val="150000"/>
                  </a:lnSpc>
                </a:pPr>
                <a:endParaRPr lang="vi-VN" sz="2400">
                  <a:latin typeface="Calibri" panose="020F0502020204030204" pitchFamily="34" charset="0"/>
                  <a:cs typeface="Calibri" panose="020F0502020204030204" pitchFamily="34" charset="0"/>
                </a:endParaRPr>
              </a:p>
              <a:p>
                <a:pPr>
                  <a:lnSpc>
                    <a:spcPct val="150000"/>
                  </a:lnSpc>
                </a:pPr>
                <a:endParaRPr lang="en-US" sz="2400">
                  <a:latin typeface="Calibri" panose="020F0502020204030204" pitchFamily="34" charset="0"/>
                  <a:cs typeface="Calibri" panose="020F0502020204030204" pitchFamily="34" charset="0"/>
                </a:endParaRPr>
              </a:p>
            </p:txBody>
          </p:sp>
        </mc:Choice>
        <mc:Fallback>
          <p:sp>
            <p:nvSpPr>
              <p:cNvPr id="6" name="TextBox 5">
                <a:extLst>
                  <a:ext uri="{FF2B5EF4-FFF2-40B4-BE49-F238E27FC236}">
                    <a16:creationId xmlns:a16="http://schemas.microsoft.com/office/drawing/2014/main" id="{EF9BD8A5-A6D8-477A-9364-C4CDB3C137AE}"/>
                  </a:ext>
                </a:extLst>
              </p:cNvPr>
              <p:cNvSpPr txBox="1">
                <a:spLocks noRot="1" noChangeAspect="1" noMove="1" noResize="1" noEditPoints="1" noAdjustHandles="1" noChangeArrowheads="1" noChangeShapeType="1" noTextEdit="1"/>
              </p:cNvSpPr>
              <p:nvPr/>
            </p:nvSpPr>
            <p:spPr>
              <a:xfrm>
                <a:off x="1356933" y="1268939"/>
                <a:ext cx="9882567" cy="3360920"/>
              </a:xfrm>
              <a:prstGeom prst="rect">
                <a:avLst/>
              </a:prstGeom>
              <a:blipFill>
                <a:blip r:embed="rId3"/>
                <a:stretch>
                  <a:fillRect l="-987" r="-864"/>
                </a:stretch>
              </a:blipFill>
            </p:spPr>
            <p:txBody>
              <a:bodyPr/>
              <a:lstStyle/>
              <a:p>
                <a:r>
                  <a:rPr lang="en-US">
                    <a:noFill/>
                  </a:rPr>
                  <a:t> </a:t>
                </a:r>
              </a:p>
            </p:txBody>
          </p:sp>
        </mc:Fallback>
      </mc:AlternateContent>
      <p:pic>
        <p:nvPicPr>
          <p:cNvPr id="10" name="Picture 9" descr="A picture containing diagram&#10;&#10;Description automatically generated">
            <a:extLst>
              <a:ext uri="{FF2B5EF4-FFF2-40B4-BE49-F238E27FC236}">
                <a16:creationId xmlns:a16="http://schemas.microsoft.com/office/drawing/2014/main" id="{9FBE8CCC-6919-4E50-A7E0-90D15542E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596" y="3288507"/>
            <a:ext cx="4840304" cy="3097794"/>
          </a:xfrm>
          <a:prstGeom prst="rect">
            <a:avLst/>
          </a:prstGeom>
        </p:spPr>
      </p:pic>
      <p:pic>
        <p:nvPicPr>
          <p:cNvPr id="1032" name="Picture 8" descr="t-distribution having heavier tail than normal distribution - Cross  Validated">
            <a:extLst>
              <a:ext uri="{FF2B5EF4-FFF2-40B4-BE49-F238E27FC236}">
                <a16:creationId xmlns:a16="http://schemas.microsoft.com/office/drawing/2014/main" id="{457B379F-6D9E-4FD4-9D63-EE8097ACF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0118" y="2928726"/>
            <a:ext cx="4067175" cy="345757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41">
            <a:extLst>
              <a:ext uri="{FF2B5EF4-FFF2-40B4-BE49-F238E27FC236}">
                <a16:creationId xmlns:a16="http://schemas.microsoft.com/office/drawing/2014/main" id="{F0DE86FF-2DB6-4897-BC20-E9EB7FAC3983}"/>
              </a:ext>
            </a:extLst>
          </p:cNvPr>
          <p:cNvGrpSpPr/>
          <p:nvPr/>
        </p:nvGrpSpPr>
        <p:grpSpPr>
          <a:xfrm rot="1442666">
            <a:off x="814827" y="1386124"/>
            <a:ext cx="484883" cy="384143"/>
            <a:chOff x="451410" y="5975667"/>
            <a:chExt cx="858150" cy="540139"/>
          </a:xfrm>
        </p:grpSpPr>
        <p:sp>
          <p:nvSpPr>
            <p:cNvPr id="8" name="等腰三角形 42">
              <a:extLst>
                <a:ext uri="{FF2B5EF4-FFF2-40B4-BE49-F238E27FC236}">
                  <a16:creationId xmlns:a16="http://schemas.microsoft.com/office/drawing/2014/main" id="{89C83657-5BA2-496C-9C31-BD274DD0DC29}"/>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9" name="等腰三角形 43">
              <a:extLst>
                <a:ext uri="{FF2B5EF4-FFF2-40B4-BE49-F238E27FC236}">
                  <a16:creationId xmlns:a16="http://schemas.microsoft.com/office/drawing/2014/main" id="{78832F91-B3ED-4D70-A345-978B2081DCED}"/>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2" name="Rectangle 11">
            <a:extLst>
              <a:ext uri="{FF2B5EF4-FFF2-40B4-BE49-F238E27FC236}">
                <a16:creationId xmlns:a16="http://schemas.microsoft.com/office/drawing/2014/main" id="{A8457811-DAD4-45DC-ADCE-B73B949872A8}"/>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C99CD4AC-EE9F-4092-A791-95013B262419}"/>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85</a:t>
            </a:fld>
            <a:endParaRPr lang="en-US" sz="1400">
              <a:solidFill>
                <a:schemeClr val="bg1"/>
              </a:solidFill>
            </a:endParaRPr>
          </a:p>
        </p:txBody>
      </p:sp>
    </p:spTree>
    <p:extLst>
      <p:ext uri="{BB962C8B-B14F-4D97-AF65-F5344CB8AC3E}">
        <p14:creationId xmlns:p14="http://schemas.microsoft.com/office/powerpoint/2010/main" val="340197618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327CD5-B7A5-45E1-AF59-4CA979D8AD07}"/>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Bi-tempered loss </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3" name="直线连接符 2">
            <a:extLst>
              <a:ext uri="{FF2B5EF4-FFF2-40B4-BE49-F238E27FC236}">
                <a16:creationId xmlns:a16="http://schemas.microsoft.com/office/drawing/2014/main" id="{9A0C6E6F-11A7-4EF2-8A22-D6CE4CB8BA90}"/>
              </a:ext>
            </a:extLst>
          </p:cNvPr>
          <p:cNvCxnSpPr>
            <a:cxnSpLocks/>
          </p:cNvCxnSpPr>
          <p:nvPr/>
        </p:nvCxnSpPr>
        <p:spPr>
          <a:xfrm flipV="1">
            <a:off x="487680" y="1141969"/>
            <a:ext cx="3872320"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A130907-604A-4420-B712-BBE8CE133E58}"/>
                  </a:ext>
                </a:extLst>
              </p:cNvPr>
              <p:cNvSpPr txBox="1"/>
              <p:nvPr/>
            </p:nvSpPr>
            <p:spPr>
              <a:xfrm>
                <a:off x="978080" y="1220976"/>
                <a:ext cx="10422194" cy="5719323"/>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     Đối với </a:t>
                </a:r>
                <a:r>
                  <a:rPr lang="vi-VN" sz="2400" b="1">
                    <a:latin typeface="Calibri" panose="020F0502020204030204" pitchFamily="34" charset="0"/>
                    <a:cs typeface="Calibri" panose="020F0502020204030204" pitchFamily="34" charset="0"/>
                  </a:rPr>
                  <a:t>điểm dữ liệu</a:t>
                </a:r>
                <a:r>
                  <a:rPr lang="vi-VN" sz="2400">
                    <a:latin typeface="Calibri" panose="020F0502020204030204" pitchFamily="34" charset="0"/>
                    <a:cs typeface="Calibri" panose="020F0502020204030204" pitchFamily="34" charset="0"/>
                  </a:rPr>
                  <a:t> được dán nhãn sai </a:t>
                </a:r>
                <a:r>
                  <a:rPr lang="vi-VN" sz="2400" b="1">
                    <a:latin typeface="Calibri" panose="020F0502020204030204" pitchFamily="34" charset="0"/>
                    <a:cs typeface="Calibri" panose="020F0502020204030204" pitchFamily="34" charset="0"/>
                  </a:rPr>
                  <a:t>ở gần đường phân cách</a:t>
                </a:r>
              </a:p>
              <a:p>
                <a:pPr>
                  <a:lnSpc>
                    <a:spcPct val="150000"/>
                  </a:lnSpc>
                </a:pPr>
                <a:r>
                  <a:rPr lang="vi-VN" sz="2400" b="1" i="1">
                    <a:latin typeface="Calibri" panose="020F0502020204030204" pitchFamily="34" charset="0"/>
                    <a:cs typeface="Calibri" panose="020F0502020204030204" pitchFamily="34" charset="0"/>
                  </a:rPr>
                  <a:t>     </a:t>
                </a:r>
                <a:r>
                  <a:rPr lang="vi-VN" sz="2400">
                    <a:latin typeface="Calibri" panose="020F0502020204030204" pitchFamily="34" charset="0"/>
                    <a:cs typeface="Calibri" panose="020F0502020204030204" pitchFamily="34" charset="0"/>
                  </a:rPr>
                  <a:t>Ta có  hàm softmax tiêu chuẩn như sau: </a:t>
                </a:r>
              </a:p>
              <a:p>
                <a:pPr>
                  <a:lnSpc>
                    <a:spcPct val="150000"/>
                  </a:lnSpc>
                </a:pPr>
                <a14:m>
                  <m:oMathPara xmlns:m="http://schemas.openxmlformats.org/officeDocument/2006/math">
                    <m:oMathParaPr>
                      <m:jc m:val="centerGroup"/>
                    </m:oMathParaPr>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acc>
                            <m:accPr>
                              <m:chr m:val="̂"/>
                              <m:ctrlPr>
                                <a:rPr lang="vi-VN" sz="2400" b="0" i="1" smtClean="0">
                                  <a:latin typeface="Cambria Math" panose="02040503050406030204" pitchFamily="18" charset="0"/>
                                  <a:cs typeface="Calibri" panose="020F0502020204030204" pitchFamily="34" charset="0"/>
                                </a:rPr>
                              </m:ctrlPr>
                            </m:accPr>
                            <m:e>
                              <m:r>
                                <a:rPr lang="vi-VN" sz="2400" b="0" i="1" smtClean="0">
                                  <a:latin typeface="Cambria Math" panose="02040503050406030204" pitchFamily="18" charset="0"/>
                                  <a:cs typeface="Calibri" panose="020F0502020204030204" pitchFamily="34" charset="0"/>
                                </a:rPr>
                                <m:t>𝑦</m:t>
                              </m:r>
                            </m:e>
                          </m:acc>
                        </m:e>
                        <m:sub>
                          <m:r>
                            <a:rPr lang="vi-VN" sz="2400" b="0" i="1" smtClean="0">
                              <a:latin typeface="Cambria Math" panose="02040503050406030204" pitchFamily="18" charset="0"/>
                              <a:cs typeface="Calibri" panose="020F0502020204030204" pitchFamily="34" charset="0"/>
                            </a:rPr>
                            <m:t>𝑐</m:t>
                          </m:r>
                        </m:sub>
                      </m:sSub>
                      <m:r>
                        <a:rPr lang="vi-VN" sz="2400" b="0" i="1" smtClean="0">
                          <a:latin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cs typeface="Calibri" panose="020F0502020204030204" pitchFamily="34" charset="0"/>
                            </a:rPr>
                          </m:ctrlPr>
                        </m:fPr>
                        <m:num>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exp</m:t>
                              </m:r>
                            </m:fName>
                            <m:e>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𝑐</m:t>
                                      </m:r>
                                    </m:sub>
                                  </m:sSub>
                                </m:e>
                              </m:d>
                            </m:e>
                          </m:func>
                        </m:num>
                        <m:den>
                          <m:nary>
                            <m:naryPr>
                              <m:chr m:val="∑"/>
                              <m:supHide m:val="on"/>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𝑐</m:t>
                              </m:r>
                              <m:r>
                                <a:rPr lang="vi-VN" sz="2400" b="0" i="1" smtClean="0">
                                  <a:latin typeface="Cambria Math" panose="02040503050406030204" pitchFamily="18" charset="0"/>
                                  <a:cs typeface="Calibri" panose="020F0502020204030204" pitchFamily="34" charset="0"/>
                                </a:rPr>
                                <m:t>′</m:t>
                              </m:r>
                            </m:sub>
                            <m:sup/>
                            <m:e>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exp</m:t>
                                  </m:r>
                                </m:fName>
                                <m:e>
                                  <m:d>
                                    <m:dPr>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𝑐</m:t>
                                          </m:r>
                                          <m:r>
                                            <a:rPr lang="vi-VN" sz="2400" b="0" i="1" smtClean="0">
                                              <a:latin typeface="Cambria Math" panose="02040503050406030204" pitchFamily="18" charset="0"/>
                                              <a:cs typeface="Calibri" panose="020F0502020204030204" pitchFamily="34" charset="0"/>
                                            </a:rPr>
                                            <m:t>′</m:t>
                                          </m:r>
                                        </m:sub>
                                      </m:sSub>
                                    </m:e>
                                  </m:d>
                                </m:e>
                              </m:func>
                            </m:e>
                          </m:nary>
                        </m:den>
                      </m:f>
                      <m:r>
                        <a:rPr lang="vi-VN" sz="2400" b="0" i="1" smtClean="0">
                          <a:latin typeface="Cambria Math" panose="02040503050406030204" pitchFamily="18" charset="0"/>
                          <a:cs typeface="Calibri" panose="020F0502020204030204" pitchFamily="34" charset="0"/>
                        </a:rPr>
                        <m:t>=</m:t>
                      </m:r>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exp</m:t>
                          </m:r>
                        </m:fName>
                        <m:e>
                          <m:d>
                            <m:dPr>
                              <m:begChr m:val="["/>
                              <m:endChr m:val="]"/>
                              <m:ctrlPr>
                                <a:rPr lang="vi-VN" sz="2400" b="0" i="1" smtClean="0">
                                  <a:latin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𝑐</m:t>
                                  </m:r>
                                </m:sub>
                              </m:sSub>
                              <m:r>
                                <a:rPr lang="vi-VN" sz="2400" b="0" i="1" smtClean="0">
                                  <a:latin typeface="Cambria Math" panose="02040503050406030204" pitchFamily="18" charset="0"/>
                                  <a:cs typeface="Calibri" panose="020F0502020204030204" pitchFamily="34" charset="0"/>
                                </a:rPr>
                                <m:t>−</m:t>
                              </m:r>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nary>
                                    <m:naryPr>
                                      <m:chr m:val="∑"/>
                                      <m:supHide m:val="on"/>
                                      <m:ctrlPr>
                                        <a:rPr lang="vi-VN" sz="2400" b="0" i="1" smtClean="0">
                                          <a:latin typeface="Cambria Math" panose="02040503050406030204" pitchFamily="18" charset="0"/>
                                          <a:cs typeface="Calibri" panose="020F0502020204030204" pitchFamily="34" charset="0"/>
                                        </a:rPr>
                                      </m:ctrlPr>
                                    </m:naryPr>
                                    <m:sub>
                                      <m:r>
                                        <a:rPr lang="vi-VN" sz="2400" b="0" i="1" smtClean="0">
                                          <a:latin typeface="Cambria Math" panose="02040503050406030204" pitchFamily="18" charset="0"/>
                                          <a:cs typeface="Calibri" panose="020F0502020204030204" pitchFamily="34" charset="0"/>
                                        </a:rPr>
                                        <m:t>𝑐</m:t>
                                      </m:r>
                                      <m:r>
                                        <a:rPr lang="vi-VN" sz="2400" b="0" i="1" smtClean="0">
                                          <a:latin typeface="Cambria Math" panose="02040503050406030204" pitchFamily="18" charset="0"/>
                                          <a:cs typeface="Calibri" panose="020F0502020204030204" pitchFamily="34" charset="0"/>
                                        </a:rPr>
                                        <m:t>′</m:t>
                                      </m:r>
                                    </m:sub>
                                    <m:sup/>
                                    <m:e>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exp</m:t>
                                          </m:r>
                                        </m:fName>
                                        <m:e>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𝑎</m:t>
                                              </m:r>
                                            </m:e>
                                            <m:sub>
                                              <m:r>
                                                <a:rPr lang="vi-VN" sz="2400" b="0" i="1" smtClean="0">
                                                  <a:latin typeface="Cambria Math" panose="02040503050406030204" pitchFamily="18" charset="0"/>
                                                  <a:cs typeface="Calibri" panose="020F0502020204030204" pitchFamily="34" charset="0"/>
                                                </a:rPr>
                                                <m:t>𝑐</m:t>
                                              </m:r>
                                              <m:r>
                                                <a:rPr lang="vi-VN" sz="2400" b="0" i="1" smtClean="0">
                                                  <a:latin typeface="Cambria Math" panose="02040503050406030204" pitchFamily="18" charset="0"/>
                                                  <a:cs typeface="Calibri" panose="020F0502020204030204" pitchFamily="34" charset="0"/>
                                                </a:rPr>
                                                <m:t>′</m:t>
                                              </m:r>
                                            </m:sub>
                                          </m:sSub>
                                          <m:r>
                                            <a:rPr lang="vi-VN" sz="2400" b="0" i="1" smtClean="0">
                                              <a:latin typeface="Cambria Math" panose="02040503050406030204" pitchFamily="18" charset="0"/>
                                              <a:cs typeface="Calibri" panose="020F0502020204030204" pitchFamily="34" charset="0"/>
                                            </a:rPr>
                                            <m:t>)</m:t>
                                          </m:r>
                                        </m:e>
                                      </m:func>
                                    </m:e>
                                  </m:nary>
                                </m:e>
                              </m:func>
                            </m:e>
                          </m:d>
                        </m:e>
                      </m:func>
                    </m:oMath>
                  </m:oMathPara>
                </a14:m>
                <a:endParaRPr lang="vi-VN" sz="2400" i="1">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     trong đó, </a:t>
                </a:r>
                <a14:m>
                  <m:oMath xmlns:m="http://schemas.openxmlformats.org/officeDocument/2006/math">
                    <m:r>
                      <a:rPr lang="vi-VN" sz="2400" b="1" i="0" smtClean="0">
                        <a:latin typeface="Cambria Math" panose="02040503050406030204" pitchFamily="18" charset="0"/>
                        <a:cs typeface="Calibri" panose="020F0502020204030204" pitchFamily="34" charset="0"/>
                      </a:rPr>
                      <m:t>𝐚</m:t>
                    </m:r>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𝐖𝐱</m:t>
                    </m:r>
                  </m:oMath>
                </a14:m>
                <a:r>
                  <a:rPr lang="vi-VN" sz="2400">
                    <a:latin typeface="Calibri" panose="020F0502020204030204" pitchFamily="34" charset="0"/>
                    <a:cs typeface="Calibri" panose="020F0502020204030204" pitchFamily="34" charset="0"/>
                  </a:rPr>
                  <a:t> là logit vector</a:t>
                </a:r>
              </a:p>
              <a:p>
                <a:pPr>
                  <a:lnSpc>
                    <a:spcPct val="150000"/>
                  </a:lnSpc>
                </a:pPr>
                <a:r>
                  <a:rPr lang="vi-VN" sz="2400">
                    <a:latin typeface="Calibri" panose="020F0502020204030204" pitchFamily="34" charset="0"/>
                    <a:cs typeface="Calibri" panose="020F0502020204030204" pitchFamily="34" charset="0"/>
                  </a:rPr>
                  <a:t>     Ta sử dụng tham số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cs typeface="Calibri" panose="020F0502020204030204" pitchFamily="34" charset="0"/>
                      </a:rPr>
                      <m:t>≥1≥</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1</m:t>
                        </m:r>
                      </m:sub>
                    </m:sSub>
                    <m:r>
                      <a:rPr lang="vi-VN" sz="2400" b="0" i="0" smtClean="0">
                        <a:latin typeface="Cambria Math" panose="02040503050406030204" pitchFamily="18" charset="0"/>
                        <a:cs typeface="Calibri" panose="020F0502020204030204" pitchFamily="34" charset="0"/>
                      </a:rPr>
                      <m:t>, </m:t>
                    </m:r>
                  </m:oMath>
                </a14:m>
                <a:r>
                  <a:rPr lang="vi-VN" sz="2400">
                    <a:latin typeface="Calibri" panose="020F0502020204030204" pitchFamily="34" charset="0"/>
                    <a:cs typeface="Calibri" panose="020F0502020204030204" pitchFamily="34" charset="0"/>
                  </a:rPr>
                  <a:t> sao cho</a:t>
                </a:r>
              </a:p>
              <a:p>
                <a:pPr>
                  <a:lnSpc>
                    <a:spcPct val="150000"/>
                  </a:lnSpc>
                </a:pPr>
                <a:r>
                  <a:rPr lang="vi-VN" sz="2400">
                    <a:latin typeface="Calibri" panose="020F0502020204030204" pitchFamily="34" charset="0"/>
                    <a:cs typeface="Calibri" panose="020F0502020204030204" pitchFamily="34" charset="0"/>
                  </a:rPr>
                  <a:t>      </a:t>
                </a:r>
                <a14:m>
                  <m:oMath xmlns:m="http://schemas.openxmlformats.org/officeDocument/2006/math">
                    <m:func>
                      <m:funcPr>
                        <m:ctrlPr>
                          <a:rPr lang="vi-VN" sz="2400" b="0" i="1" smtClean="0">
                            <a:latin typeface="Cambria Math" panose="02040503050406030204" pitchFamily="18" charset="0"/>
                            <a:cs typeface="Calibri" panose="020F0502020204030204" pitchFamily="34" charset="0"/>
                          </a:rPr>
                        </m:ctrlPr>
                      </m:funcPr>
                      <m:fName>
                        <m:sSub>
                          <m:sSubPr>
                            <m:ctrlPr>
                              <a:rPr lang="vi-VN" sz="2400" b="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exp</m:t>
                            </m:r>
                          </m:e>
                          <m:sub>
                            <m:r>
                              <a:rPr lang="vi-VN" sz="2400" b="0" i="1" smtClean="0">
                                <a:latin typeface="Cambria Math" panose="02040503050406030204" pitchFamily="18" charset="0"/>
                                <a:cs typeface="Calibri" panose="020F0502020204030204" pitchFamily="34" charset="0"/>
                              </a:rPr>
                              <m:t>𝑡</m:t>
                            </m:r>
                          </m:sub>
                        </m:sSub>
                      </m:fName>
                      <m:e>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𝑥</m:t>
                            </m:r>
                          </m:e>
                        </m:d>
                      </m:e>
                    </m:func>
                    <m:r>
                      <a:rPr lang="vi-VN" sz="2400" b="0" i="1" smtClean="0">
                        <a:latin typeface="Cambria Math" panose="02040503050406030204" pitchFamily="18" charset="0"/>
                        <a:cs typeface="Calibri" panose="020F0502020204030204" pitchFamily="34" charset="0"/>
                      </a:rPr>
                      <m:t>=</m:t>
                    </m:r>
                    <m:d>
                      <m:dPr>
                        <m:begChr m:val="{"/>
                        <m:endChr m:val=""/>
                        <m:ctrlPr>
                          <a:rPr lang="vi-VN" sz="2400" b="0" i="1" smtClean="0">
                            <a:latin typeface="Cambria Math" panose="02040503050406030204" pitchFamily="18" charset="0"/>
                            <a:cs typeface="Calibri" panose="020F0502020204030204" pitchFamily="34" charset="0"/>
                          </a:rPr>
                        </m:ctrlPr>
                      </m:dPr>
                      <m:e>
                        <m:eqArr>
                          <m:eqArrPr>
                            <m:ctrlPr>
                              <a:rPr lang="vi-VN" sz="2400" b="0" i="1" smtClean="0">
                                <a:latin typeface="Cambria Math" panose="02040503050406030204" pitchFamily="18" charset="0"/>
                                <a:cs typeface="Calibri" panose="020F0502020204030204" pitchFamily="34" charset="0"/>
                              </a:rPr>
                            </m:ctrlPr>
                          </m:eqArrPr>
                          <m:e>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exp</m:t>
                                </m:r>
                              </m:fName>
                              <m:e>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𝑥</m:t>
                                    </m:r>
                                  </m:e>
                                </m:d>
                              </m:e>
                            </m:func>
                            <m:r>
                              <a:rPr lang="vi-VN" sz="2400" b="0" i="1" smtClean="0">
                                <a:latin typeface="Cambria Math" panose="02040503050406030204" pitchFamily="18" charset="0"/>
                                <a:cs typeface="Calibri" panose="020F0502020204030204" pitchFamily="34" charset="0"/>
                              </a:rPr>
                              <m:t>,                            </m:t>
                            </m:r>
                            <m:r>
                              <m:rPr>
                                <m:sty m:val="p"/>
                              </m:rPr>
                              <a:rPr lang="vi-VN" sz="2400" b="0" i="0" smtClean="0">
                                <a:latin typeface="Cambria Math" panose="02040503050406030204" pitchFamily="18" charset="0"/>
                                <a:cs typeface="Calibri" panose="020F0502020204030204" pitchFamily="34" charset="0"/>
                              </a:rPr>
                              <m:t>khi</m:t>
                            </m:r>
                            <m:r>
                              <a:rPr lang="vi-VN" sz="2400" b="0" i="1" smtClean="0">
                                <a:latin typeface="Cambria Math" panose="02040503050406030204" pitchFamily="18" charset="0"/>
                                <a:cs typeface="Calibri" panose="020F0502020204030204" pitchFamily="34" charset="0"/>
                              </a:rPr>
                              <m:t>   </m:t>
                            </m:r>
                            <m:r>
                              <a:rPr lang="vi-VN" sz="2400" b="0" i="1" smtClean="0">
                                <a:latin typeface="Cambria Math" panose="02040503050406030204" pitchFamily="18" charset="0"/>
                                <a:cs typeface="Calibri" panose="020F0502020204030204" pitchFamily="34" charset="0"/>
                              </a:rPr>
                              <m:t>𝑥</m:t>
                            </m:r>
                            <m:r>
                              <a:rPr lang="vi-VN" sz="2400" b="0" i="1" smtClean="0">
                                <a:latin typeface="Cambria Math" panose="02040503050406030204" pitchFamily="18" charset="0"/>
                                <a:cs typeface="Calibri" panose="020F0502020204030204" pitchFamily="34" charset="0"/>
                              </a:rPr>
                              <m:t>=1 </m:t>
                            </m:r>
                          </m:e>
                          <m:e>
                            <m:sSubSup>
                              <m:sSubSupPr>
                                <m:ctrlPr>
                                  <a:rPr lang="vi-VN" sz="2400" b="0" i="1" smtClean="0">
                                    <a:latin typeface="Cambria Math" panose="02040503050406030204" pitchFamily="18" charset="0"/>
                                    <a:cs typeface="Calibri" panose="020F0502020204030204" pitchFamily="34" charset="0"/>
                                  </a:rPr>
                                </m:ctrlPr>
                              </m:sSubSupPr>
                              <m:e>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1+</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1−</m:t>
                                        </m:r>
                                        <m:r>
                                          <a:rPr lang="vi-VN" sz="2400" b="0" i="1" smtClean="0">
                                            <a:latin typeface="Cambria Math" panose="02040503050406030204" pitchFamily="18" charset="0"/>
                                            <a:cs typeface="Calibri" panose="020F0502020204030204" pitchFamily="34" charset="0"/>
                                          </a:rPr>
                                          <m:t>𝑡</m:t>
                                        </m:r>
                                      </m:e>
                                    </m:d>
                                    <m:r>
                                      <a:rPr lang="vi-VN" sz="2400" b="0" i="1" smtClean="0">
                                        <a:latin typeface="Cambria Math" panose="02040503050406030204" pitchFamily="18" charset="0"/>
                                        <a:cs typeface="Calibri" panose="020F0502020204030204" pitchFamily="34" charset="0"/>
                                      </a:rPr>
                                      <m:t>𝑥</m:t>
                                    </m:r>
                                  </m:e>
                                </m:d>
                              </m:e>
                              <m:sub>
                                <m:r>
                                  <a:rPr lang="vi-VN" sz="2400" b="0" i="1" smtClean="0">
                                    <a:latin typeface="Cambria Math" panose="02040503050406030204" pitchFamily="18" charset="0"/>
                                    <a:cs typeface="Calibri" panose="020F0502020204030204" pitchFamily="34" charset="0"/>
                                  </a:rPr>
                                  <m:t>+</m:t>
                                </m:r>
                              </m:sub>
                              <m:sup>
                                <m:f>
                                  <m:fPr>
                                    <m:type m:val="skw"/>
                                    <m:ctrlPr>
                                      <a:rPr lang="vi-VN" sz="2400" b="0" i="1" smtClean="0">
                                        <a:latin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cs typeface="Calibri" panose="020F0502020204030204" pitchFamily="34" charset="0"/>
                                      </a:rPr>
                                      <m:t>1−</m:t>
                                    </m:r>
                                    <m:r>
                                      <a:rPr lang="vi-VN" sz="2400" b="0" i="1" smtClean="0">
                                        <a:latin typeface="Cambria Math" panose="02040503050406030204" pitchFamily="18" charset="0"/>
                                        <a:cs typeface="Calibri" panose="020F0502020204030204" pitchFamily="34" charset="0"/>
                                      </a:rPr>
                                      <m:t>𝑡</m:t>
                                    </m:r>
                                  </m:den>
                                </m:f>
                              </m:sup>
                            </m:sSubSup>
                            <m:r>
                              <a:rPr lang="vi-VN" sz="2400" b="0" i="1" smtClean="0">
                                <a:latin typeface="Cambria Math" panose="02040503050406030204" pitchFamily="18" charset="0"/>
                                <a:cs typeface="Calibri" panose="020F0502020204030204" pitchFamily="34" charset="0"/>
                              </a:rPr>
                              <m:t>       </m:t>
                            </m:r>
                            <m:r>
                              <m:rPr>
                                <m:sty m:val="p"/>
                              </m:rPr>
                              <a:rPr lang="vi-VN" sz="2400" b="0" i="0" smtClean="0">
                                <a:latin typeface="Cambria Math" panose="02040503050406030204" pitchFamily="18" charset="0"/>
                                <a:cs typeface="Calibri" panose="020F0502020204030204" pitchFamily="34" charset="0"/>
                              </a:rPr>
                              <m:t>khi</m:t>
                            </m:r>
                            <m:r>
                              <a:rPr lang="vi-VN" sz="2400" b="0" i="0" smtClean="0">
                                <a:latin typeface="Cambria Math" panose="02040503050406030204" pitchFamily="18" charset="0"/>
                                <a:cs typeface="Calibri" panose="020F0502020204030204" pitchFamily="34" charset="0"/>
                              </a:rPr>
                              <m:t>   </m:t>
                            </m:r>
                            <m:r>
                              <a:rPr lang="vi-VN" sz="2400" b="0" i="1" smtClean="0">
                                <a:latin typeface="Cambria Math" panose="02040503050406030204" pitchFamily="18" charset="0"/>
                                <a:cs typeface="Calibri" panose="020F0502020204030204" pitchFamily="34" charset="0"/>
                              </a:rPr>
                              <m:t>𝑥</m:t>
                            </m:r>
                            <m:r>
                              <a:rPr lang="vi-VN" sz="2400" b="0" i="1" smtClean="0">
                                <a:latin typeface="Cambria Math" panose="02040503050406030204" pitchFamily="18" charset="0"/>
                                <a:cs typeface="Calibri" panose="020F0502020204030204" pitchFamily="34" charset="0"/>
                              </a:rPr>
                              <m:t>&gt;1</m:t>
                            </m:r>
                          </m:e>
                        </m:eqArr>
                      </m:e>
                    </m:d>
                  </m:oMath>
                </a14:m>
                <a:endParaRPr lang="vi-VN" sz="2400">
                  <a:latin typeface="Calibri" panose="020F0502020204030204" pitchFamily="34" charset="0"/>
                  <a:cs typeface="Calibri" panose="020F0502020204030204" pitchFamily="34" charset="0"/>
                </a:endParaRPr>
              </a:p>
              <a:p>
                <a:pPr>
                  <a:lnSpc>
                    <a:spcPct val="150000"/>
                  </a:lnSpc>
                </a:pPr>
                <a:endParaRPr lang="en-US" sz="2400">
                  <a:latin typeface="Calibri" panose="020F0502020204030204" pitchFamily="34" charset="0"/>
                  <a:cs typeface="Calibri" panose="020F0502020204030204" pitchFamily="34" charset="0"/>
                </a:endParaRPr>
              </a:p>
            </p:txBody>
          </p:sp>
        </mc:Choice>
        <mc:Fallback>
          <p:sp>
            <p:nvSpPr>
              <p:cNvPr id="4" name="TextBox 3">
                <a:extLst>
                  <a:ext uri="{FF2B5EF4-FFF2-40B4-BE49-F238E27FC236}">
                    <a16:creationId xmlns:a16="http://schemas.microsoft.com/office/drawing/2014/main" id="{5A130907-604A-4420-B712-BBE8CE133E58}"/>
                  </a:ext>
                </a:extLst>
              </p:cNvPr>
              <p:cNvSpPr txBox="1">
                <a:spLocks noRot="1" noChangeAspect="1" noMove="1" noResize="1" noEditPoints="1" noAdjustHandles="1" noChangeArrowheads="1" noChangeShapeType="1" noTextEdit="1"/>
              </p:cNvSpPr>
              <p:nvPr/>
            </p:nvSpPr>
            <p:spPr>
              <a:xfrm>
                <a:off x="978080" y="1220976"/>
                <a:ext cx="10422194" cy="5719323"/>
              </a:xfrm>
              <a:prstGeom prst="rect">
                <a:avLst/>
              </a:prstGeom>
              <a:blipFill>
                <a:blip r:embed="rId3"/>
                <a:stretch>
                  <a:fillRect/>
                </a:stretch>
              </a:blipFill>
            </p:spPr>
            <p:txBody>
              <a:bodyPr/>
              <a:lstStyle/>
              <a:p>
                <a:r>
                  <a:rPr lang="en-US">
                    <a:noFill/>
                  </a:rPr>
                  <a:t> </a:t>
                </a:r>
              </a:p>
            </p:txBody>
          </p:sp>
        </mc:Fallback>
      </mc:AlternateContent>
      <p:grpSp>
        <p:nvGrpSpPr>
          <p:cNvPr id="5" name="组合 41">
            <a:extLst>
              <a:ext uri="{FF2B5EF4-FFF2-40B4-BE49-F238E27FC236}">
                <a16:creationId xmlns:a16="http://schemas.microsoft.com/office/drawing/2014/main" id="{A5147F30-9213-4939-B739-C9B6294155E0}"/>
              </a:ext>
            </a:extLst>
          </p:cNvPr>
          <p:cNvGrpSpPr/>
          <p:nvPr/>
        </p:nvGrpSpPr>
        <p:grpSpPr>
          <a:xfrm rot="1442666">
            <a:off x="771142" y="1371135"/>
            <a:ext cx="484883" cy="384143"/>
            <a:chOff x="451410" y="5975667"/>
            <a:chExt cx="858150" cy="540139"/>
          </a:xfrm>
        </p:grpSpPr>
        <p:sp>
          <p:nvSpPr>
            <p:cNvPr id="6" name="等腰三角形 42">
              <a:extLst>
                <a:ext uri="{FF2B5EF4-FFF2-40B4-BE49-F238E27FC236}">
                  <a16:creationId xmlns:a16="http://schemas.microsoft.com/office/drawing/2014/main" id="{637F2535-0360-462D-AF0D-003061DE38EA}"/>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7" name="等腰三角形 43">
              <a:extLst>
                <a:ext uri="{FF2B5EF4-FFF2-40B4-BE49-F238E27FC236}">
                  <a16:creationId xmlns:a16="http://schemas.microsoft.com/office/drawing/2014/main" id="{CF0D1FE4-0B3F-4CD5-87D9-C0CFC4305B7F}"/>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Tree>
    <p:extLst>
      <p:ext uri="{BB962C8B-B14F-4D97-AF65-F5344CB8AC3E}">
        <p14:creationId xmlns:p14="http://schemas.microsoft.com/office/powerpoint/2010/main" val="21683937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327CD5-B7A5-45E1-AF59-4CA979D8AD07}"/>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Bi-tempered loss </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3" name="直线连接符 2">
            <a:extLst>
              <a:ext uri="{FF2B5EF4-FFF2-40B4-BE49-F238E27FC236}">
                <a16:creationId xmlns:a16="http://schemas.microsoft.com/office/drawing/2014/main" id="{9A0C6E6F-11A7-4EF2-8A22-D6CE4CB8BA90}"/>
              </a:ext>
            </a:extLst>
          </p:cNvPr>
          <p:cNvCxnSpPr>
            <a:cxnSpLocks/>
          </p:cNvCxnSpPr>
          <p:nvPr/>
        </p:nvCxnSpPr>
        <p:spPr>
          <a:xfrm flipV="1">
            <a:off x="487680" y="1141969"/>
            <a:ext cx="3872320"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130907-604A-4420-B712-BBE8CE133E58}"/>
              </a:ext>
            </a:extLst>
          </p:cNvPr>
          <p:cNvSpPr txBox="1"/>
          <p:nvPr/>
        </p:nvSpPr>
        <p:spPr>
          <a:xfrm>
            <a:off x="1168580" y="1216405"/>
            <a:ext cx="10422194" cy="589072"/>
          </a:xfrm>
          <a:prstGeom prst="rect">
            <a:avLst/>
          </a:prstGeom>
          <a:noFill/>
        </p:spPr>
        <p:txBody>
          <a:bodyPr wrap="square" rtlCol="0">
            <a:spAutoFit/>
          </a:bodyPr>
          <a:lstStyle/>
          <a:p>
            <a:pPr>
              <a:lnSpc>
                <a:spcPct val="150000"/>
              </a:lnSpc>
            </a:pPr>
            <a:r>
              <a:rPr lang="vi-VN" sz="2400">
                <a:latin typeface="Calibri" panose="020F0502020204030204" pitchFamily="34" charset="0"/>
                <a:cs typeface="Calibri" panose="020F0502020204030204" pitchFamily="34" charset="0"/>
              </a:rPr>
              <a:t>      Đối với </a:t>
            </a:r>
            <a:r>
              <a:rPr lang="vi-VN" sz="2400" b="1">
                <a:latin typeface="Calibri" panose="020F0502020204030204" pitchFamily="34" charset="0"/>
                <a:cs typeface="Calibri" panose="020F0502020204030204" pitchFamily="34" charset="0"/>
              </a:rPr>
              <a:t>điểm dữ liệu</a:t>
            </a:r>
            <a:r>
              <a:rPr lang="vi-VN" sz="2400">
                <a:latin typeface="Calibri" panose="020F0502020204030204" pitchFamily="34" charset="0"/>
                <a:cs typeface="Calibri" panose="020F0502020204030204" pitchFamily="34" charset="0"/>
              </a:rPr>
              <a:t> được dán nhãn sai </a:t>
            </a:r>
            <a:r>
              <a:rPr lang="vi-VN" sz="2400" b="1">
                <a:latin typeface="Calibri" panose="020F0502020204030204" pitchFamily="34" charset="0"/>
                <a:cs typeface="Calibri" panose="020F0502020204030204" pitchFamily="34" charset="0"/>
              </a:rPr>
              <a:t>ở gần đường phân cách</a:t>
            </a:r>
          </a:p>
        </p:txBody>
      </p:sp>
      <p:sp>
        <p:nvSpPr>
          <p:cNvPr id="5" name="Rectangle 4">
            <a:extLst>
              <a:ext uri="{FF2B5EF4-FFF2-40B4-BE49-F238E27FC236}">
                <a16:creationId xmlns:a16="http://schemas.microsoft.com/office/drawing/2014/main" id="{DE7A8D5A-ABA2-46D0-AE58-A56C9144B44D}"/>
              </a:ext>
            </a:extLst>
          </p:cNvPr>
          <p:cNvSpPr/>
          <p:nvPr/>
        </p:nvSpPr>
        <p:spPr>
          <a:xfrm>
            <a:off x="1059763" y="2203660"/>
            <a:ext cx="10154157" cy="1225340"/>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3C60F92-23F9-4729-97E8-047EA5BD180D}"/>
                  </a:ext>
                </a:extLst>
              </p:cNvPr>
              <p:cNvSpPr txBox="1"/>
              <p:nvPr/>
            </p:nvSpPr>
            <p:spPr>
              <a:xfrm>
                <a:off x="1293443" y="2419433"/>
                <a:ext cx="9920478" cy="889154"/>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Ta sử dụng hàm softmax mới được định nghĩa như sau:</a:t>
                </a:r>
              </a:p>
              <a:p>
                <a:pPr/>
                <a14:m>
                  <m:oMathPara xmlns:m="http://schemas.openxmlformats.org/officeDocument/2006/math">
                    <m:oMathParaPr>
                      <m:jc m:val="centerGroup"/>
                    </m:oMathParaPr>
                    <m:oMath xmlns:m="http://schemas.openxmlformats.org/officeDocument/2006/math">
                      <m:sSub>
                        <m:sSubPr>
                          <m:ctrlPr>
                            <a:rPr lang="vi-VN" sz="2400" i="1">
                              <a:latin typeface="Cambria Math" panose="02040503050406030204" pitchFamily="18" charset="0"/>
                              <a:cs typeface="Calibri" panose="020F0502020204030204" pitchFamily="34" charset="0"/>
                            </a:rPr>
                          </m:ctrlPr>
                        </m:sSubPr>
                        <m:e>
                          <m:acc>
                            <m:accPr>
                              <m:chr m:val="̂"/>
                              <m:ctrlPr>
                                <a:rPr lang="vi-VN" sz="2400" i="1">
                                  <a:latin typeface="Cambria Math" panose="02040503050406030204" pitchFamily="18" charset="0"/>
                                  <a:cs typeface="Calibri" panose="020F0502020204030204" pitchFamily="34" charset="0"/>
                                </a:rPr>
                              </m:ctrlPr>
                            </m:accPr>
                            <m:e>
                              <m:r>
                                <a:rPr lang="vi-VN" sz="2400" i="1">
                                  <a:latin typeface="Cambria Math" panose="02040503050406030204" pitchFamily="18" charset="0"/>
                                  <a:cs typeface="Calibri" panose="020F0502020204030204" pitchFamily="34" charset="0"/>
                                </a:rPr>
                                <m:t>𝑦</m:t>
                              </m:r>
                            </m:e>
                          </m:acc>
                        </m:e>
                        <m:sub>
                          <m:r>
                            <a:rPr lang="vi-VN" sz="2400" i="1">
                              <a:latin typeface="Cambria Math" panose="02040503050406030204" pitchFamily="18" charset="0"/>
                              <a:cs typeface="Calibri" panose="020F0502020204030204" pitchFamily="34" charset="0"/>
                            </a:rPr>
                            <m:t>𝑐</m:t>
                          </m:r>
                        </m:sub>
                      </m:sSub>
                      <m:r>
                        <a:rPr lang="vi-VN" sz="2400" i="1">
                          <a:latin typeface="Cambria Math" panose="02040503050406030204" pitchFamily="18" charset="0"/>
                          <a:cs typeface="Calibri" panose="020F0502020204030204" pitchFamily="34" charset="0"/>
                        </a:rPr>
                        <m:t>=</m:t>
                      </m:r>
                      <m:func>
                        <m:funcPr>
                          <m:ctrlPr>
                            <a:rPr lang="vi-VN" sz="2400" i="1">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ex</m:t>
                          </m:r>
                          <m:sSub>
                            <m:sSubPr>
                              <m:ctrlPr>
                                <a:rPr lang="vi-VN" sz="2400" b="0" i="1" smtClean="0">
                                  <a:latin typeface="Cambria Math" panose="02040503050406030204" pitchFamily="18" charset="0"/>
                                  <a:cs typeface="Calibri" panose="020F0502020204030204" pitchFamily="34" charset="0"/>
                                </a:rPr>
                              </m:ctrlPr>
                            </m:sSubPr>
                            <m:e>
                              <m:r>
                                <m:rPr>
                                  <m:sty m:val="p"/>
                                </m:rPr>
                                <a:rPr lang="vi-VN" sz="2400" b="0" i="0" smtClean="0">
                                  <a:latin typeface="Cambria Math" panose="02040503050406030204" pitchFamily="18" charset="0"/>
                                  <a:cs typeface="Calibri" panose="020F0502020204030204" pitchFamily="34" charset="0"/>
                                </a:rPr>
                                <m:t>p</m:t>
                              </m:r>
                            </m:e>
                            <m:sub>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2</m:t>
                                  </m:r>
                                </m:sub>
                              </m:sSub>
                            </m:sub>
                          </m:sSub>
                        </m:fName>
                        <m:e>
                          <m:d>
                            <m:dPr>
                              <m:begChr m:val="["/>
                              <m:endChr m:val="]"/>
                              <m:ctrlPr>
                                <a:rPr lang="vi-VN" sz="2400" i="1">
                                  <a:latin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𝑎</m:t>
                                  </m:r>
                                </m:e>
                                <m:sub>
                                  <m:r>
                                    <a:rPr lang="vi-VN" sz="2400" i="1">
                                      <a:latin typeface="Cambria Math" panose="02040503050406030204" pitchFamily="18" charset="0"/>
                                      <a:cs typeface="Calibri" panose="020F0502020204030204" pitchFamily="34" charset="0"/>
                                    </a:rPr>
                                    <m:t>𝑐</m:t>
                                  </m:r>
                                </m:sub>
                              </m:sSub>
                              <m:r>
                                <a:rPr lang="vi-VN" sz="2400" i="1">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𝜆</m:t>
                                  </m:r>
                                </m:e>
                                <m:sub>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2</m:t>
                                      </m:r>
                                    </m:sub>
                                  </m:sSub>
                                </m:sub>
                              </m:sSub>
                              <m:r>
                                <a:rPr lang="vi-VN" sz="2400" b="0" i="1"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𝐚</m:t>
                              </m:r>
                              <m:r>
                                <a:rPr lang="vi-VN" sz="2400" b="0" i="1" smtClean="0">
                                  <a:latin typeface="Cambria Math" panose="02040503050406030204" pitchFamily="18" charset="0"/>
                                  <a:cs typeface="Calibri" panose="020F0502020204030204" pitchFamily="34" charset="0"/>
                                </a:rPr>
                                <m:t>)</m:t>
                              </m:r>
                            </m:e>
                          </m:d>
                        </m:e>
                      </m:func>
                    </m:oMath>
                  </m:oMathPara>
                </a14:m>
                <a:endParaRPr lang="en-US" sz="2400">
                  <a:latin typeface="Calibri" panose="020F0502020204030204" pitchFamily="34" charset="0"/>
                  <a:cs typeface="Calibri" panose="020F0502020204030204" pitchFamily="34" charset="0"/>
                </a:endParaRPr>
              </a:p>
            </p:txBody>
          </p:sp>
        </mc:Choice>
        <mc:Fallback>
          <p:sp>
            <p:nvSpPr>
              <p:cNvPr id="6" name="TextBox 5">
                <a:extLst>
                  <a:ext uri="{FF2B5EF4-FFF2-40B4-BE49-F238E27FC236}">
                    <a16:creationId xmlns:a16="http://schemas.microsoft.com/office/drawing/2014/main" id="{83C60F92-23F9-4729-97E8-047EA5BD180D}"/>
                  </a:ext>
                </a:extLst>
              </p:cNvPr>
              <p:cNvSpPr txBox="1">
                <a:spLocks noRot="1" noChangeAspect="1" noMove="1" noResize="1" noEditPoints="1" noAdjustHandles="1" noChangeArrowheads="1" noChangeShapeType="1" noTextEdit="1"/>
              </p:cNvSpPr>
              <p:nvPr/>
            </p:nvSpPr>
            <p:spPr>
              <a:xfrm>
                <a:off x="1293443" y="2419433"/>
                <a:ext cx="9920478" cy="889154"/>
              </a:xfrm>
              <a:prstGeom prst="rect">
                <a:avLst/>
              </a:prstGeom>
              <a:blipFill>
                <a:blip r:embed="rId3"/>
                <a:stretch>
                  <a:fillRect l="-921" t="-54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FE8062B-1740-47E9-A573-F783CCC8F13E}"/>
                  </a:ext>
                </a:extLst>
              </p:cNvPr>
              <p:cNvSpPr txBox="1"/>
              <p:nvPr/>
            </p:nvSpPr>
            <p:spPr>
              <a:xfrm>
                <a:off x="1293444" y="3855094"/>
                <a:ext cx="7001562" cy="1758943"/>
              </a:xfrm>
              <a:prstGeom prst="rect">
                <a:avLst/>
              </a:prstGeom>
              <a:noFill/>
            </p:spPr>
            <p:txBody>
              <a:bodyPr wrap="square" rtlCol="0">
                <a:spAutoFit/>
              </a:bodyPr>
              <a:lstStyle/>
              <a:p>
                <a:r>
                  <a:rPr lang="vi-VN" sz="2400">
                    <a:latin typeface="Calibri" panose="020F0502020204030204" pitchFamily="34" charset="0"/>
                    <a:cs typeface="Calibri" panose="020F0502020204030204" pitchFamily="34" charset="0"/>
                  </a:rPr>
                  <a:t>Vấn đề của việc này là tính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𝜆</m:t>
                        </m:r>
                      </m:e>
                      <m:sub>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𝑡</m:t>
                            </m:r>
                          </m:e>
                          <m:sub>
                            <m:r>
                              <a:rPr lang="vi-VN" sz="2400" b="0" i="1" smtClean="0">
                                <a:latin typeface="Cambria Math" panose="02040503050406030204" pitchFamily="18" charset="0"/>
                                <a:cs typeface="Calibri" panose="020F0502020204030204" pitchFamily="34" charset="0"/>
                              </a:rPr>
                              <m:t>2</m:t>
                            </m:r>
                          </m:sub>
                        </m:sSub>
                      </m:sub>
                    </m:sSub>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𝐚</m:t>
                        </m:r>
                      </m:e>
                    </m:d>
                  </m:oMath>
                </a14:m>
                <a:r>
                  <a:rPr lang="vi-VN" sz="2400">
                    <a:latin typeface="Calibri" panose="020F0502020204030204" pitchFamily="34" charset="0"/>
                    <a:cs typeface="Calibri" panose="020F0502020204030204" pitchFamily="34" charset="0"/>
                  </a:rPr>
                  <a:t>, biết nó thỏa mãn</a:t>
                </a:r>
              </a:p>
              <a:p>
                <a:pPr/>
                <a14:m>
                  <m:oMathPara xmlns:m="http://schemas.openxmlformats.org/officeDocument/2006/math">
                    <m:oMathParaPr>
                      <m:jc m:val="centerGroup"/>
                    </m:oMathParaPr>
                    <m:oMath xmlns:m="http://schemas.openxmlformats.org/officeDocument/2006/math">
                      <m:nary>
                        <m:naryPr>
                          <m:chr m:val="∑"/>
                          <m:supHide m:val="on"/>
                          <m:ctrlPr>
                            <a:rPr lang="vi-VN" sz="2400" b="0" i="1" smtClean="0">
                              <a:latin typeface="Cambria Math" panose="02040503050406030204" pitchFamily="18" charset="0"/>
                              <a:cs typeface="Calibri" panose="020F0502020204030204" pitchFamily="34" charset="0"/>
                            </a:rPr>
                          </m:ctrlPr>
                        </m:naryPr>
                        <m:sub>
                          <m:r>
                            <m:rPr>
                              <m:brk m:alnAt="7"/>
                            </m:rPr>
                            <a:rPr lang="vi-VN" sz="2400" b="0" i="1" smtClean="0">
                              <a:latin typeface="Cambria Math" panose="02040503050406030204" pitchFamily="18" charset="0"/>
                              <a:cs typeface="Calibri" panose="020F0502020204030204" pitchFamily="34" charset="0"/>
                            </a:rPr>
                            <m:t>𝑐</m:t>
                          </m:r>
                        </m:sub>
                        <m:sup/>
                        <m:e>
                          <m:func>
                            <m:funcPr>
                              <m:ctrlPr>
                                <a:rPr lang="vi-VN" sz="2400" i="1">
                                  <a:latin typeface="Cambria Math" panose="02040503050406030204" pitchFamily="18" charset="0"/>
                                  <a:cs typeface="Calibri" panose="020F0502020204030204" pitchFamily="34" charset="0"/>
                                </a:rPr>
                              </m:ctrlPr>
                            </m:funcPr>
                            <m:fName>
                              <m:r>
                                <m:rPr>
                                  <m:sty m:val="p"/>
                                </m:rPr>
                                <a:rPr lang="vi-VN" sz="2400">
                                  <a:latin typeface="Cambria Math" panose="02040503050406030204" pitchFamily="18" charset="0"/>
                                  <a:cs typeface="Calibri" panose="020F0502020204030204" pitchFamily="34" charset="0"/>
                                </a:rPr>
                                <m:t>ex</m:t>
                              </m:r>
                              <m:sSub>
                                <m:sSubPr>
                                  <m:ctrlPr>
                                    <a:rPr lang="vi-VN" sz="2400" i="1">
                                      <a:latin typeface="Cambria Math" panose="02040503050406030204" pitchFamily="18" charset="0"/>
                                      <a:cs typeface="Calibri" panose="020F0502020204030204" pitchFamily="34" charset="0"/>
                                    </a:rPr>
                                  </m:ctrlPr>
                                </m:sSubPr>
                                <m:e>
                                  <m:r>
                                    <m:rPr>
                                      <m:sty m:val="p"/>
                                    </m:rPr>
                                    <a:rPr lang="vi-VN" sz="2400">
                                      <a:latin typeface="Cambria Math" panose="02040503050406030204" pitchFamily="18" charset="0"/>
                                      <a:cs typeface="Calibri" panose="020F0502020204030204" pitchFamily="34" charset="0"/>
                                    </a:rPr>
                                    <m:t>p</m:t>
                                  </m:r>
                                </m:e>
                                <m:sub>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𝑡</m:t>
                                      </m:r>
                                    </m:e>
                                    <m:sub>
                                      <m:r>
                                        <a:rPr lang="vi-VN" sz="2400" i="1">
                                          <a:latin typeface="Cambria Math" panose="02040503050406030204" pitchFamily="18" charset="0"/>
                                          <a:cs typeface="Calibri" panose="020F0502020204030204" pitchFamily="34" charset="0"/>
                                        </a:rPr>
                                        <m:t>2</m:t>
                                      </m:r>
                                    </m:sub>
                                  </m:sSub>
                                </m:sub>
                              </m:sSub>
                            </m:fName>
                            <m:e>
                              <m:d>
                                <m:dPr>
                                  <m:begChr m:val="["/>
                                  <m:endChr m:val="]"/>
                                  <m:ctrlPr>
                                    <a:rPr lang="vi-VN" sz="2400" i="1">
                                      <a:latin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𝑎</m:t>
                                      </m:r>
                                    </m:e>
                                    <m:sub>
                                      <m:r>
                                        <a:rPr lang="vi-VN" sz="2400" i="1">
                                          <a:latin typeface="Cambria Math" panose="02040503050406030204" pitchFamily="18" charset="0"/>
                                          <a:cs typeface="Calibri" panose="020F0502020204030204" pitchFamily="34" charset="0"/>
                                        </a:rPr>
                                        <m:t>𝑐</m:t>
                                      </m:r>
                                    </m:sub>
                                  </m:sSub>
                                  <m:r>
                                    <a:rPr lang="vi-VN" sz="2400" i="1">
                                      <a:latin typeface="Cambria Math" panose="02040503050406030204" pitchFamily="18" charset="0"/>
                                      <a:cs typeface="Calibri" panose="020F0502020204030204" pitchFamily="34" charset="0"/>
                                    </a:rPr>
                                    <m:t>−</m:t>
                                  </m:r>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𝜆</m:t>
                                      </m:r>
                                    </m:e>
                                    <m:sub>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𝑡</m:t>
                                          </m:r>
                                        </m:e>
                                        <m:sub>
                                          <m:r>
                                            <a:rPr lang="vi-VN" sz="2400" i="1">
                                              <a:latin typeface="Cambria Math" panose="02040503050406030204" pitchFamily="18" charset="0"/>
                                              <a:cs typeface="Calibri" panose="020F0502020204030204" pitchFamily="34" charset="0"/>
                                            </a:rPr>
                                            <m:t>2</m:t>
                                          </m:r>
                                        </m:sub>
                                      </m:sSub>
                                    </m:sub>
                                  </m:sSub>
                                  <m:r>
                                    <a:rPr lang="vi-VN" sz="2400" i="1">
                                      <a:latin typeface="Cambria Math" panose="02040503050406030204" pitchFamily="18" charset="0"/>
                                      <a:cs typeface="Calibri" panose="020F0502020204030204" pitchFamily="34" charset="0"/>
                                    </a:rPr>
                                    <m:t>(</m:t>
                                  </m:r>
                                  <m:r>
                                    <a:rPr lang="vi-VN" sz="2400" b="1">
                                      <a:latin typeface="Cambria Math" panose="02040503050406030204" pitchFamily="18" charset="0"/>
                                      <a:cs typeface="Calibri" panose="020F0502020204030204" pitchFamily="34" charset="0"/>
                                    </a:rPr>
                                    <m:t>𝐚</m:t>
                                  </m:r>
                                  <m:r>
                                    <a:rPr lang="vi-VN" sz="2400" i="1">
                                      <a:latin typeface="Cambria Math" panose="02040503050406030204" pitchFamily="18" charset="0"/>
                                      <a:cs typeface="Calibri" panose="020F0502020204030204" pitchFamily="34" charset="0"/>
                                    </a:rPr>
                                    <m:t>)</m:t>
                                  </m:r>
                                </m:e>
                              </m:d>
                            </m:e>
                          </m:func>
                        </m:e>
                      </m:nary>
                      <m:r>
                        <a:rPr lang="vi-VN" sz="2400" b="0" i="1" smtClean="0">
                          <a:latin typeface="Cambria Math" panose="02040503050406030204" pitchFamily="18" charset="0"/>
                          <a:cs typeface="Calibri" panose="020F0502020204030204" pitchFamily="34" charset="0"/>
                        </a:rPr>
                        <m:t>=1</m:t>
                      </m:r>
                    </m:oMath>
                  </m:oMathPara>
                </a14:m>
                <a:endParaRPr lang="vi-VN" sz="2400">
                  <a:latin typeface="Calibri" panose="020F0502020204030204" pitchFamily="34" charset="0"/>
                  <a:cs typeface="Calibri" panose="020F0502020204030204" pitchFamily="34" charset="0"/>
                </a:endParaRPr>
              </a:p>
              <a:p>
                <a:r>
                  <a:rPr lang="vi-VN" sz="2400">
                    <a:latin typeface="Calibri" panose="020F0502020204030204" pitchFamily="34" charset="0"/>
                    <a:cs typeface="Calibri" panose="020F0502020204030204" pitchFamily="34" charset="0"/>
                  </a:rPr>
                  <a:t>Ta sẽ tính </a:t>
                </a:r>
                <a14:m>
                  <m:oMath xmlns:m="http://schemas.openxmlformats.org/officeDocument/2006/math">
                    <m:r>
                      <a:rPr lang="vi-VN" sz="2400" b="0" i="1" smtClean="0">
                        <a:latin typeface="Cambria Math" panose="02040503050406030204" pitchFamily="18" charset="0"/>
                        <a:cs typeface="Calibri" panose="020F0502020204030204" pitchFamily="34" charset="0"/>
                      </a:rPr>
                      <m:t>𝜆</m:t>
                    </m:r>
                  </m:oMath>
                </a14:m>
                <a:r>
                  <a:rPr lang="vi-VN" sz="2400">
                    <a:latin typeface="Calibri" panose="020F0502020204030204" pitchFamily="34" charset="0"/>
                    <a:cs typeface="Calibri" panose="020F0502020204030204" pitchFamily="34" charset="0"/>
                  </a:rPr>
                  <a:t> bằng binary search hoặc vòng lặp</a:t>
                </a:r>
                <a:endParaRPr lang="en-US" sz="2400">
                  <a:latin typeface="Calibri" panose="020F0502020204030204" pitchFamily="34" charset="0"/>
                  <a:cs typeface="Calibri" panose="020F0502020204030204" pitchFamily="34" charset="0"/>
                </a:endParaRPr>
              </a:p>
            </p:txBody>
          </p:sp>
        </mc:Choice>
        <mc:Fallback>
          <p:sp>
            <p:nvSpPr>
              <p:cNvPr id="9" name="TextBox 8">
                <a:extLst>
                  <a:ext uri="{FF2B5EF4-FFF2-40B4-BE49-F238E27FC236}">
                    <a16:creationId xmlns:a16="http://schemas.microsoft.com/office/drawing/2014/main" id="{6FE8062B-1740-47E9-A573-F783CCC8F13E}"/>
                  </a:ext>
                </a:extLst>
              </p:cNvPr>
              <p:cNvSpPr txBox="1">
                <a:spLocks noRot="1" noChangeAspect="1" noMove="1" noResize="1" noEditPoints="1" noAdjustHandles="1" noChangeArrowheads="1" noChangeShapeType="1" noTextEdit="1"/>
              </p:cNvSpPr>
              <p:nvPr/>
            </p:nvSpPr>
            <p:spPr>
              <a:xfrm>
                <a:off x="1293444" y="3855094"/>
                <a:ext cx="7001562" cy="1758943"/>
              </a:xfrm>
              <a:prstGeom prst="rect">
                <a:avLst/>
              </a:prstGeom>
              <a:blipFill>
                <a:blip r:embed="rId4"/>
                <a:stretch>
                  <a:fillRect l="-1305" t="-2422" b="-6920"/>
                </a:stretch>
              </a:blipFill>
            </p:spPr>
            <p:txBody>
              <a:bodyPr/>
              <a:lstStyle/>
              <a:p>
                <a:r>
                  <a:rPr lang="en-US">
                    <a:noFill/>
                  </a:rPr>
                  <a:t> </a:t>
                </a:r>
              </a:p>
            </p:txBody>
          </p:sp>
        </mc:Fallback>
      </mc:AlternateContent>
      <p:pic>
        <p:nvPicPr>
          <p:cNvPr id="36" name="Picture 35" descr="A picture containing text&#10;&#10;Description automatically generated">
            <a:extLst>
              <a:ext uri="{FF2B5EF4-FFF2-40B4-BE49-F238E27FC236}">
                <a16:creationId xmlns:a16="http://schemas.microsoft.com/office/drawing/2014/main" id="{A09EE500-BB08-454C-BC01-6DC9C796E7B1}"/>
              </a:ext>
            </a:extLst>
          </p:cNvPr>
          <p:cNvPicPr>
            <a:picLocks noChangeAspect="1"/>
          </p:cNvPicPr>
          <p:nvPr/>
        </p:nvPicPr>
        <p:blipFill>
          <a:blip r:embed="rId5"/>
          <a:stretch>
            <a:fillRect/>
          </a:stretch>
        </p:blipFill>
        <p:spPr>
          <a:xfrm>
            <a:off x="8006080" y="3524360"/>
            <a:ext cx="3438095" cy="2676190"/>
          </a:xfrm>
          <a:prstGeom prst="rect">
            <a:avLst/>
          </a:prstGeom>
        </p:spPr>
      </p:pic>
      <p:grpSp>
        <p:nvGrpSpPr>
          <p:cNvPr id="10" name="组合 41">
            <a:extLst>
              <a:ext uri="{FF2B5EF4-FFF2-40B4-BE49-F238E27FC236}">
                <a16:creationId xmlns:a16="http://schemas.microsoft.com/office/drawing/2014/main" id="{5B301E34-F72F-4770-83EC-AA5022BA0B43}"/>
              </a:ext>
            </a:extLst>
          </p:cNvPr>
          <p:cNvGrpSpPr/>
          <p:nvPr/>
        </p:nvGrpSpPr>
        <p:grpSpPr>
          <a:xfrm rot="1442666">
            <a:off x="1007822" y="1407789"/>
            <a:ext cx="484883" cy="384143"/>
            <a:chOff x="451410" y="5975667"/>
            <a:chExt cx="858150" cy="540139"/>
          </a:xfrm>
        </p:grpSpPr>
        <p:sp>
          <p:nvSpPr>
            <p:cNvPr id="11" name="等腰三角形 42">
              <a:extLst>
                <a:ext uri="{FF2B5EF4-FFF2-40B4-BE49-F238E27FC236}">
                  <a16:creationId xmlns:a16="http://schemas.microsoft.com/office/drawing/2014/main" id="{D00335AE-9D77-4924-8EF4-F18B38BF8B33}"/>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2" name="等腰三角形 43">
              <a:extLst>
                <a:ext uri="{FF2B5EF4-FFF2-40B4-BE49-F238E27FC236}">
                  <a16:creationId xmlns:a16="http://schemas.microsoft.com/office/drawing/2014/main" id="{49C934F7-CF8B-4024-BAA3-8520A146B665}"/>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14" name="Rectangle 13">
            <a:extLst>
              <a:ext uri="{FF2B5EF4-FFF2-40B4-BE49-F238E27FC236}">
                <a16:creationId xmlns:a16="http://schemas.microsoft.com/office/drawing/2014/main" id="{A22EA52F-3096-43F3-8161-F11984996DC8}"/>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Slide Number Placeholder 4">
            <a:extLst>
              <a:ext uri="{FF2B5EF4-FFF2-40B4-BE49-F238E27FC236}">
                <a16:creationId xmlns:a16="http://schemas.microsoft.com/office/drawing/2014/main" id="{0D5208C5-0062-4D18-B005-AD485754774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87</a:t>
            </a:fld>
            <a:endParaRPr lang="en-US" sz="1400">
              <a:solidFill>
                <a:schemeClr val="bg1"/>
              </a:solidFill>
            </a:endParaRPr>
          </a:p>
        </p:txBody>
      </p:sp>
    </p:spTree>
    <p:extLst>
      <p:ext uri="{BB962C8B-B14F-4D97-AF65-F5344CB8AC3E}">
        <p14:creationId xmlns:p14="http://schemas.microsoft.com/office/powerpoint/2010/main" val="12091448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500"/>
                                        <p:tgtEl>
                                          <p:spTgt spid="9">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2BACDA-8BA8-4756-94BD-01839D4C33CE}"/>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Bi-tempered loss </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3" name="直线连接符 2">
            <a:extLst>
              <a:ext uri="{FF2B5EF4-FFF2-40B4-BE49-F238E27FC236}">
                <a16:creationId xmlns:a16="http://schemas.microsoft.com/office/drawing/2014/main" id="{0DEA4257-88BB-462A-9CB0-23980CC626D3}"/>
              </a:ext>
            </a:extLst>
          </p:cNvPr>
          <p:cNvCxnSpPr>
            <a:cxnSpLocks/>
          </p:cNvCxnSpPr>
          <p:nvPr/>
        </p:nvCxnSpPr>
        <p:spPr>
          <a:xfrm flipV="1">
            <a:off x="487680" y="1141969"/>
            <a:ext cx="3872320" cy="1"/>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B9527F96-D52C-4F46-B7E2-70267C5C7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948" y="1227465"/>
            <a:ext cx="8823281" cy="55003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E73B0DC-A1F7-444B-8238-C2678B1D5634}"/>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Slide Number Placeholder 4">
            <a:extLst>
              <a:ext uri="{FF2B5EF4-FFF2-40B4-BE49-F238E27FC236}">
                <a16:creationId xmlns:a16="http://schemas.microsoft.com/office/drawing/2014/main" id="{6224134D-59C3-47DD-B748-53E5F5330F93}"/>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88</a:t>
            </a:fld>
            <a:endParaRPr lang="en-US" sz="1400">
              <a:solidFill>
                <a:schemeClr val="bg1"/>
              </a:solidFill>
            </a:endParaRPr>
          </a:p>
        </p:txBody>
      </p:sp>
    </p:spTree>
    <p:extLst>
      <p:ext uri="{BB962C8B-B14F-4D97-AF65-F5344CB8AC3E}">
        <p14:creationId xmlns:p14="http://schemas.microsoft.com/office/powerpoint/2010/main" val="38612055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263ACB3-BCD0-48B9-B91F-9CF09B41E8BE}"/>
                  </a:ext>
                </a:extLst>
              </p:cNvPr>
              <p:cNvSpPr txBox="1"/>
              <p:nvPr/>
            </p:nvSpPr>
            <p:spPr>
              <a:xfrm>
                <a:off x="2014386" y="1870286"/>
                <a:ext cx="8898779" cy="1142108"/>
              </a:xfrm>
              <a:prstGeom prst="rect">
                <a:avLst/>
              </a:prstGeom>
              <a:noFill/>
            </p:spPr>
            <p:txBody>
              <a:bodyPr wrap="square">
                <a:spAutoFit/>
              </a:bodyPr>
              <a:lstStyle/>
              <a:p>
                <a:pPr algn="ctr">
                  <a:lnSpc>
                    <a:spcPct val="150000"/>
                  </a:lnSpc>
                </a:pPr>
                <a:r>
                  <a:rPr lang="vi-VN" sz="2400" b="1">
                    <a:latin typeface="Calibri" panose="020F0502020204030204" pitchFamily="34" charset="0"/>
                    <a:ea typeface="Cambria Math" panose="02040503050406030204" pitchFamily="18" charset="0"/>
                    <a:cs typeface="Calibri" panose="020F0502020204030204" pitchFamily="34" charset="0"/>
                  </a:rPr>
                  <a:t>Xác suất hậu nghiệm, phân phối dự đoán hậu nghiệm</a:t>
                </a:r>
                <a:r>
                  <a:rPr lang="vi-VN" sz="2400">
                    <a:latin typeface="Calibri" panose="020F0502020204030204" pitchFamily="34" charset="0"/>
                    <a:ea typeface="Cambria Math" panose="02040503050406030204" pitchFamily="18" charset="0"/>
                    <a:cs typeface="Calibri" panose="020F0502020204030204" pitchFamily="34" charset="0"/>
                  </a:rPr>
                  <a:t>: không thể tính chính xác được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m:t>
                    </m:r>
                  </m:oMath>
                </a14:m>
                <a:r>
                  <a:rPr lang="vi-VN" sz="2400">
                    <a:latin typeface="Calibri" panose="020F0502020204030204" pitchFamily="34" charset="0"/>
                    <a:ea typeface="Cambria Math" panose="02040503050406030204" pitchFamily="18" charset="0"/>
                    <a:cs typeface="Calibri" panose="020F0502020204030204" pitchFamily="34" charset="0"/>
                  </a:rPr>
                  <a:t> Sử dụng xấp xĩ</a:t>
                </a:r>
              </a:p>
            </p:txBody>
          </p:sp>
        </mc:Choice>
        <mc:Fallback>
          <p:sp>
            <p:nvSpPr>
              <p:cNvPr id="7" name="TextBox 6">
                <a:extLst>
                  <a:ext uri="{FF2B5EF4-FFF2-40B4-BE49-F238E27FC236}">
                    <a16:creationId xmlns:a16="http://schemas.microsoft.com/office/drawing/2014/main" id="{A263ACB3-BCD0-48B9-B91F-9CF09B41E8BE}"/>
                  </a:ext>
                </a:extLst>
              </p:cNvPr>
              <p:cNvSpPr txBox="1">
                <a:spLocks noRot="1" noChangeAspect="1" noMove="1" noResize="1" noEditPoints="1" noAdjustHandles="1" noChangeArrowheads="1" noChangeShapeType="1" noTextEdit="1"/>
              </p:cNvSpPr>
              <p:nvPr/>
            </p:nvSpPr>
            <p:spPr>
              <a:xfrm>
                <a:off x="2014386" y="1870286"/>
                <a:ext cx="8898779" cy="1142108"/>
              </a:xfrm>
              <a:prstGeom prst="rect">
                <a:avLst/>
              </a:prstGeom>
              <a:blipFill>
                <a:blip r:embed="rId3"/>
                <a:stretch>
                  <a:fillRect l="-959" r="-1781" b="-11765"/>
                </a:stretch>
              </a:blipFill>
            </p:spPr>
            <p:txBody>
              <a:bodyPr/>
              <a:lstStyle/>
              <a:p>
                <a:r>
                  <a:rPr lang="en-US">
                    <a:noFill/>
                  </a:rPr>
                  <a:t> </a:t>
                </a:r>
              </a:p>
            </p:txBody>
          </p:sp>
        </mc:Fallback>
      </mc:AlternateContent>
      <p:pic>
        <p:nvPicPr>
          <p:cNvPr id="11" name="图片 1" descr="658PICn58PIC6ue0XZd5uhd5e_PIC2018">
            <a:extLst>
              <a:ext uri="{FF2B5EF4-FFF2-40B4-BE49-F238E27FC236}">
                <a16:creationId xmlns:a16="http://schemas.microsoft.com/office/drawing/2014/main" id="{836B9A0D-CAA1-40AB-B8E4-A054AC646C83}"/>
              </a:ext>
            </a:extLst>
          </p:cNvPr>
          <p:cNvPicPr>
            <a:picLocks noChangeAspect="1"/>
          </p:cNvPicPr>
          <p:nvPr/>
        </p:nvPicPr>
        <p:blipFill>
          <a:blip r:embed="rId4">
            <a:lum bright="12000"/>
          </a:blip>
          <a:srcRect l="48781" t="51219"/>
          <a:stretch>
            <a:fillRect/>
          </a:stretch>
        </p:blipFill>
        <p:spPr>
          <a:xfrm>
            <a:off x="7354902" y="3429000"/>
            <a:ext cx="2014220" cy="1918335"/>
          </a:xfrm>
          <a:prstGeom prst="rect">
            <a:avLst/>
          </a:prstGeom>
        </p:spPr>
      </p:pic>
      <p:pic>
        <p:nvPicPr>
          <p:cNvPr id="12" name="图片 3" descr="658PICn58PIC6ue0XZd5uhd5e_PIC2018">
            <a:extLst>
              <a:ext uri="{FF2B5EF4-FFF2-40B4-BE49-F238E27FC236}">
                <a16:creationId xmlns:a16="http://schemas.microsoft.com/office/drawing/2014/main" id="{3E194ED0-4293-4F3D-9D39-33888B3B4FF1}"/>
              </a:ext>
            </a:extLst>
          </p:cNvPr>
          <p:cNvPicPr>
            <a:picLocks noChangeAspect="1"/>
          </p:cNvPicPr>
          <p:nvPr/>
        </p:nvPicPr>
        <p:blipFill>
          <a:blip r:embed="rId4">
            <a:lum bright="12000"/>
          </a:blip>
          <a:srcRect l="-710" t="694" r="56596" b="50525"/>
          <a:stretch>
            <a:fillRect/>
          </a:stretch>
        </p:blipFill>
        <p:spPr>
          <a:xfrm>
            <a:off x="3603957" y="3256915"/>
            <a:ext cx="1734820" cy="1918335"/>
          </a:xfrm>
          <a:prstGeom prst="rect">
            <a:avLst/>
          </a:prstGeom>
          <a:noFill/>
        </p:spPr>
      </p:pic>
      <p:sp>
        <p:nvSpPr>
          <p:cNvPr id="10" name="TextBox 9">
            <a:extLst>
              <a:ext uri="{FF2B5EF4-FFF2-40B4-BE49-F238E27FC236}">
                <a16:creationId xmlns:a16="http://schemas.microsoft.com/office/drawing/2014/main" id="{3BDBC672-4284-4FB0-8BB5-3370731634FB}"/>
              </a:ext>
            </a:extLst>
          </p:cNvPr>
          <p:cNvSpPr txBox="1"/>
          <p:nvPr/>
        </p:nvSpPr>
        <p:spPr>
          <a:xfrm>
            <a:off x="5540828" y="692487"/>
            <a:ext cx="6274709" cy="646331"/>
          </a:xfrm>
          <a:prstGeom prst="rect">
            <a:avLst/>
          </a:prstGeom>
          <a:noFill/>
        </p:spPr>
        <p:txBody>
          <a:bodyPr wrap="square" rtlCol="0">
            <a:spAutoFit/>
          </a:bodyPr>
          <a:lstStyle/>
          <a:p>
            <a:r>
              <a:rPr lang="vi-VN" sz="3600" b="1">
                <a:solidFill>
                  <a:srgbClr val="3D3939"/>
                </a:solidFill>
                <a:latin typeface="Calibri" panose="020F0502020204030204" pitchFamily="34" charset="0"/>
                <a:cs typeface="Calibri" panose="020F0502020204030204" pitchFamily="34" charset="0"/>
              </a:rPr>
              <a:t>Bayesian</a:t>
            </a:r>
            <a:r>
              <a:rPr lang="vi-VN" sz="3600" b="1" i="0">
                <a:solidFill>
                  <a:srgbClr val="3D3939"/>
                </a:solidFill>
                <a:effectLst/>
                <a:latin typeface="Calibri" panose="020F0502020204030204" pitchFamily="34" charset="0"/>
                <a:cs typeface="Calibri" panose="020F0502020204030204" pitchFamily="34" charset="0"/>
              </a:rPr>
              <a:t> Logistic Regression</a:t>
            </a:r>
            <a:endParaRPr lang="en-US" sz="3600" b="1" i="0">
              <a:solidFill>
                <a:srgbClr val="3D3939"/>
              </a:solidFill>
              <a:effectLst/>
              <a:latin typeface="Calibri" panose="020F0502020204030204" pitchFamily="34" charset="0"/>
              <a:cs typeface="Calibri" panose="020F0502020204030204" pitchFamily="34" charset="0"/>
            </a:endParaRPr>
          </a:p>
        </p:txBody>
      </p:sp>
      <p:pic>
        <p:nvPicPr>
          <p:cNvPr id="6" name="图片 41">
            <a:extLst>
              <a:ext uri="{FF2B5EF4-FFF2-40B4-BE49-F238E27FC236}">
                <a16:creationId xmlns:a16="http://schemas.microsoft.com/office/drawing/2014/main" id="{25F44A3D-B70C-4A09-9242-89417FE4FF02}"/>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214349" y="528762"/>
            <a:ext cx="1326479" cy="973779"/>
          </a:xfrm>
          <a:prstGeom prst="rect">
            <a:avLst/>
          </a:prstGeom>
        </p:spPr>
      </p:pic>
      <p:sp>
        <p:nvSpPr>
          <p:cNvPr id="9" name="Rectangle 8">
            <a:extLst>
              <a:ext uri="{FF2B5EF4-FFF2-40B4-BE49-F238E27FC236}">
                <a16:creationId xmlns:a16="http://schemas.microsoft.com/office/drawing/2014/main" id="{D152BD0C-25C0-47AE-A4DD-90E82EC997A4}"/>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73FD68B1-8626-4DD5-A792-6E720A0681B2}"/>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89</a:t>
            </a:fld>
            <a:endParaRPr lang="en-US" sz="1400">
              <a:solidFill>
                <a:schemeClr val="bg1"/>
              </a:solidFill>
            </a:endParaRPr>
          </a:p>
        </p:txBody>
      </p:sp>
    </p:spTree>
    <p:extLst>
      <p:ext uri="{BB962C8B-B14F-4D97-AF65-F5344CB8AC3E}">
        <p14:creationId xmlns:p14="http://schemas.microsoft.com/office/powerpoint/2010/main" val="336123476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EFA907-DE6C-427C-85B1-0F66B79F7FF5}"/>
              </a:ext>
            </a:extLst>
          </p:cNvPr>
          <p:cNvSpPr txBox="1"/>
          <p:nvPr/>
        </p:nvSpPr>
        <p:spPr>
          <a:xfrm>
            <a:off x="1813377" y="477407"/>
            <a:ext cx="5499536" cy="646331"/>
          </a:xfrm>
          <a:prstGeom prst="rect">
            <a:avLst/>
          </a:prstGeom>
          <a:noFill/>
        </p:spPr>
        <p:txBody>
          <a:bodyPr wrap="square" rtlCol="0">
            <a:spAutoFit/>
          </a:bodyPr>
          <a:lstStyle/>
          <a:p>
            <a:r>
              <a:rPr lang="vi-VN" sz="3600" b="1" i="0">
                <a:solidFill>
                  <a:srgbClr val="3D3939"/>
                </a:solidFill>
                <a:effectLst/>
                <a:latin typeface="Calibri" panose="020F0502020204030204" pitchFamily="34" charset="0"/>
                <a:cs typeface="Calibri" panose="020F0502020204030204" pitchFamily="34" charset="0"/>
              </a:rPr>
              <a:t>Xây dựng mô hình</a:t>
            </a:r>
            <a:endParaRPr lang="en-US" sz="3600" b="1" i="0">
              <a:solidFill>
                <a:srgbClr val="3D3939"/>
              </a:solidFill>
              <a:effectLst/>
              <a:latin typeface="Calibri" panose="020F0502020204030204" pitchFamily="34" charset="0"/>
              <a:cs typeface="Calibri" panose="020F0502020204030204" pitchFamily="34" charset="0"/>
            </a:endParaRPr>
          </a:p>
        </p:txBody>
      </p:sp>
      <p:pic>
        <p:nvPicPr>
          <p:cNvPr id="13" name="图片 41">
            <a:extLst>
              <a:ext uri="{FF2B5EF4-FFF2-40B4-BE49-F238E27FC236}">
                <a16:creationId xmlns:a16="http://schemas.microsoft.com/office/drawing/2014/main" id="{12766F6B-AA67-4F22-8F20-B0F156C6FBBB}"/>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51325" y="313684"/>
            <a:ext cx="1326479" cy="973779"/>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EB72981-449A-4093-9C20-93AC2AABD579}"/>
                  </a:ext>
                </a:extLst>
              </p:cNvPr>
              <p:cNvSpPr txBox="1"/>
              <p:nvPr/>
            </p:nvSpPr>
            <p:spPr>
              <a:xfrm>
                <a:off x="1004755" y="1287463"/>
                <a:ext cx="10182490" cy="5021055"/>
              </a:xfrm>
              <a:prstGeom prst="rect">
                <a:avLst/>
              </a:prstGeom>
              <a:noFill/>
            </p:spPr>
            <p:txBody>
              <a:bodyPr wrap="square" rtlCol="0">
                <a:spAutoFit/>
              </a:bodyPr>
              <a:lstStyle/>
              <a:p>
                <a:pPr>
                  <a:lnSpc>
                    <a:spcPct val="150000"/>
                  </a:lnSpc>
                </a:pPr>
                <a:r>
                  <a:rPr lang="vi-VN" sz="2400" b="1">
                    <a:latin typeface="Calibri" panose="020F0502020204030204" pitchFamily="34" charset="0"/>
                    <a:cs typeface="Calibri" panose="020F0502020204030204" pitchFamily="34" charset="0"/>
                  </a:rPr>
                  <a:t>Hàm phân lớp </a:t>
                </a:r>
                <a:r>
                  <a:rPr lang="vi-VN" sz="2400">
                    <a:latin typeface="Calibri" panose="020F0502020204030204" pitchFamily="34" charset="0"/>
                    <a:cs typeface="Calibri" panose="020F0502020204030204" pitchFamily="34" charset="0"/>
                  </a:rPr>
                  <a:t>đơn giản nhất của linear regression là </a:t>
                </a:r>
                <a14:m>
                  <m:oMath xmlns:m="http://schemas.openxmlformats.org/officeDocument/2006/math">
                    <m:r>
                      <a:rPr lang="vi-VN" sz="2400" b="0" i="1" smtClean="0">
                        <a:latin typeface="Cambria Math" panose="02040503050406030204" pitchFamily="18" charset="0"/>
                        <a:cs typeface="Calibri" panose="020F0502020204030204" pitchFamily="34" charset="0"/>
                      </a:rPr>
                      <m:t>𝑓</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𝑥</m:t>
                        </m:r>
                      </m:e>
                    </m:d>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𝑥</m:t>
                    </m:r>
                  </m:oMath>
                </a14:m>
                <a:r>
                  <a:rPr lang="vi-VN" sz="2400">
                    <a:latin typeface="Calibri" panose="020F0502020204030204" pitchFamily="34" charset="0"/>
                    <a:ea typeface="Cambria Math" panose="02040503050406030204" pitchFamily="18" charset="0"/>
                    <a:cs typeface="Calibri" panose="020F0502020204030204" pitchFamily="34" charset="0"/>
                  </a:rPr>
                  <a:t>. Khi ta lắp thêm một </a:t>
                </a:r>
                <a:r>
                  <a:rPr lang="vi-VN" sz="2400" b="1">
                    <a:latin typeface="Calibri" panose="020F0502020204030204" pitchFamily="34" charset="0"/>
                    <a:ea typeface="Cambria Math" panose="02040503050406030204" pitchFamily="18" charset="0"/>
                    <a:cs typeface="Calibri" panose="020F0502020204030204" pitchFamily="34" charset="0"/>
                  </a:rPr>
                  <a:t>hàm phân lớp</a:t>
                </a:r>
                <a:r>
                  <a:rPr lang="vi-VN" sz="2400">
                    <a:latin typeface="Calibri" panose="020F0502020204030204" pitchFamily="34" charset="0"/>
                    <a:ea typeface="Cambria Math" panose="02040503050406030204" pitchFamily="18" charset="0"/>
                    <a:cs typeface="Calibri" panose="020F0502020204030204" pitchFamily="34" charset="0"/>
                  </a:rPr>
                  <a:t> này vào mô hình </a:t>
                </a:r>
                <a:r>
                  <a:rPr lang="vi-VN" sz="2400">
                    <a:latin typeface="Calibri" panose="020F0502020204030204" pitchFamily="34" charset="0"/>
                    <a:cs typeface="Calibri" panose="020F0502020204030204" pitchFamily="34" charset="0"/>
                  </a:rPr>
                  <a:t>linear regression</a:t>
                </a:r>
                <a:r>
                  <a:rPr lang="vi-VN" sz="2400">
                    <a:latin typeface="Calibri" panose="020F0502020204030204" pitchFamily="34" charset="0"/>
                    <a:ea typeface="Cambria Math" panose="02040503050406030204" pitchFamily="18" charset="0"/>
                    <a:cs typeface="Calibri" panose="020F0502020204030204" pitchFamily="34" charset="0"/>
                  </a:rPr>
                  <a:t> sẽ có dạng như sau </a:t>
                </a:r>
                <a:endParaRPr lang="vi-VN" sz="2400" b="0" i="1">
                  <a:latin typeface="Cambria Math" panose="02040503050406030204" pitchFamily="18" charset="0"/>
                  <a:cs typeface="Calibri" panose="020F0502020204030204" pitchFamily="34" charset="0"/>
                </a:endParaRPr>
              </a:p>
              <a:p>
                <a:pP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cs typeface="Calibri" panose="020F0502020204030204" pitchFamily="34" charset="0"/>
                        </a:rPr>
                        <m:t>𝑦</m:t>
                      </m:r>
                      <m:d>
                        <m:dPr>
                          <m:ctrlPr>
                            <a:rPr lang="vi-VN" sz="2400" i="1">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r>
                            <a:rPr lang="vi-VN" sz="2400" b="1" i="0"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e>
                      </m:d>
                      <m:r>
                        <a:rPr lang="vi-VN" sz="2400" i="1">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cs typeface="Calibri" panose="020F0502020204030204" pitchFamily="34" charset="0"/>
                            </a:rPr>
                            <m:t>0</m:t>
                          </m:r>
                        </m:sub>
                      </m:sSub>
                      <m:sSub>
                        <m:sSubPr>
                          <m:ctrlPr>
                            <a:rPr lang="vi-VN" sz="2400" i="1">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𝜙</m:t>
                          </m:r>
                        </m:e>
                        <m:sub>
                          <m:r>
                            <a:rPr lang="vi-VN" sz="2400" b="0" i="1" smtClean="0">
                              <a:latin typeface="Cambria Math" panose="02040503050406030204" pitchFamily="18" charset="0"/>
                              <a:cs typeface="Calibri" panose="020F0502020204030204" pitchFamily="34" charset="0"/>
                            </a:rPr>
                            <m:t>0</m:t>
                          </m:r>
                        </m:sub>
                      </m:sSub>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cs typeface="Calibri" panose="020F0502020204030204" pitchFamily="34" charset="0"/>
                            </a:rPr>
                            <m:t>1</m:t>
                          </m:r>
                        </m:sub>
                      </m:sSub>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𝜙</m:t>
                          </m:r>
                        </m:e>
                        <m:sub>
                          <m:r>
                            <a:rPr lang="vi-VN" sz="2400" b="0" i="1" smtClean="0">
                              <a:latin typeface="Cambria Math" panose="02040503050406030204" pitchFamily="18" charset="0"/>
                              <a:cs typeface="Calibri" panose="020F0502020204030204" pitchFamily="34" charset="0"/>
                            </a:rPr>
                            <m:t>1</m:t>
                          </m:r>
                        </m:sub>
                      </m:sSub>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cs typeface="Calibri" panose="020F0502020204030204" pitchFamily="34" charset="0"/>
                            </a:rPr>
                            <m:t>2</m:t>
                          </m:r>
                        </m:sub>
                      </m:sSub>
                      <m:sSub>
                        <m:sSubPr>
                          <m:ctrlPr>
                            <a:rPr lang="vi-VN" sz="2400" b="0" i="1" smtClean="0">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𝜙</m:t>
                          </m:r>
                        </m:e>
                        <m:sub>
                          <m:r>
                            <a:rPr lang="vi-VN" sz="2400" b="0" i="1" smtClean="0">
                              <a:latin typeface="Cambria Math" panose="02040503050406030204" pitchFamily="18" charset="0"/>
                              <a:cs typeface="Calibri" panose="020F0502020204030204" pitchFamily="34" charset="0"/>
                            </a:rPr>
                            <m:t>2</m:t>
                          </m:r>
                        </m:sub>
                      </m:sSub>
                      <m:d>
                        <m:dPr>
                          <m:ctrlPr>
                            <a:rPr lang="vi-VN" sz="2400" i="1">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cs typeface="Calibri" panose="020F0502020204030204" pitchFamily="34" charset="0"/>
                            </a:rPr>
                            <m:t>𝐷</m:t>
                          </m:r>
                        </m:sub>
                      </m:sSub>
                      <m:sSub>
                        <m:sSubPr>
                          <m:ctrlPr>
                            <a:rPr lang="vi-VN" sz="2400" b="0" i="1" smtClean="0">
                              <a:latin typeface="Cambria Math" panose="02040503050406030204" pitchFamily="18" charset="0"/>
                              <a:cs typeface="Calibri" panose="020F0502020204030204" pitchFamily="34" charset="0"/>
                            </a:rPr>
                          </m:ctrlPr>
                        </m:sSubPr>
                        <m:e>
                          <m:r>
                            <a:rPr lang="vi-VN" sz="2400" i="1">
                              <a:latin typeface="Cambria Math" panose="02040503050406030204" pitchFamily="18" charset="0"/>
                              <a:cs typeface="Calibri" panose="020F0502020204030204" pitchFamily="34" charset="0"/>
                            </a:rPr>
                            <m:t>𝜙</m:t>
                          </m:r>
                        </m:e>
                        <m:sub>
                          <m:r>
                            <a:rPr lang="vi-VN" sz="2400" b="0" i="1" smtClean="0">
                              <a:latin typeface="Cambria Math" panose="02040503050406030204" pitchFamily="18" charset="0"/>
                              <a:cs typeface="Calibri" panose="020F0502020204030204" pitchFamily="34" charset="0"/>
                            </a:rPr>
                            <m:t>𝐷</m:t>
                          </m:r>
                        </m:sub>
                      </m:sSub>
                      <m:d>
                        <m:dPr>
                          <m:ctrlPr>
                            <a:rPr lang="vi-VN" sz="2400" i="1">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e>
                      </m:d>
                    </m:oMath>
                  </m:oMathPara>
                </a14:m>
                <a:endParaRPr lang="vi-VN" sz="2400">
                  <a:latin typeface="Calibri" panose="020F0502020204030204" pitchFamily="34" charset="0"/>
                  <a:cs typeface="Calibri" panose="020F0502020204030204" pitchFamily="34" charset="0"/>
                </a:endParaRPr>
              </a:p>
              <a:p>
                <a:pPr marL="2232025" indent="457200">
                  <a:lnSpc>
                    <a:spcPct val="150000"/>
                  </a:lnSpc>
                </a:pPr>
                <a14:m>
                  <m:oMathPara xmlns:m="http://schemas.openxmlformats.org/officeDocument/2006/math">
                    <m:oMathParaPr>
                      <m:jc m:val="centerGroup"/>
                    </m:oMathParaPr>
                    <m:oMath xmlns:m="http://schemas.openxmlformats.org/officeDocument/2006/math">
                      <m:r>
                        <a:rPr lang="vi-VN" sz="240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cs typeface="Calibri" panose="020F0502020204030204" pitchFamily="34" charset="0"/>
                            </a:rPr>
                            <m:t>0</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cs typeface="Calibri" panose="020F0502020204030204" pitchFamily="34" charset="0"/>
                            </a:rPr>
                            <m:t>1</m:t>
                          </m:r>
                        </m:sub>
                      </m:sSub>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cs typeface="Calibri" panose="020F0502020204030204" pitchFamily="34" charset="0"/>
                            </a:rPr>
                            <m:t>2</m:t>
                          </m:r>
                        </m:sub>
                      </m:sSub>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𝑤</m:t>
                          </m:r>
                        </m:e>
                        <m:sub>
                          <m:r>
                            <a:rPr lang="vi-VN" sz="2400" b="0" i="1" smtClean="0">
                              <a:latin typeface="Cambria Math" panose="02040503050406030204" pitchFamily="18" charset="0"/>
                              <a:cs typeface="Calibri" panose="020F0502020204030204" pitchFamily="34" charset="0"/>
                            </a:rPr>
                            <m:t>𝐷</m:t>
                          </m:r>
                        </m:sub>
                      </m:sSub>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𝐷</m:t>
                          </m:r>
                        </m:sub>
                      </m:sSub>
                    </m:oMath>
                  </m:oMathPara>
                </a14:m>
                <a:endParaRPr lang="vi-VN" sz="2400">
                  <a:latin typeface="Calibri" panose="020F0502020204030204" pitchFamily="34" charset="0"/>
                  <a:cs typeface="Calibri" panose="020F0502020204030204" pitchFamily="34" charset="0"/>
                </a:endParaRPr>
              </a:p>
              <a:p>
                <a:pPr marL="804863">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Trong đó, </a:t>
                </a:r>
                <a14:m>
                  <m:oMath xmlns:m="http://schemas.openxmlformats.org/officeDocument/2006/math">
                    <m:r>
                      <a:rPr lang="vi-VN" sz="2400" b="0" i="1" smtClean="0">
                        <a:latin typeface="Cambria Math" panose="02040503050406030204" pitchFamily="18" charset="0"/>
                        <a:cs typeface="Calibri" panose="020F0502020204030204" pitchFamily="34" charset="0"/>
                      </a:rPr>
                      <m:t>𝑦</m:t>
                    </m:r>
                    <m:d>
                      <m:dPr>
                        <m:ctrlPr>
                          <a:rPr lang="vi-VN" sz="2400" i="1">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r>
                          <a:rPr lang="vi-VN" sz="2400" b="1" i="0" smtClean="0">
                            <a:latin typeface="Cambria Math" panose="02040503050406030204" pitchFamily="18" charset="0"/>
                            <a:cs typeface="Calibri" panose="020F0502020204030204" pitchFamily="34" charset="0"/>
                          </a:rPr>
                          <m:t>,</m:t>
                        </m:r>
                        <m:r>
                          <a:rPr lang="vi-VN" sz="2400" b="1" i="0" smtClean="0">
                            <a:latin typeface="Cambria Math" panose="02040503050406030204" pitchFamily="18" charset="0"/>
                            <a:cs typeface="Calibri" panose="020F0502020204030204" pitchFamily="34" charset="0"/>
                          </a:rPr>
                          <m:t>𝐰</m:t>
                        </m:r>
                      </m:e>
                    </m:d>
                  </m:oMath>
                </a14:m>
                <a:r>
                  <a:rPr lang="vi-VN" sz="2400">
                    <a:latin typeface="Calibri" panose="020F0502020204030204" pitchFamily="34" charset="0"/>
                    <a:ea typeface="Cambria Math" panose="02040503050406030204" pitchFamily="18" charset="0"/>
                    <a:cs typeface="Calibri" panose="020F0502020204030204" pitchFamily="34" charset="0"/>
                  </a:rPr>
                  <a:t> là mô hình, </a:t>
                </a:r>
                <a14:m>
                  <m:oMath xmlns:m="http://schemas.openxmlformats.org/officeDocument/2006/math">
                    <m:r>
                      <a:rPr lang="vi-VN" sz="2400" b="1" i="0">
                        <a:latin typeface="Cambria Math" panose="02040503050406030204" pitchFamily="18" charset="0"/>
                        <a:cs typeface="Calibri" panose="020F0502020204030204" pitchFamily="34" charset="0"/>
                      </a:rPr>
                      <m:t>𝐰</m:t>
                    </m:r>
                  </m:oMath>
                </a14:m>
                <a:r>
                  <a:rPr lang="vi-VN" sz="2400">
                    <a:latin typeface="Calibri" panose="020F0502020204030204" pitchFamily="34" charset="0"/>
                    <a:ea typeface="Cambria Math" panose="02040503050406030204" pitchFamily="18" charset="0"/>
                    <a:cs typeface="Calibri" panose="020F0502020204030204" pitchFamily="34" charset="0"/>
                  </a:rPr>
                  <a:t> là ma trận hệ số</a:t>
                </a:r>
              </a:p>
              <a:p>
                <a:pPr marL="804863" indent="1198563">
                  <a:lnSpc>
                    <a:spcPct val="150000"/>
                  </a:lnSpc>
                </a:pPr>
                <a14:m>
                  <m:oMath xmlns:m="http://schemas.openxmlformats.org/officeDocument/2006/math">
                    <m:r>
                      <a:rPr lang="vi-VN" sz="2400" b="0" i="1" smtClean="0">
                        <a:latin typeface="Cambria Math" panose="02040503050406030204" pitchFamily="18" charset="0"/>
                        <a:cs typeface="Calibri" panose="020F0502020204030204" pitchFamily="34" charset="0"/>
                      </a:rPr>
                      <m:t>𝐷</m:t>
                    </m:r>
                  </m:oMath>
                </a14:m>
                <a:r>
                  <a:rPr lang="vi-VN" sz="2400">
                    <a:latin typeface="Calibri" panose="020F0502020204030204" pitchFamily="34" charset="0"/>
                    <a:ea typeface="Cambria Math" panose="02040503050406030204" pitchFamily="18" charset="0"/>
                    <a:cs typeface="Calibri" panose="020F0502020204030204" pitchFamily="34" charset="0"/>
                  </a:rPr>
                  <a:t> là số chiều của vector</a:t>
                </a:r>
              </a:p>
              <a:p>
                <a:pPr marL="804863" indent="1198563">
                  <a:lnSpc>
                    <a:spcPct val="150000"/>
                  </a:lnSpc>
                </a:pPr>
                <a14:m>
                  <m:oMath xmlns:m="http://schemas.openxmlformats.org/officeDocument/2006/math">
                    <m:r>
                      <a:rPr lang="vi-VN" sz="2400" b="0" i="1" smtClean="0">
                        <a:latin typeface="Cambria Math" panose="02040503050406030204" pitchFamily="18" charset="0"/>
                        <a:cs typeface="Calibri" panose="020F0502020204030204" pitchFamily="34" charset="0"/>
                      </a:rPr>
                      <m:t>𝜙</m:t>
                    </m:r>
                    <m:d>
                      <m:dPr>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=[1,</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1</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2</m:t>
                        </m:r>
                      </m:sub>
                    </m:sSub>
                    <m:r>
                      <a:rPr lang="vi-VN" sz="2400" b="0" i="1" smtClean="0">
                        <a:latin typeface="Cambria Math" panose="02040503050406030204" pitchFamily="18" charset="0"/>
                        <a:cs typeface="Calibri" panose="020F0502020204030204" pitchFamily="34" charset="0"/>
                      </a:rPr>
                      <m:t>,….,</m:t>
                    </m:r>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𝑥</m:t>
                        </m:r>
                      </m:e>
                      <m:sub>
                        <m:r>
                          <a:rPr lang="vi-VN" sz="2400" b="0" i="1" smtClean="0">
                            <a:latin typeface="Cambria Math" panose="02040503050406030204" pitchFamily="18" charset="0"/>
                            <a:cs typeface="Calibri" panose="020F0502020204030204" pitchFamily="34" charset="0"/>
                          </a:rPr>
                          <m:t>𝐷</m:t>
                        </m:r>
                      </m:sub>
                    </m:sSub>
                    <m:r>
                      <a:rPr lang="vi-VN" sz="2400" b="0" i="1"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ea typeface="Cambria Math" panose="02040503050406030204" pitchFamily="18" charset="0"/>
                    <a:cs typeface="Calibri" panose="020F0502020204030204" pitchFamily="34" charset="0"/>
                  </a:rPr>
                  <a:t> là tập hàm phân lớp của mô hình trên</a:t>
                </a: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4" name="TextBox 3">
                <a:extLst>
                  <a:ext uri="{FF2B5EF4-FFF2-40B4-BE49-F238E27FC236}">
                    <a16:creationId xmlns:a16="http://schemas.microsoft.com/office/drawing/2014/main" id="{4EB72981-449A-4093-9C20-93AC2AABD579}"/>
                  </a:ext>
                </a:extLst>
              </p:cNvPr>
              <p:cNvSpPr txBox="1">
                <a:spLocks noRot="1" noChangeAspect="1" noMove="1" noResize="1" noEditPoints="1" noAdjustHandles="1" noChangeArrowheads="1" noChangeShapeType="1" noTextEdit="1"/>
              </p:cNvSpPr>
              <p:nvPr/>
            </p:nvSpPr>
            <p:spPr>
              <a:xfrm>
                <a:off x="1004755" y="1287463"/>
                <a:ext cx="10182490" cy="5021055"/>
              </a:xfrm>
              <a:prstGeom prst="rect">
                <a:avLst/>
              </a:prstGeom>
              <a:blipFill>
                <a:blip r:embed="rId5"/>
                <a:stretch>
                  <a:fillRect l="-95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D5A937F9-0AAB-4C9E-9AB1-774D24F65649}"/>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Slide Number Placeholder 4">
            <a:extLst>
              <a:ext uri="{FF2B5EF4-FFF2-40B4-BE49-F238E27FC236}">
                <a16:creationId xmlns:a16="http://schemas.microsoft.com/office/drawing/2014/main" id="{38784EE8-6E22-4D7F-A384-F9D444B025B9}"/>
              </a:ext>
            </a:extLst>
          </p:cNvPr>
          <p:cNvSpPr>
            <a:spLocks noGrp="1"/>
          </p:cNvSpPr>
          <p:nvPr>
            <p:ph type="sldNum" sz="quarter" idx="12"/>
          </p:nvPr>
        </p:nvSpPr>
        <p:spPr>
          <a:xfrm>
            <a:off x="8420338" y="0"/>
            <a:ext cx="2743200" cy="365125"/>
          </a:xfrm>
        </p:spPr>
        <p:txBody>
          <a:bodyPr/>
          <a:lstStyle/>
          <a:p>
            <a:fld id="{9E497CE9-8561-478F-9A7F-A9CB046A092C}" type="slidenum">
              <a:rPr lang="en-US" smtClean="0">
                <a:solidFill>
                  <a:schemeClr val="bg1"/>
                </a:solidFill>
              </a:rPr>
              <a:t>9</a:t>
            </a:fld>
            <a:endParaRPr lang="en-US" sz="1400">
              <a:solidFill>
                <a:schemeClr val="bg1"/>
              </a:solidFill>
            </a:endParaRPr>
          </a:p>
        </p:txBody>
      </p:sp>
    </p:spTree>
    <p:extLst>
      <p:ext uri="{BB962C8B-B14F-4D97-AF65-F5344CB8AC3E}">
        <p14:creationId xmlns:p14="http://schemas.microsoft.com/office/powerpoint/2010/main" val="258103529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9FB29C-CBFC-49A8-89D6-F95FDEC7E135}"/>
              </a:ext>
            </a:extLst>
          </p:cNvPr>
          <p:cNvSpPr/>
          <p:nvPr/>
        </p:nvSpPr>
        <p:spPr>
          <a:xfrm>
            <a:off x="1329981" y="1534014"/>
            <a:ext cx="8173689" cy="1449382"/>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D6D502-E911-40BA-90DF-1588FB2C6847}"/>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1. Xấp xĩ xác suất hậu nghiệm </a:t>
            </a:r>
            <a:endParaRPr lang="en-US" sz="3200" b="1" i="0">
              <a:solidFill>
                <a:srgbClr val="3D3939"/>
              </a:solidFill>
              <a:effectLst/>
              <a:latin typeface="Calibri" panose="020F0502020204030204" pitchFamily="34" charset="0"/>
              <a:cs typeface="Calibri" panose="020F0502020204030204" pitchFamily="34" charset="0"/>
            </a:endParaRPr>
          </a:p>
        </p:txBody>
      </p:sp>
      <p:cxnSp>
        <p:nvCxnSpPr>
          <p:cNvPr id="3" name="直线连接符 2">
            <a:extLst>
              <a:ext uri="{FF2B5EF4-FFF2-40B4-BE49-F238E27FC236}">
                <a16:creationId xmlns:a16="http://schemas.microsoft.com/office/drawing/2014/main" id="{B318F360-A886-4D19-A575-22C9F2C27CCC}"/>
              </a:ext>
            </a:extLst>
          </p:cNvPr>
          <p:cNvCxnSpPr>
            <a:cxnSpLocks/>
          </p:cNvCxnSpPr>
          <p:nvPr/>
        </p:nvCxnSpPr>
        <p:spPr>
          <a:xfrm>
            <a:off x="713920" y="1141971"/>
            <a:ext cx="5382080" cy="0"/>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DBDA80E-51A2-43B3-96EF-B92EAFD030B8}"/>
                  </a:ext>
                </a:extLst>
              </p:cNvPr>
              <p:cNvSpPr txBox="1"/>
              <p:nvPr/>
            </p:nvSpPr>
            <p:spPr>
              <a:xfrm>
                <a:off x="1656549" y="1582051"/>
                <a:ext cx="7537147" cy="2802690"/>
              </a:xfrm>
              <a:prstGeom prst="rect">
                <a:avLst/>
              </a:prstGeom>
              <a:noFill/>
            </p:spPr>
            <p:txBody>
              <a:bodyPr wrap="square">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Ta sử dụng xấp xĩ Laplace:</a:t>
                </a:r>
              </a:p>
              <a:p>
                <a:pPr algn="ct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e>
                        <m:r>
                          <a:rPr lang="vi-VN" sz="2400" b="0" i="1" smtClean="0">
                            <a:latin typeface="Cambria Math" panose="02040503050406030204" pitchFamily="18" charset="0"/>
                            <a:ea typeface="Cambria Math" panose="02040503050406030204" pitchFamily="18" charset="0"/>
                            <a:cs typeface="Calibri" panose="020F0502020204030204" pitchFamily="34" charset="0"/>
                          </a:rPr>
                          <m:t>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𝒩</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acc>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𝐇</m:t>
                        </m:r>
                      </m:e>
                      <m:sup>
                        <m:r>
                          <a:rPr lang="vi-VN" sz="2400" b="1" i="0" smtClean="0">
                            <a:latin typeface="Cambria Math" panose="02040503050406030204" pitchFamily="18" charset="0"/>
                            <a:ea typeface="Cambria Math" panose="02040503050406030204" pitchFamily="18" charset="0"/>
                            <a:cs typeface="Calibri" panose="020F0502020204030204" pitchFamily="34" charset="0"/>
                          </a:rPr>
                          <m:t>−</m:t>
                        </m:r>
                        <m:r>
                          <a:rPr lang="vi-VN" sz="2400" b="0" i="0" smtClean="0">
                            <a:latin typeface="Cambria Math" panose="02040503050406030204" pitchFamily="18" charset="0"/>
                            <a:ea typeface="Cambria Math" panose="02040503050406030204" pitchFamily="18" charset="0"/>
                            <a:cs typeface="Calibri" panose="020F0502020204030204" pitchFamily="34" charset="0"/>
                          </a:rPr>
                          <m:t>1</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m:t>
                    </m:r>
                  </m:oMath>
                </a14:m>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Trong đó, </a:t>
                </a:r>
                <a14:m>
                  <m:oMath xmlns:m="http://schemas.openxmlformats.org/officeDocument/2006/math">
                    <m:acc>
                      <m:acc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acc>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0" smtClean="0">
                        <a:latin typeface="Cambria Math" panose="02040503050406030204" pitchFamily="18" charset="0"/>
                        <a:ea typeface="Cambria Math" panose="02040503050406030204" pitchFamily="18" charset="0"/>
                        <a:cs typeface="Calibri" panose="020F0502020204030204" pitchFamily="34" charset="0"/>
                      </a:rPr>
                      <m:t>  </m:t>
                    </m:r>
                  </m:oMath>
                </a14:m>
                <a:r>
                  <a:rPr lang="vi-VN" sz="2400">
                    <a:latin typeface="Calibri" panose="020F0502020204030204" pitchFamily="34" charset="0"/>
                    <a:ea typeface="Cambria Math" panose="02040503050406030204" pitchFamily="18" charset="0"/>
                    <a:cs typeface="Calibri" panose="020F0502020204030204" pitchFamily="34" charset="0"/>
                  </a:rPr>
                  <a:t>MAP estimate</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𝐇</m:t>
                        </m:r>
                      </m:e>
                      <m:sup>
                        <m:r>
                          <a:rPr lang="vi-VN" sz="2400" b="1" i="0" smtClean="0">
                            <a:latin typeface="Cambria Math" panose="02040503050406030204" pitchFamily="18" charset="0"/>
                            <a:ea typeface="Cambria Math" panose="02040503050406030204" pitchFamily="18" charset="0"/>
                            <a:cs typeface="Calibri" panose="020F0502020204030204" pitchFamily="34" charset="0"/>
                          </a:rPr>
                          <m:t>−</m:t>
                        </m:r>
                        <m:r>
                          <a:rPr lang="vi-VN" sz="2400" b="0" i="0" smtClean="0">
                            <a:latin typeface="Cambria Math" panose="02040503050406030204" pitchFamily="18" charset="0"/>
                            <a:ea typeface="Cambria Math" panose="02040503050406030204" pitchFamily="18" charset="0"/>
                            <a:cs typeface="Calibri" panose="020F0502020204030204" pitchFamily="34" charset="0"/>
                          </a:rPr>
                          <m:t>1</m:t>
                        </m:r>
                      </m:sup>
                    </m:sSup>
                  </m:oMath>
                </a14:m>
                <a:r>
                  <a:rPr lang="vi-VN" sz="2400">
                    <a:latin typeface="Calibri" panose="020F0502020204030204" pitchFamily="34" charset="0"/>
                    <a:ea typeface="Cambria Math" panose="02040503050406030204" pitchFamily="18" charset="0"/>
                    <a:cs typeface="Calibri" panose="020F0502020204030204" pitchFamily="34" charset="0"/>
                  </a:rPr>
                  <a:t> là ma trận Hesse nghịch đảo của </a:t>
                </a:r>
                <a14:m>
                  <m:oMath xmlns:m="http://schemas.openxmlformats.org/officeDocument/2006/math">
                    <m:r>
                      <m:rPr>
                        <m:sty m:val="p"/>
                      </m:rPr>
                      <a:rPr lang="vi-VN" sz="2400" b="0" i="1" smtClean="0">
                        <a:latin typeface="Cambria Math" panose="02040503050406030204" pitchFamily="18" charset="0"/>
                        <a:ea typeface="Cambria Math" panose="02040503050406030204" pitchFamily="18" charset="0"/>
                        <a:cs typeface="Calibri" panose="020F0502020204030204" pitchFamily="34" charset="0"/>
                      </a:rPr>
                      <m:t>log</m:t>
                    </m:r>
                    <m:r>
                      <a:rPr lang="vi-VN" sz="2400" b="0" i="1" smtClean="0">
                        <a:latin typeface="Cambria Math" panose="02040503050406030204" pitchFamily="18" charset="0"/>
                        <a:ea typeface="Cambria Math" panose="02040503050406030204" pitchFamily="18" charset="0"/>
                        <a:cs typeface="Calibri" panose="020F0502020204030204" pitchFamily="34" charset="0"/>
                      </a:rPr>
                      <m:t> </m:t>
                    </m:r>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𝒟</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oMath>
                </a14:m>
                <a:endParaRPr lang="vi-VN" sz="2400" b="1">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6" name="TextBox 5">
                <a:extLst>
                  <a:ext uri="{FF2B5EF4-FFF2-40B4-BE49-F238E27FC236}">
                    <a16:creationId xmlns:a16="http://schemas.microsoft.com/office/drawing/2014/main" id="{2DBDA80E-51A2-43B3-96EF-B92EAFD030B8}"/>
                  </a:ext>
                </a:extLst>
              </p:cNvPr>
              <p:cNvSpPr txBox="1">
                <a:spLocks noRot="1" noChangeAspect="1" noMove="1" noResize="1" noEditPoints="1" noAdjustHandles="1" noChangeArrowheads="1" noChangeShapeType="1" noTextEdit="1"/>
              </p:cNvSpPr>
              <p:nvPr/>
            </p:nvSpPr>
            <p:spPr>
              <a:xfrm>
                <a:off x="1656549" y="1582051"/>
                <a:ext cx="7537147" cy="2802690"/>
              </a:xfrm>
              <a:prstGeom prst="rect">
                <a:avLst/>
              </a:prstGeom>
              <a:blipFill>
                <a:blip r:embed="rId3"/>
                <a:stretch>
                  <a:fillRect l="-1294" r="-1052" b="-435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FEEBA7B-A0DE-4931-8CB0-D3FFD236AFC4}"/>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Slide Number Placeholder 4">
            <a:extLst>
              <a:ext uri="{FF2B5EF4-FFF2-40B4-BE49-F238E27FC236}">
                <a16:creationId xmlns:a16="http://schemas.microsoft.com/office/drawing/2014/main" id="{536C1C97-026C-4AEE-9CFE-25992B3624D0}"/>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90</a:t>
            </a:fld>
            <a:endParaRPr lang="en-US" sz="1400">
              <a:solidFill>
                <a:schemeClr val="bg1"/>
              </a:solidFill>
            </a:endParaRPr>
          </a:p>
        </p:txBody>
      </p:sp>
    </p:spTree>
    <p:extLst>
      <p:ext uri="{BB962C8B-B14F-4D97-AF65-F5344CB8AC3E}">
        <p14:creationId xmlns:p14="http://schemas.microsoft.com/office/powerpoint/2010/main" val="224975392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animEffect transition="in" filter="fade">
                                      <p:cBhvr>
                                        <p:cTn id="23" dur="500"/>
                                        <p:tgtEl>
                                          <p:spTgt spid="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fade">
                                      <p:cBhvr>
                                        <p:cTn id="31"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D6D502-E911-40BA-90DF-1588FB2C6847}"/>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Calibri" panose="020F0502020204030204" pitchFamily="34" charset="0"/>
                <a:cs typeface="Calibri" panose="020F0502020204030204" pitchFamily="34" charset="0"/>
              </a:rPr>
              <a:t>2. Xấp xĩ phân phối dự đoán hậu nghiệm </a:t>
            </a:r>
            <a:endParaRPr lang="en-US" sz="3200" b="1" i="0">
              <a:solidFill>
                <a:srgbClr val="3D3939"/>
              </a:solidFill>
              <a:effectLst/>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DBDA80E-51A2-43B3-96EF-B92EAFD030B8}"/>
                  </a:ext>
                </a:extLst>
              </p:cNvPr>
              <p:cNvSpPr txBox="1"/>
              <p:nvPr/>
            </p:nvSpPr>
            <p:spPr>
              <a:xfrm>
                <a:off x="2864368" y="1563017"/>
                <a:ext cx="4696626" cy="66729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e>
                          <m:r>
                            <a:rPr lang="vi-VN" sz="2400" i="1">
                              <a:latin typeface="Cambria Math" panose="02040503050406030204" pitchFamily="18" charset="0"/>
                              <a:ea typeface="Cambria Math" panose="02040503050406030204" pitchFamily="18" charset="0"/>
                              <a:cs typeface="Calibri" panose="020F0502020204030204" pitchFamily="34" charset="0"/>
                            </a:rPr>
                            <m:t>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𝑑</m:t>
                      </m:r>
                      <m:r>
                        <a:rPr lang="vi-VN" sz="2400" b="1">
                          <a:latin typeface="Cambria Math" panose="02040503050406030204" pitchFamily="18" charset="0"/>
                          <a:ea typeface="Cambria Math" panose="02040503050406030204" pitchFamily="18" charset="0"/>
                          <a:cs typeface="Calibri" panose="020F0502020204030204" pitchFamily="34" charset="0"/>
                        </a:rPr>
                        <m:t>𝐰</m:t>
                      </m:r>
                    </m:oMath>
                  </m:oMathPara>
                </a14:m>
                <a:endParaRPr lang="vi-VN" sz="2400" b="1">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6" name="TextBox 5">
                <a:extLst>
                  <a:ext uri="{FF2B5EF4-FFF2-40B4-BE49-F238E27FC236}">
                    <a16:creationId xmlns:a16="http://schemas.microsoft.com/office/drawing/2014/main" id="{2DBDA80E-51A2-43B3-96EF-B92EAFD030B8}"/>
                  </a:ext>
                </a:extLst>
              </p:cNvPr>
              <p:cNvSpPr txBox="1">
                <a:spLocks noRot="1" noChangeAspect="1" noMove="1" noResize="1" noEditPoints="1" noAdjustHandles="1" noChangeArrowheads="1" noChangeShapeType="1" noTextEdit="1"/>
              </p:cNvSpPr>
              <p:nvPr/>
            </p:nvSpPr>
            <p:spPr>
              <a:xfrm>
                <a:off x="2864368" y="1563017"/>
                <a:ext cx="4696626" cy="66729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D968CD0-4995-4B7C-BF59-FA36AE6754AB}"/>
                  </a:ext>
                </a:extLst>
              </p:cNvPr>
              <p:cNvSpPr txBox="1"/>
              <p:nvPr/>
            </p:nvSpPr>
            <p:spPr>
              <a:xfrm>
                <a:off x="1066801" y="2296417"/>
                <a:ext cx="9202778" cy="1697068"/>
              </a:xfrm>
              <a:prstGeom prst="rect">
                <a:avLst/>
              </a:prstGeom>
              <a:noFill/>
            </p:spPr>
            <p:txBody>
              <a:bodyPr wrap="square">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Nếu coi xác suất hậu nghiệm bị suy biến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e>
                        <m:r>
                          <a:rPr lang="vi-VN" sz="2400" i="1">
                            <a:latin typeface="Cambria Math" panose="02040503050406030204" pitchFamily="18" charset="0"/>
                            <a:ea typeface="Cambria Math" panose="02040503050406030204" pitchFamily="18" charset="0"/>
                            <a:cs typeface="Calibri" panose="020F0502020204030204" pitchFamily="34" charset="0"/>
                          </a:rPr>
                          <m:t>𝒟</m:t>
                        </m:r>
                      </m:e>
                    </m:d>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𝛿</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b="1" i="0" smtClean="0">
                            <a:latin typeface="Cambria Math" panose="02040503050406030204" pitchFamily="18" charset="0"/>
                            <a:ea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e>
                    </m:d>
                  </m:oMath>
                </a14:m>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Trong đó, </a:t>
                </a:r>
                <a14:m>
                  <m:oMath xmlns:m="http://schemas.openxmlformats.org/officeDocument/2006/math">
                    <m:acc>
                      <m:accPr>
                        <m: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accPr>
                      <m:e>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acc>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0" smtClean="0">
                        <a:latin typeface="Cambria Math" panose="02040503050406030204" pitchFamily="18" charset="0"/>
                        <a:ea typeface="Cambria Math" panose="02040503050406030204" pitchFamily="18" charset="0"/>
                        <a:cs typeface="Calibri" panose="020F0502020204030204" pitchFamily="34" charset="0"/>
                      </a:rPr>
                      <m:t>  </m:t>
                    </m:r>
                  </m:oMath>
                </a14:m>
                <a:r>
                  <a:rPr lang="vi-VN" sz="2400">
                    <a:latin typeface="Calibri" panose="020F0502020204030204" pitchFamily="34" charset="0"/>
                    <a:ea typeface="Cambria Math" panose="02040503050406030204" pitchFamily="18" charset="0"/>
                    <a:cs typeface="Calibri" panose="020F0502020204030204" pitchFamily="34" charset="0"/>
                  </a:rPr>
                  <a:t>MAP estimate</a:t>
                </a:r>
              </a:p>
              <a:p>
                <a:pPr>
                  <a:lnSpc>
                    <a:spcPct val="150000"/>
                  </a:lnSpc>
                </a:pPr>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5" name="TextBox 4">
                <a:extLst>
                  <a:ext uri="{FF2B5EF4-FFF2-40B4-BE49-F238E27FC236}">
                    <a16:creationId xmlns:a16="http://schemas.microsoft.com/office/drawing/2014/main" id="{DD968CD0-4995-4B7C-BF59-FA36AE6754AB}"/>
                  </a:ext>
                </a:extLst>
              </p:cNvPr>
              <p:cNvSpPr txBox="1">
                <a:spLocks noRot="1" noChangeAspect="1" noMove="1" noResize="1" noEditPoints="1" noAdjustHandles="1" noChangeArrowheads="1" noChangeShapeType="1" noTextEdit="1"/>
              </p:cNvSpPr>
              <p:nvPr/>
            </p:nvSpPr>
            <p:spPr>
              <a:xfrm>
                <a:off x="1066801" y="2296417"/>
                <a:ext cx="9202778" cy="1697068"/>
              </a:xfrm>
              <a:prstGeom prst="rect">
                <a:avLst/>
              </a:prstGeom>
              <a:blipFill>
                <a:blip r:embed="rId4"/>
                <a:stretch>
                  <a:fillRect l="-993"/>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CF6D51B6-55B9-47AF-B47E-64B282294D4D}"/>
              </a:ext>
            </a:extLst>
          </p:cNvPr>
          <p:cNvSpPr/>
          <p:nvPr/>
        </p:nvSpPr>
        <p:spPr>
          <a:xfrm>
            <a:off x="1683834" y="3657600"/>
            <a:ext cx="8585745" cy="1806497"/>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09EF03E-6AE2-4230-859D-5EBC6F74245C}"/>
                  </a:ext>
                </a:extLst>
              </p:cNvPr>
              <p:cNvSpPr txBox="1"/>
              <p:nvPr/>
            </p:nvSpPr>
            <p:spPr>
              <a:xfrm>
                <a:off x="2327426" y="3926635"/>
                <a:ext cx="7537147" cy="1221296"/>
              </a:xfrm>
              <a:prstGeom prst="rect">
                <a:avLst/>
              </a:prstGeom>
              <a:noFill/>
            </p:spPr>
            <p:txBody>
              <a:bodyPr wrap="square">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Khi đó phân phối dự đoán hậu nghiệm là</a:t>
                </a:r>
              </a:p>
              <a:p>
                <a:pPr algn="ctr">
                  <a:lnSpc>
                    <a:spcPct val="150000"/>
                  </a:lnSpc>
                </a:pPr>
                <a14:m>
                  <m:oMathPara xmlns:m="http://schemas.openxmlformats.org/officeDocument/2006/math">
                    <m:oMathParaPr>
                      <m:jc m:val="centerGroup"/>
                    </m:oMathParaPr>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ea typeface="Cambria Math" panose="02040503050406030204" pitchFamily="18" charset="0"/>
                              <a:cs typeface="Calibri" panose="020F0502020204030204" pitchFamily="34" charset="0"/>
                            </a:rPr>
                            <m:t>𝐲</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𝐰</m:t>
                          </m:r>
                        </m:e>
                      </m:d>
                      <m:r>
                        <a:rPr lang="vi-VN" sz="2400" i="1">
                          <a:latin typeface="Cambria Math" panose="02040503050406030204" pitchFamily="18" charset="0"/>
                          <a:ea typeface="Cambria Math" panose="02040503050406030204" pitchFamily="18" charset="0"/>
                          <a:cs typeface="Calibri" panose="020F0502020204030204" pitchFamily="34" charset="0"/>
                        </a:rPr>
                        <m:t>𝛿</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b="1">
                              <a:latin typeface="Cambria Math" panose="02040503050406030204" pitchFamily="18" charset="0"/>
                              <a:ea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𝑑</m:t>
                      </m:r>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𝐲</m:t>
                          </m:r>
                        </m:e>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e>
                      </m:d>
                    </m:oMath>
                  </m:oMathPara>
                </a14:m>
                <a:endParaRPr lang="vi-VN" sz="2400" b="1">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8" name="TextBox 7">
                <a:extLst>
                  <a:ext uri="{FF2B5EF4-FFF2-40B4-BE49-F238E27FC236}">
                    <a16:creationId xmlns:a16="http://schemas.microsoft.com/office/drawing/2014/main" id="{B09EF03E-6AE2-4230-859D-5EBC6F74245C}"/>
                  </a:ext>
                </a:extLst>
              </p:cNvPr>
              <p:cNvSpPr txBox="1">
                <a:spLocks noRot="1" noChangeAspect="1" noMove="1" noResize="1" noEditPoints="1" noAdjustHandles="1" noChangeArrowheads="1" noChangeShapeType="1" noTextEdit="1"/>
              </p:cNvSpPr>
              <p:nvPr/>
            </p:nvSpPr>
            <p:spPr>
              <a:xfrm>
                <a:off x="2327426" y="3926635"/>
                <a:ext cx="7537147" cy="1221296"/>
              </a:xfrm>
              <a:prstGeom prst="rect">
                <a:avLst/>
              </a:prstGeom>
              <a:blipFill>
                <a:blip r:embed="rId5"/>
                <a:stretch>
                  <a:fillRect l="-1294"/>
                </a:stretch>
              </a:blipFill>
            </p:spPr>
            <p:txBody>
              <a:bodyPr/>
              <a:lstStyle/>
              <a:p>
                <a:r>
                  <a:rPr lang="en-US">
                    <a:noFill/>
                  </a:rPr>
                  <a:t> </a:t>
                </a:r>
              </a:p>
            </p:txBody>
          </p:sp>
        </mc:Fallback>
      </mc:AlternateContent>
      <p:cxnSp>
        <p:nvCxnSpPr>
          <p:cNvPr id="9" name="直线连接符 2">
            <a:extLst>
              <a:ext uri="{FF2B5EF4-FFF2-40B4-BE49-F238E27FC236}">
                <a16:creationId xmlns:a16="http://schemas.microsoft.com/office/drawing/2014/main" id="{EF9BF1AA-3E35-41CB-B9C7-CBDBFE690CB4}"/>
              </a:ext>
            </a:extLst>
          </p:cNvPr>
          <p:cNvCxnSpPr>
            <a:cxnSpLocks/>
          </p:cNvCxnSpPr>
          <p:nvPr/>
        </p:nvCxnSpPr>
        <p:spPr>
          <a:xfrm>
            <a:off x="581891" y="1141970"/>
            <a:ext cx="7288480" cy="0"/>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928BFB5-5B5C-4DE5-8054-858908DD1499}"/>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Slide Number Placeholder 4">
            <a:extLst>
              <a:ext uri="{FF2B5EF4-FFF2-40B4-BE49-F238E27FC236}">
                <a16:creationId xmlns:a16="http://schemas.microsoft.com/office/drawing/2014/main" id="{0625B61E-24EC-49F3-B2C5-18FE9090D5DC}"/>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91</a:t>
            </a:fld>
            <a:endParaRPr lang="en-US" sz="1400">
              <a:solidFill>
                <a:schemeClr val="bg1"/>
              </a:solidFill>
            </a:endParaRPr>
          </a:p>
        </p:txBody>
      </p:sp>
    </p:spTree>
    <p:extLst>
      <p:ext uri="{BB962C8B-B14F-4D97-AF65-F5344CB8AC3E}">
        <p14:creationId xmlns:p14="http://schemas.microsoft.com/office/powerpoint/2010/main" val="830728551"/>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animEffect transition="in" filter="fade">
                                      <p:cBhvr>
                                        <p:cTn id="29" dur="500"/>
                                        <p:tgtEl>
                                          <p:spTgt spid="8">
                                            <p:txEl>
                                              <p:pRg st="0" end="0"/>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fade">
                                      <p:cBhvr>
                                        <p:cTn id="3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D6D502-E911-40BA-90DF-1588FB2C6847}"/>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Lemon/Milk" panose="020B0603050302020204" pitchFamily="34" charset="0"/>
                <a:cs typeface="FC Daisy" panose="020B0500040200020003" pitchFamily="34" charset="-34"/>
              </a:rPr>
              <a:t>2. Xấp xĩ phân phối dự đoán hậu nghiệm </a:t>
            </a:r>
            <a:endParaRPr lang="en-US" sz="3200" b="1" i="0">
              <a:solidFill>
                <a:srgbClr val="3D3939"/>
              </a:solidFill>
              <a:effectLst/>
              <a:latin typeface="Lemon/Milk" panose="020B0603050302020204" pitchFamily="34" charset="0"/>
              <a:cs typeface="FC Daisy" panose="020B0500040200020003" pitchFamily="34" charset="-34"/>
            </a:endParaRPr>
          </a:p>
        </p:txBody>
      </p:sp>
      <p:cxnSp>
        <p:nvCxnSpPr>
          <p:cNvPr id="3" name="直线连接符 2">
            <a:extLst>
              <a:ext uri="{FF2B5EF4-FFF2-40B4-BE49-F238E27FC236}">
                <a16:creationId xmlns:a16="http://schemas.microsoft.com/office/drawing/2014/main" id="{B318F360-A886-4D19-A575-22C9F2C27CCC}"/>
              </a:ext>
            </a:extLst>
          </p:cNvPr>
          <p:cNvCxnSpPr>
            <a:cxnSpLocks/>
          </p:cNvCxnSpPr>
          <p:nvPr/>
        </p:nvCxnSpPr>
        <p:spPr>
          <a:xfrm>
            <a:off x="581891" y="1141970"/>
            <a:ext cx="7288480" cy="0"/>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D968CD0-4995-4B7C-BF59-FA36AE6754AB}"/>
                  </a:ext>
                </a:extLst>
              </p:cNvPr>
              <p:cNvSpPr txBox="1"/>
              <p:nvPr/>
            </p:nvSpPr>
            <p:spPr>
              <a:xfrm>
                <a:off x="1323884" y="1289022"/>
                <a:ext cx="9711870" cy="1696105"/>
              </a:xfrm>
              <a:prstGeom prst="rect">
                <a:avLst/>
              </a:prstGeom>
              <a:noFill/>
            </p:spPr>
            <p:txBody>
              <a:bodyPr wrap="square">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Vì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a:latin typeface="Cambria Math" panose="02040503050406030204" pitchFamily="18" charset="0"/>
                            <a:ea typeface="Cambria Math" panose="02040503050406030204" pitchFamily="18" charset="0"/>
                            <a:cs typeface="Calibri" panose="020F0502020204030204" pitchFamily="34" charset="0"/>
                          </a:rPr>
                          <m:t>𝐰</m:t>
                        </m:r>
                      </m:e>
                      <m:e>
                        <m:r>
                          <a:rPr lang="vi-VN" sz="2400" i="1">
                            <a:latin typeface="Cambria Math" panose="02040503050406030204" pitchFamily="18" charset="0"/>
                            <a:ea typeface="Cambria Math" panose="02040503050406030204" pitchFamily="18" charset="0"/>
                            <a:cs typeface="Calibri" panose="020F0502020204030204" pitchFamily="34" charset="0"/>
                          </a:rPr>
                          <m:t>𝒟</m:t>
                        </m:r>
                      </m:e>
                    </m:d>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acc>
                          <m:accPr>
                            <m:chr m:val="̂"/>
                            <m:ctrlPr>
                              <a:rPr lang="vi-VN" sz="2400" i="1">
                                <a:latin typeface="Cambria Math" panose="02040503050406030204" pitchFamily="18" charset="0"/>
                                <a:ea typeface="Cambria Math" panose="02040503050406030204" pitchFamily="18" charset="0"/>
                                <a:cs typeface="Calibri" panose="020F0502020204030204" pitchFamily="34" charset="0"/>
                              </a:rPr>
                            </m:ctrlPr>
                          </m:accPr>
                          <m:e>
                            <m:r>
                              <a:rPr lang="vi-VN" sz="2400" b="1">
                                <a:latin typeface="Cambria Math" panose="02040503050406030204" pitchFamily="18" charset="0"/>
                                <a:ea typeface="Cambria Math" panose="02040503050406030204" pitchFamily="18" charset="0"/>
                                <a:cs typeface="Calibri" panose="020F0502020204030204" pitchFamily="34" charset="0"/>
                              </a:rPr>
                              <m:t>𝐰</m:t>
                            </m:r>
                          </m:e>
                        </m:acc>
                        <m:r>
                          <a:rPr lang="vi-VN" sz="2400" i="1">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𝐇</m:t>
                            </m:r>
                          </m:e>
                          <m:sup>
                            <m:r>
                              <a:rPr lang="vi-VN" sz="2400" b="1">
                                <a:latin typeface="Cambria Math" panose="02040503050406030204" pitchFamily="18" charset="0"/>
                                <a:ea typeface="Cambria Math" panose="02040503050406030204" pitchFamily="18" charset="0"/>
                                <a:cs typeface="Calibri" panose="020F0502020204030204" pitchFamily="34" charset="0"/>
                              </a:rPr>
                              <m:t>−</m:t>
                            </m:r>
                            <m:r>
                              <a:rPr lang="vi-VN" sz="2400">
                                <a:latin typeface="Cambria Math" panose="02040503050406030204" pitchFamily="18" charset="0"/>
                                <a:ea typeface="Cambria Math" panose="02040503050406030204" pitchFamily="18" charset="0"/>
                                <a:cs typeface="Calibri" panose="020F0502020204030204" pitchFamily="34" charset="0"/>
                              </a:rPr>
                              <m:t>1</m:t>
                            </m:r>
                          </m:sup>
                        </m:sSup>
                      </m:e>
                    </m:d>
                    <m:r>
                      <a:rPr lang="vi-VN" sz="2400" b="1" i="0" smtClean="0">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1" i="1" smtClean="0">
                            <a:latin typeface="Cambria Math" panose="02040503050406030204" pitchFamily="18" charset="0"/>
                            <a:ea typeface="Cambria Math" panose="02040503050406030204" pitchFamily="18" charset="0"/>
                            <a:cs typeface="Calibri" panose="020F0502020204030204" pitchFamily="34" charset="0"/>
                          </a:rPr>
                          <m:t>𝝁</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𝚺</m:t>
                        </m:r>
                      </m:e>
                    </m:d>
                  </m:oMath>
                </a14:m>
                <a:r>
                  <a:rPr lang="vi-VN" sz="2400">
                    <a:latin typeface="Calibri" panose="020F0502020204030204" pitchFamily="34" charset="0"/>
                    <a:ea typeface="Cambria Math" panose="02040503050406030204" pitchFamily="18" charset="0"/>
                    <a:cs typeface="Calibri" panose="020F0502020204030204" pitchFamily="34" charset="0"/>
                  </a:rPr>
                  <a:t>, nên bài toán sẽ đơn giản hơn rất nhiều. Ta sử dụng xấp xĩ Probit như sau</a:t>
                </a: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Ta thấy hàm Sigmoid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𝑥</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oMath>
                </a14:m>
                <a:r>
                  <a:rPr lang="vi-VN" sz="2400">
                    <a:latin typeface="Calibri" panose="020F0502020204030204" pitchFamily="34" charset="0"/>
                    <a:ea typeface="Cambria Math" panose="02040503050406030204" pitchFamily="18" charset="0"/>
                    <a:cs typeface="Calibri" panose="020F0502020204030204" pitchFamily="34" charset="0"/>
                  </a:rPr>
                  <a:t> có hình dáng tương tự như phân phối Gauss </a:t>
                </a:r>
                <a14:m>
                  <m:oMath xmlns:m="http://schemas.openxmlformats.org/officeDocument/2006/math">
                    <m:r>
                      <a:rPr lang="vi-VN" sz="2400" b="1" i="0" smtClean="0">
                        <a:latin typeface="Cambria Math" panose="02040503050406030204" pitchFamily="18" charset="0"/>
                        <a:ea typeface="Cambria Math" panose="02040503050406030204" pitchFamily="18" charset="0"/>
                        <a:cs typeface="Calibri" panose="020F0502020204030204" pitchFamily="34" charset="0"/>
                      </a:rPr>
                      <m:t>𝚽</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𝑥</m:t>
                    </m:r>
                    <m:r>
                      <a:rPr lang="vi-VN" sz="2400" i="1">
                        <a:latin typeface="Cambria Math" panose="02040503050406030204" pitchFamily="18" charset="0"/>
                        <a:ea typeface="Cambria Math" panose="02040503050406030204" pitchFamily="18" charset="0"/>
                        <a:cs typeface="Calibri" panose="020F0502020204030204" pitchFamily="34" charset="0"/>
                      </a:rPr>
                      <m:t>)</m:t>
                    </m:r>
                  </m:oMath>
                </a14:m>
                <a:r>
                  <a:rPr lang="vi-VN" sz="2400">
                    <a:latin typeface="Calibri" panose="020F0502020204030204" pitchFamily="34" charset="0"/>
                    <a:ea typeface="Cambria Math" panose="02040503050406030204" pitchFamily="18" charset="0"/>
                    <a:cs typeface="Calibri" panose="020F0502020204030204" pitchFamily="34" charset="0"/>
                  </a:rPr>
                  <a:t> </a:t>
                </a:r>
              </a:p>
            </p:txBody>
          </p:sp>
        </mc:Choice>
        <mc:Fallback>
          <p:sp>
            <p:nvSpPr>
              <p:cNvPr id="5" name="TextBox 4">
                <a:extLst>
                  <a:ext uri="{FF2B5EF4-FFF2-40B4-BE49-F238E27FC236}">
                    <a16:creationId xmlns:a16="http://schemas.microsoft.com/office/drawing/2014/main" id="{DD968CD0-4995-4B7C-BF59-FA36AE6754AB}"/>
                  </a:ext>
                </a:extLst>
              </p:cNvPr>
              <p:cNvSpPr txBox="1">
                <a:spLocks noRot="1" noChangeAspect="1" noMove="1" noResize="1" noEditPoints="1" noAdjustHandles="1" noChangeArrowheads="1" noChangeShapeType="1" noTextEdit="1"/>
              </p:cNvSpPr>
              <p:nvPr/>
            </p:nvSpPr>
            <p:spPr>
              <a:xfrm>
                <a:off x="1323884" y="1289022"/>
                <a:ext cx="9711870" cy="1696105"/>
              </a:xfrm>
              <a:prstGeom prst="rect">
                <a:avLst/>
              </a:prstGeom>
              <a:blipFill>
                <a:blip r:embed="rId3"/>
                <a:stretch>
                  <a:fillRect l="-942" r="-377" b="-7168"/>
                </a:stretch>
              </a:blipFill>
            </p:spPr>
            <p:txBody>
              <a:bodyPr/>
              <a:lstStyle/>
              <a:p>
                <a:r>
                  <a:rPr lang="en-US">
                    <a:noFill/>
                  </a:rPr>
                  <a:t> </a:t>
                </a:r>
              </a:p>
            </p:txBody>
          </p:sp>
        </mc:Fallback>
      </mc:AlternateContent>
      <p:pic>
        <p:nvPicPr>
          <p:cNvPr id="1026" name="Picture 2" descr="Hàm lỗi – Wikipedia tiếng Việt">
            <a:extLst>
              <a:ext uri="{FF2B5EF4-FFF2-40B4-BE49-F238E27FC236}">
                <a16:creationId xmlns:a16="http://schemas.microsoft.com/office/drawing/2014/main" id="{58FA349E-1E0A-4A52-90DC-33679F634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246" y="2985127"/>
            <a:ext cx="4873351" cy="34113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gmoid Là Gì - Logistic Function">
            <a:extLst>
              <a:ext uri="{FF2B5EF4-FFF2-40B4-BE49-F238E27FC236}">
                <a16:creationId xmlns:a16="http://schemas.microsoft.com/office/drawing/2014/main" id="{A389C028-CB0A-49F6-BB90-CC52296183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9819" y="3016761"/>
            <a:ext cx="4873349" cy="324299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74FA04D-A167-4E04-97A1-4C8E7C3E8BE7}"/>
                  </a:ext>
                </a:extLst>
              </p:cNvPr>
              <p:cNvSpPr txBox="1"/>
              <p:nvPr/>
            </p:nvSpPr>
            <p:spPr>
              <a:xfrm>
                <a:off x="4217760" y="6291388"/>
                <a:ext cx="6096000" cy="461665"/>
              </a:xfrm>
              <a:prstGeom prst="rect">
                <a:avLst/>
              </a:prstGeom>
              <a:noFill/>
            </p:spPr>
            <p:txBody>
              <a:bodyPr wrap="square">
                <a:spAutoFit/>
              </a:bodyPr>
              <a:lstStyle/>
              <a:p>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𝜎</m:t>
                    </m:r>
                    <m:r>
                      <a:rPr lang="vi-VN" sz="2400" i="1" smtClean="0">
                        <a:latin typeface="Cambria Math" panose="02040503050406030204" pitchFamily="18" charset="0"/>
                        <a:ea typeface="Cambria Math" panose="02040503050406030204" pitchFamily="18" charset="0"/>
                        <a:cs typeface="Calibri" panose="020F0502020204030204" pitchFamily="34" charset="0"/>
                      </a:rPr>
                      <m:t>(</m:t>
                    </m:r>
                    <m:r>
                      <a:rPr lang="vi-VN" sz="2400" i="1" smtClean="0">
                        <a:latin typeface="Cambria Math" panose="02040503050406030204" pitchFamily="18" charset="0"/>
                        <a:ea typeface="Cambria Math" panose="02040503050406030204" pitchFamily="18" charset="0"/>
                        <a:cs typeface="Calibri" panose="020F0502020204030204" pitchFamily="34" charset="0"/>
                      </a:rPr>
                      <m:t>𝑥</m:t>
                    </m:r>
                    <m:r>
                      <a:rPr lang="vi-VN" sz="240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𝚽</m:t>
                    </m:r>
                    <m:d>
                      <m:dPr>
                        <m:ctrlPr>
                          <a:rPr lang="vi-VN" sz="2400" b="0" i="1">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𝜆</m:t>
                        </m:r>
                        <m:r>
                          <a:rPr lang="vi-VN" sz="2400" i="1">
                            <a:latin typeface="Cambria Math" panose="02040503050406030204" pitchFamily="18" charset="0"/>
                            <a:ea typeface="Cambria Math" panose="02040503050406030204" pitchFamily="18" charset="0"/>
                            <a:cs typeface="Calibri" panose="020F0502020204030204" pitchFamily="34" charset="0"/>
                          </a:rPr>
                          <m:t>𝑥</m:t>
                        </m:r>
                      </m:e>
                    </m:d>
                  </m:oMath>
                </a14:m>
                <a:r>
                  <a:rPr lang="vi-VN" sz="2400">
                    <a:latin typeface="Calibri" panose="020F0502020204030204" pitchFamily="34" charset="0"/>
                    <a:ea typeface="Cambria Math" panose="02040503050406030204" pitchFamily="18" charset="0"/>
                    <a:cs typeface="Calibri" panose="020F0502020204030204" pitchFamily="34" charset="0"/>
                  </a:rPr>
                  <a:t> với </a:t>
                </a:r>
                <a14:m>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𝜆</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𝜋</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/8</m:t>
                    </m:r>
                  </m:oMath>
                </a14:m>
                <a:r>
                  <a:rPr lang="vi-VN" sz="2400">
                    <a:latin typeface="Calibri" panose="020F0502020204030204" pitchFamily="34" charset="0"/>
                    <a:ea typeface="Cambria Math" panose="02040503050406030204" pitchFamily="18" charset="0"/>
                    <a:cs typeface="Calibri" panose="020F0502020204030204" pitchFamily="34" charset="0"/>
                  </a:rPr>
                  <a:t>  </a:t>
                </a:r>
                <a:endParaRPr lang="en-US" sz="2400"/>
              </a:p>
            </p:txBody>
          </p:sp>
        </mc:Choice>
        <mc:Fallback>
          <p:sp>
            <p:nvSpPr>
              <p:cNvPr id="11" name="TextBox 10">
                <a:extLst>
                  <a:ext uri="{FF2B5EF4-FFF2-40B4-BE49-F238E27FC236}">
                    <a16:creationId xmlns:a16="http://schemas.microsoft.com/office/drawing/2014/main" id="{A74FA04D-A167-4E04-97A1-4C8E7C3E8BE7}"/>
                  </a:ext>
                </a:extLst>
              </p:cNvPr>
              <p:cNvSpPr txBox="1">
                <a:spLocks noRot="1" noChangeAspect="1" noMove="1" noResize="1" noEditPoints="1" noAdjustHandles="1" noChangeArrowheads="1" noChangeShapeType="1" noTextEdit="1"/>
              </p:cNvSpPr>
              <p:nvPr/>
            </p:nvSpPr>
            <p:spPr>
              <a:xfrm>
                <a:off x="4217760" y="6291388"/>
                <a:ext cx="6096000" cy="461665"/>
              </a:xfrm>
              <a:prstGeom prst="rect">
                <a:avLst/>
              </a:prstGeom>
              <a:blipFill>
                <a:blip r:embed="rId6"/>
                <a:stretch>
                  <a:fillRect t="-10526" b="-2894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A266DCAB-52AB-4298-BED0-AEF94722186E}"/>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Slide Number Placeholder 4">
            <a:extLst>
              <a:ext uri="{FF2B5EF4-FFF2-40B4-BE49-F238E27FC236}">
                <a16:creationId xmlns:a16="http://schemas.microsoft.com/office/drawing/2014/main" id="{978AE8C1-ED62-4781-B968-9DAEDB538BF8}"/>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92</a:t>
            </a:fld>
            <a:endParaRPr lang="en-US" sz="1400">
              <a:solidFill>
                <a:schemeClr val="bg1"/>
              </a:solidFill>
            </a:endParaRPr>
          </a:p>
        </p:txBody>
      </p:sp>
    </p:spTree>
    <p:extLst>
      <p:ext uri="{BB962C8B-B14F-4D97-AF65-F5344CB8AC3E}">
        <p14:creationId xmlns:p14="http://schemas.microsoft.com/office/powerpoint/2010/main" val="35164489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D6D502-E911-40BA-90DF-1588FB2C6847}"/>
              </a:ext>
            </a:extLst>
          </p:cNvPr>
          <p:cNvSpPr txBox="1"/>
          <p:nvPr/>
        </p:nvSpPr>
        <p:spPr>
          <a:xfrm>
            <a:off x="713920" y="471699"/>
            <a:ext cx="7292160" cy="584775"/>
          </a:xfrm>
          <a:prstGeom prst="rect">
            <a:avLst/>
          </a:prstGeom>
          <a:noFill/>
        </p:spPr>
        <p:txBody>
          <a:bodyPr wrap="square" rtlCol="0">
            <a:spAutoFit/>
          </a:bodyPr>
          <a:lstStyle/>
          <a:p>
            <a:r>
              <a:rPr lang="vi-VN" sz="3200" b="1">
                <a:solidFill>
                  <a:srgbClr val="3D3939"/>
                </a:solidFill>
                <a:latin typeface="Lemon/Milk" panose="020B0603050302020204" pitchFamily="34" charset="0"/>
                <a:cs typeface="FC Daisy" panose="020B0500040200020003" pitchFamily="34" charset="-34"/>
              </a:rPr>
              <a:t>2. Xấp xĩ phân phối dự đoán hậu nghiệm </a:t>
            </a:r>
            <a:endParaRPr lang="en-US" sz="3200" b="1" i="0">
              <a:solidFill>
                <a:srgbClr val="3D3939"/>
              </a:solidFill>
              <a:effectLst/>
              <a:latin typeface="Lemon/Milk" panose="020B0603050302020204" pitchFamily="34" charset="0"/>
              <a:cs typeface="FC Daisy" panose="020B0500040200020003" pitchFamily="34" charset="-34"/>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D968CD0-4995-4B7C-BF59-FA36AE6754AB}"/>
                  </a:ext>
                </a:extLst>
              </p:cNvPr>
              <p:cNvSpPr txBox="1"/>
              <p:nvPr/>
            </p:nvSpPr>
            <p:spPr>
              <a:xfrm>
                <a:off x="1012462" y="1141970"/>
                <a:ext cx="10167076" cy="3151825"/>
              </a:xfrm>
              <a:prstGeom prst="rect">
                <a:avLst/>
              </a:prstGeom>
              <a:noFill/>
            </p:spPr>
            <p:txBody>
              <a:bodyPr wrap="square">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Ta có: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0" smtClean="0">
                        <a:latin typeface="Cambria Math" panose="02040503050406030204" pitchFamily="18" charset="0"/>
                        <a:ea typeface="Cambria Math" panose="02040503050406030204" pitchFamily="18" charset="0"/>
                        <a:cs typeface="Calibri" panose="020F0502020204030204" pitchFamily="34" charset="0"/>
                      </a:rPr>
                      <m:t>𝚽</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𝜆</m:t>
                        </m:r>
                        <m:r>
                          <a:rPr lang="vi-VN" sz="2400" b="0" i="1" smtClean="0">
                            <a:latin typeface="Cambria Math" panose="02040503050406030204" pitchFamily="18" charset="0"/>
                            <a:ea typeface="Cambria Math" panose="02040503050406030204" pitchFamily="18" charset="0"/>
                            <a:cs typeface="Calibri" panose="020F0502020204030204" pitchFamily="34" charset="0"/>
                          </a:rPr>
                          <m:t>𝑎</m:t>
                        </m:r>
                      </m:e>
                    </m:d>
                    <m:r>
                      <a:rPr lang="vi-VN" sz="2400" i="1">
                        <a:latin typeface="Cambria Math" panose="02040503050406030204" pitchFamily="18" charset="0"/>
                        <a:ea typeface="Cambria Math" panose="02040503050406030204" pitchFamily="18" charset="0"/>
                        <a:cs typeface="Calibri" panose="020F0502020204030204" pitchFamily="34" charset="0"/>
                      </a:rPr>
                      <m:t>𝒩</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𝑎</m:t>
                        </m:r>
                      </m:e>
                      <m:e>
                        <m:r>
                          <a:rPr lang="vi-VN" sz="2400" b="0" i="1" smtClean="0">
                            <a:latin typeface="Cambria Math" panose="02040503050406030204" pitchFamily="18" charset="0"/>
                            <a:ea typeface="Cambria Math" panose="02040503050406030204" pitchFamily="18" charset="0"/>
                            <a:cs typeface="Calibri" panose="020F0502020204030204" pitchFamily="34" charset="0"/>
                          </a:rPr>
                          <m:t>𝑚</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𝑣</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𝑑𝑎</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1">
                        <a:latin typeface="Cambria Math" panose="02040503050406030204" pitchFamily="18" charset="0"/>
                        <a:ea typeface="Cambria Math" panose="02040503050406030204" pitchFamily="18" charset="0"/>
                        <a:cs typeface="Calibri" panose="020F0502020204030204" pitchFamily="34" charset="0"/>
                      </a:rPr>
                      <m:t>𝚽</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f>
                          <m:fPr>
                            <m:ctrlPr>
                              <a:rPr lang="vi-VN" sz="2400" i="1" smtClean="0">
                                <a:latin typeface="Cambria Math" panose="02040503050406030204" pitchFamily="18" charset="0"/>
                                <a:ea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ea typeface="Cambria Math" panose="02040503050406030204" pitchFamily="18" charset="0"/>
                                <a:cs typeface="Calibri" panose="020F0502020204030204" pitchFamily="34" charset="0"/>
                              </a:rPr>
                              <m:t>𝑚</m:t>
                            </m:r>
                          </m:num>
                          <m:den>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𝜆</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𝑣</m:t>
                                    </m:r>
                                  </m:e>
                                </m:d>
                              </m:e>
                              <m:sup>
                                <m:f>
                                  <m:fPr>
                                    <m:type m:val="lin"/>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ea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ea typeface="Cambria Math" panose="02040503050406030204" pitchFamily="18" charset="0"/>
                                        <a:cs typeface="Calibri" panose="020F0502020204030204" pitchFamily="34" charset="0"/>
                                      </a:rPr>
                                      <m:t>2</m:t>
                                    </m:r>
                                  </m:den>
                                </m:f>
                              </m:sup>
                            </m:sSup>
                          </m:den>
                        </m:f>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1" i="1">
                        <a:latin typeface="Cambria Math" panose="02040503050406030204" pitchFamily="18" charset="0"/>
                        <a:ea typeface="Cambria Math" panose="02040503050406030204" pitchFamily="18" charset="0"/>
                        <a:cs typeface="Calibri" panose="020F0502020204030204" pitchFamily="34" charset="0"/>
                      </a:rPr>
                      <m:t>𝚽</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f>
                          <m:fPr>
                            <m:ctrlPr>
                              <a:rPr lang="vi-VN" sz="2400" i="1">
                                <a:latin typeface="Cambria Math" panose="02040503050406030204" pitchFamily="18" charset="0"/>
                                <a:ea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ea typeface="Cambria Math" panose="02040503050406030204" pitchFamily="18" charset="0"/>
                                <a:cs typeface="Calibri" panose="020F0502020204030204" pitchFamily="34" charset="0"/>
                              </a:rPr>
                              <m:t>𝜆</m:t>
                            </m:r>
                            <m:r>
                              <a:rPr lang="vi-VN" sz="2400" i="1">
                                <a:latin typeface="Cambria Math" panose="02040503050406030204" pitchFamily="18" charset="0"/>
                                <a:ea typeface="Cambria Math" panose="02040503050406030204" pitchFamily="18" charset="0"/>
                                <a:cs typeface="Calibri" panose="020F0502020204030204" pitchFamily="34" charset="0"/>
                              </a:rPr>
                              <m:t>𝑚</m:t>
                            </m:r>
                          </m:num>
                          <m:den>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1</m:t>
                                    </m:r>
                                    <m:r>
                                      <a:rPr lang="vi-VN" sz="2400" i="1">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0" i="1" smtClean="0">
                                            <a:latin typeface="Cambria Math" panose="02040503050406030204" pitchFamily="18" charset="0"/>
                                            <a:ea typeface="Cambria Math" panose="02040503050406030204" pitchFamily="18" charset="0"/>
                                            <a:cs typeface="Calibri" panose="020F0502020204030204" pitchFamily="34" charset="0"/>
                                          </a:rPr>
                                          <m:t>𝜆</m:t>
                                        </m:r>
                                      </m:e>
                                      <m:sup>
                                        <m:r>
                                          <a:rPr lang="vi-VN" sz="2400" b="0" i="1" smtClean="0">
                                            <a:latin typeface="Cambria Math" panose="02040503050406030204" pitchFamily="18" charset="0"/>
                                            <a:ea typeface="Cambria Math" panose="02040503050406030204" pitchFamily="18" charset="0"/>
                                            <a:cs typeface="Calibri" panose="020F0502020204030204" pitchFamily="34" charset="0"/>
                                          </a:rPr>
                                          <m:t>2</m:t>
                                        </m:r>
                                      </m:sup>
                                    </m:sSup>
                                    <m:r>
                                      <a:rPr lang="vi-VN" sz="2400" i="1">
                                        <a:latin typeface="Cambria Math" panose="02040503050406030204" pitchFamily="18" charset="0"/>
                                        <a:ea typeface="Cambria Math" panose="02040503050406030204" pitchFamily="18" charset="0"/>
                                        <a:cs typeface="Calibri" panose="020F0502020204030204" pitchFamily="34" charset="0"/>
                                      </a:rPr>
                                      <m:t>𝑣</m:t>
                                    </m:r>
                                  </m:e>
                                </m:d>
                              </m:e>
                              <m:sup>
                                <m:f>
                                  <m:fPr>
                                    <m:type m:val="lin"/>
                                    <m:ctrlPr>
                                      <a:rPr lang="vi-VN" sz="2400" i="1" smtClean="0">
                                        <a:latin typeface="Cambria Math" panose="02040503050406030204" pitchFamily="18" charset="0"/>
                                        <a:ea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ea typeface="Cambria Math" panose="02040503050406030204" pitchFamily="18" charset="0"/>
                                        <a:cs typeface="Calibri" panose="020F0502020204030204" pitchFamily="34" charset="0"/>
                                      </a:rPr>
                                      <m:t>1</m:t>
                                    </m:r>
                                  </m:num>
                                  <m:den>
                                    <m:r>
                                      <a:rPr lang="vi-VN" sz="2400" b="0" i="1" smtClean="0">
                                        <a:latin typeface="Cambria Math" panose="02040503050406030204" pitchFamily="18" charset="0"/>
                                        <a:ea typeface="Cambria Math" panose="02040503050406030204" pitchFamily="18" charset="0"/>
                                        <a:cs typeface="Calibri" panose="020F0502020204030204" pitchFamily="34" charset="0"/>
                                      </a:rPr>
                                      <m:t>2</m:t>
                                    </m:r>
                                  </m:den>
                                </m:f>
                              </m:sup>
                            </m:sSup>
                          </m:den>
                        </m:f>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𝜅</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𝑣</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𝑚</m:t>
                        </m:r>
                      </m:e>
                    </m:d>
                  </m:oMath>
                </a14:m>
                <a:endParaRPr lang="vi-VN" sz="2400" b="0">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Nếu như </a:t>
                </a:r>
                <a14:m>
                  <m:oMath xmlns:m="http://schemas.openxmlformats.org/officeDocument/2006/math">
                    <m:r>
                      <a:rPr lang="vi-VN" sz="2400" i="1">
                        <a:latin typeface="Cambria Math" panose="02040503050406030204" pitchFamily="18" charset="0"/>
                        <a:ea typeface="Cambria Math" panose="02040503050406030204" pitchFamily="18" charset="0"/>
                        <a:cs typeface="Calibri" panose="020F0502020204030204" pitchFamily="34" charset="0"/>
                      </a:rPr>
                      <m:t>𝑎</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𝐱</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b="1">
                        <a:latin typeface="Cambria Math" panose="02040503050406030204" pitchFamily="18" charset="0"/>
                        <a:ea typeface="Cambria Math" panose="02040503050406030204" pitchFamily="18" charset="0"/>
                        <a:cs typeface="Calibri" panose="020F0502020204030204" pitchFamily="34" charset="0"/>
                      </a:rPr>
                      <m:t>𝐰</m:t>
                    </m:r>
                    <m:r>
                      <a:rPr lang="vi-VN" sz="2400" b="1" i="0" smtClean="0">
                        <a:latin typeface="Cambria Math" panose="02040503050406030204" pitchFamily="18" charset="0"/>
                        <a:ea typeface="Cambria Math" panose="02040503050406030204" pitchFamily="18" charset="0"/>
                        <a:cs typeface="Calibri" panose="020F0502020204030204" pitchFamily="34" charset="0"/>
                      </a:rPr>
                      <m:t>,</m:t>
                    </m:r>
                  </m:oMath>
                </a14:m>
                <a:r>
                  <a:rPr lang="vi-VN" sz="2400" b="1" i="0">
                    <a:latin typeface="Cambria Math" panose="02040503050406030204" pitchFamily="18" charset="0"/>
                    <a:ea typeface="Cambria Math" panose="02040503050406030204" pitchFamily="18" charset="0"/>
                    <a:cs typeface="Calibri" panose="020F0502020204030204" pitchFamily="34" charset="0"/>
                  </a:rPr>
                  <a:t> </a:t>
                </a:r>
              </a:p>
              <a:p>
                <a:pPr>
                  <a:lnSpc>
                    <a:spcPct val="150000"/>
                  </a:lnSpc>
                </a:pPr>
                <a:r>
                  <a:rPr lang="vi-VN" sz="2400" b="0">
                    <a:ea typeface="Cambria Math" panose="02040503050406030204" pitchFamily="18" charset="0"/>
                    <a:cs typeface="Calibri" panose="020F0502020204030204" pitchFamily="34" charset="0"/>
                  </a:rPr>
                  <a:t>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𝑚</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𝔼</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𝑎</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1" i="1" smtClean="0">
                            <a:latin typeface="Cambria Math" panose="02040503050406030204" pitchFamily="18" charset="0"/>
                            <a:ea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e>
                      <m:sup>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T</m:t>
                        </m:r>
                      </m:sup>
                    </m:sSup>
                    <m:r>
                      <a:rPr lang="vi-VN" sz="2400" b="1" i="1" smtClean="0">
                        <a:latin typeface="Cambria Math" panose="02040503050406030204" pitchFamily="18" charset="0"/>
                        <a:ea typeface="Cambria Math" panose="02040503050406030204" pitchFamily="18" charset="0"/>
                        <a:cs typeface="Calibri" panose="020F0502020204030204" pitchFamily="34" charset="0"/>
                      </a:rPr>
                      <m:t>𝝁</m:t>
                    </m:r>
                    <m:r>
                      <a:rPr lang="vi-VN" sz="2400" b="1" i="1" smtClean="0">
                        <a:latin typeface="Cambria Math" panose="02040503050406030204" pitchFamily="18" charset="0"/>
                        <a:ea typeface="Cambria Math" panose="02040503050406030204" pitchFamily="18" charset="0"/>
                        <a:cs typeface="Calibri" panose="020F0502020204030204" pitchFamily="34" charset="0"/>
                      </a:rPr>
                      <m:t>, </m:t>
                    </m:r>
                  </m:oMath>
                </a14:m>
                <a:endParaRPr lang="vi-VN" sz="2400" b="1" i="1">
                  <a:latin typeface="Cambria Math" panose="02040503050406030204" pitchFamily="18" charset="0"/>
                  <a:ea typeface="Cambria Math" panose="02040503050406030204" pitchFamily="18" charset="0"/>
                  <a:cs typeface="Calibri" panose="020F0502020204030204" pitchFamily="34" charset="0"/>
                </a:endParaRPr>
              </a:p>
              <a:p>
                <a:pPr>
                  <a:lnSpc>
                    <a:spcPct val="150000"/>
                  </a:lnSpc>
                </a:pPr>
                <a:r>
                  <a:rPr lang="vi-VN" sz="2400" b="0">
                    <a:ea typeface="Cambria Math" panose="02040503050406030204" pitchFamily="18" charset="0"/>
                    <a:cs typeface="Calibri" panose="020F0502020204030204" pitchFamily="34" charset="0"/>
                  </a:rPr>
                  <a:t>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𝑣</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𝕍</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𝑎</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𝕍</m:t>
                    </m:r>
                    <m:d>
                      <m:dPr>
                        <m:begChr m:val="["/>
                        <m:endChr m:val="]"/>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𝐱</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b="1">
                            <a:latin typeface="Cambria Math" panose="02040503050406030204" pitchFamily="18" charset="0"/>
                            <a:ea typeface="Cambria Math" panose="02040503050406030204" pitchFamily="18" charset="0"/>
                            <a:cs typeface="Calibri" panose="020F0502020204030204" pitchFamily="34" charset="0"/>
                          </a:rPr>
                          <m:t>𝐰</m:t>
                        </m:r>
                      </m:e>
                    </m:d>
                    <m:r>
                      <a:rPr lang="vi-VN" sz="2400" b="0" i="0"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1" i="1">
                            <a:latin typeface="Cambria Math" panose="02040503050406030204" pitchFamily="18" charset="0"/>
                            <a:ea typeface="Cambria Math" panose="02040503050406030204" pitchFamily="18" charset="0"/>
                            <a:cs typeface="Calibri" panose="020F0502020204030204" pitchFamily="34" charset="0"/>
                          </a:rPr>
                        </m:ctrlPr>
                      </m:sSupPr>
                      <m:e>
                        <m:r>
                          <a:rPr lang="vi-VN" sz="2400" b="1">
                            <a:latin typeface="Cambria Math" panose="02040503050406030204" pitchFamily="18" charset="0"/>
                            <a:ea typeface="Cambria Math" panose="02040503050406030204" pitchFamily="18" charset="0"/>
                            <a:cs typeface="Calibri" panose="020F0502020204030204" pitchFamily="34" charset="0"/>
                          </a:rPr>
                          <m:t>𝐱</m:t>
                        </m:r>
                      </m:e>
                      <m:sup>
                        <m:r>
                          <m:rPr>
                            <m:sty m:val="p"/>
                          </m:rPr>
                          <a:rPr lang="vi-VN" sz="2400">
                            <a:latin typeface="Cambria Math" panose="02040503050406030204" pitchFamily="18" charset="0"/>
                            <a:ea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ea typeface="Cambria Math" panose="02040503050406030204" pitchFamily="18" charset="0"/>
                        <a:cs typeface="Calibri" panose="020F0502020204030204" pitchFamily="34" charset="0"/>
                      </a:rPr>
                      <m:t>𝚺</m:t>
                    </m:r>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oMath>
                </a14:m>
                <a:endParaRPr lang="vi-VN" sz="2400" b="1">
                  <a:latin typeface="Calibri" panose="020F0502020204030204" pitchFamily="34" charset="0"/>
                  <a:ea typeface="Cambria Math" panose="02040503050406030204" pitchFamily="18" charset="0"/>
                  <a:cs typeface="Calibri" panose="020F0502020204030204" pitchFamily="34" charset="0"/>
                </a:endParaRPr>
              </a:p>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𝑦</m:t>
                        </m:r>
                        <m:r>
                          <a:rPr lang="vi-VN" sz="2400" b="0" i="1" smtClean="0">
                            <a:latin typeface="Cambria Math" panose="02040503050406030204" pitchFamily="18" charset="0"/>
                            <a:ea typeface="Cambria Math" panose="02040503050406030204" pitchFamily="18" charset="0"/>
                            <a:cs typeface="Calibri" panose="020F0502020204030204" pitchFamily="34" charset="0"/>
                          </a:rPr>
                          <m:t>=1</m:t>
                        </m:r>
                      </m:e>
                      <m:e>
                        <m:r>
                          <a:rPr lang="vi-VN" sz="2400" b="1" i="0" smtClean="0">
                            <a:latin typeface="Cambria Math" panose="02040503050406030204" pitchFamily="18" charset="0"/>
                            <a:ea typeface="Cambria Math" panose="02040503050406030204" pitchFamily="18" charset="0"/>
                            <a:cs typeface="Calibri" panose="020F0502020204030204" pitchFamily="34" charset="0"/>
                          </a:rPr>
                          <m:t>𝐱</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𝒟</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𝜎</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𝜅</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𝑣</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𝑚</m:t>
                        </m:r>
                      </m:e>
                    </m:d>
                  </m:oMath>
                </a14:m>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5" name="TextBox 4">
                <a:extLst>
                  <a:ext uri="{FF2B5EF4-FFF2-40B4-BE49-F238E27FC236}">
                    <a16:creationId xmlns:a16="http://schemas.microsoft.com/office/drawing/2014/main" id="{DD968CD0-4995-4B7C-BF59-FA36AE6754AB}"/>
                  </a:ext>
                </a:extLst>
              </p:cNvPr>
              <p:cNvSpPr txBox="1">
                <a:spLocks noRot="1" noChangeAspect="1" noMove="1" noResize="1" noEditPoints="1" noAdjustHandles="1" noChangeArrowheads="1" noChangeShapeType="1" noTextEdit="1"/>
              </p:cNvSpPr>
              <p:nvPr/>
            </p:nvSpPr>
            <p:spPr>
              <a:xfrm>
                <a:off x="1012462" y="1141970"/>
                <a:ext cx="10167076" cy="3151825"/>
              </a:xfrm>
              <a:prstGeom prst="rect">
                <a:avLst/>
              </a:prstGeom>
              <a:blipFill>
                <a:blip r:embed="rId3"/>
                <a:stretch>
                  <a:fillRect l="-899" b="-77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F9E69BD-691A-4214-9071-E4AC9B212F0A}"/>
              </a:ext>
            </a:extLst>
          </p:cNvPr>
          <p:cNvSpPr/>
          <p:nvPr/>
        </p:nvSpPr>
        <p:spPr>
          <a:xfrm>
            <a:off x="713921" y="4531363"/>
            <a:ext cx="11092000" cy="2129308"/>
          </a:xfrm>
          <a:prstGeom prst="rect">
            <a:avLst/>
          </a:prstGeom>
          <a:solidFill>
            <a:srgbClr val="EBE8E3">
              <a:alpha val="65000"/>
            </a:srgbClr>
          </a:solidFill>
          <a:ln w="47625">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04160D4-C7F3-4BC2-B4E9-E99AC9E1A46A}"/>
                  </a:ext>
                </a:extLst>
              </p:cNvPr>
              <p:cNvSpPr txBox="1"/>
              <p:nvPr/>
            </p:nvSpPr>
            <p:spPr>
              <a:xfrm>
                <a:off x="1325880" y="4730331"/>
                <a:ext cx="9540240" cy="1817742"/>
              </a:xfrm>
              <a:prstGeom prst="rect">
                <a:avLst/>
              </a:prstGeom>
              <a:noFill/>
            </p:spPr>
            <p:txBody>
              <a:bodyPr wrap="square">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Trong trường hợp multiclass, sử dụng phương pháp Spiegelhalter </a:t>
                </a:r>
              </a:p>
              <a:p>
                <a:pPr>
                  <a:lnSpc>
                    <a:spcPct val="150000"/>
                  </a:lnSpc>
                </a:pPr>
                <a14:m>
                  <m:oMathPara xmlns:m="http://schemas.openxmlformats.org/officeDocument/2006/math">
                    <m:oMathParaPr>
                      <m:jc m:val="centerGroup"/>
                    </m:oMathParaPr>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𝑝</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𝑦</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b="0" i="1" smtClean="0">
                              <a:latin typeface="Cambria Math" panose="02040503050406030204" pitchFamily="18" charset="0"/>
                              <a:ea typeface="Cambria Math" panose="02040503050406030204" pitchFamily="18" charset="0"/>
                              <a:cs typeface="Calibri" panose="020F0502020204030204" pitchFamily="34" charset="0"/>
                            </a:rPr>
                            <m:t>𝑐</m:t>
                          </m:r>
                        </m:e>
                        <m:e>
                          <m:r>
                            <a:rPr lang="vi-VN" sz="2400" b="1">
                              <a:latin typeface="Cambria Math" panose="02040503050406030204" pitchFamily="18" charset="0"/>
                              <a:ea typeface="Cambria Math" panose="02040503050406030204" pitchFamily="18" charset="0"/>
                              <a:cs typeface="Calibri" panose="020F0502020204030204" pitchFamily="34" charset="0"/>
                            </a:rPr>
                            <m:t>𝐱</m:t>
                          </m:r>
                          <m:r>
                            <a:rPr lang="vi-VN" sz="2400" i="1">
                              <a:latin typeface="Cambria Math" panose="02040503050406030204" pitchFamily="18" charset="0"/>
                              <a:ea typeface="Cambria Math" panose="02040503050406030204" pitchFamily="18" charset="0"/>
                              <a:cs typeface="Calibri" panose="020F0502020204030204" pitchFamily="34" charset="0"/>
                            </a:rPr>
                            <m:t>,</m:t>
                          </m:r>
                          <m:r>
                            <a:rPr lang="vi-VN" sz="2400" i="1">
                              <a:latin typeface="Cambria Math" panose="02040503050406030204" pitchFamily="18" charset="0"/>
                              <a:ea typeface="Cambria Math" panose="02040503050406030204" pitchFamily="18" charset="0"/>
                              <a:cs typeface="Calibri" panose="020F0502020204030204" pitchFamily="34" charset="0"/>
                            </a:rPr>
                            <m:t>𝒟</m:t>
                          </m:r>
                        </m:e>
                      </m:d>
                      <m:r>
                        <a:rPr lang="vi-VN" sz="2400" i="1">
                          <a:latin typeface="Cambria Math" panose="02040503050406030204" pitchFamily="18" charset="0"/>
                          <a:ea typeface="Cambria Math" panose="02040503050406030204" pitchFamily="18" charset="0"/>
                          <a:cs typeface="Calibri" panose="020F0502020204030204" pitchFamily="34" charset="0"/>
                        </a:rPr>
                        <m:t>=</m:t>
                      </m:r>
                      <m:f>
                        <m:f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Pr>
                        <m:num>
                          <m:func>
                            <m:func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ea typeface="Cambria Math" panose="02040503050406030204" pitchFamily="18" charset="0"/>
                                  <a:cs typeface="Calibri" panose="020F0502020204030204" pitchFamily="34" charset="0"/>
                                </a:rPr>
                                <m:t>exp</m:t>
                              </m:r>
                            </m:fName>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𝜅</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𝑣</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𝑐</m:t>
                                          </m:r>
                                        </m:sub>
                                      </m:sSub>
                                    </m:e>
                                  </m:d>
                                  <m:sSub>
                                    <m:sSub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𝑚</m:t>
                                      </m:r>
                                    </m:e>
                                    <m:sub>
                                      <m:r>
                                        <a:rPr lang="vi-VN" sz="2400" b="0" i="1" smtClean="0">
                                          <a:latin typeface="Cambria Math" panose="02040503050406030204" pitchFamily="18" charset="0"/>
                                          <a:ea typeface="Cambria Math" panose="02040503050406030204" pitchFamily="18" charset="0"/>
                                          <a:cs typeface="Calibri" panose="020F0502020204030204" pitchFamily="34" charset="0"/>
                                        </a:rPr>
                                        <m:t>𝑐</m:t>
                                      </m:r>
                                    </m:sub>
                                  </m:sSub>
                                </m:e>
                              </m:d>
                            </m:e>
                          </m:func>
                        </m:num>
                        <m:den>
                          <m:nary>
                            <m:naryPr>
                              <m:chr m:val="∑"/>
                              <m:supHide m:val="on"/>
                              <m:ctrlPr>
                                <a:rPr lang="vi-VN" sz="2400" i="1">
                                  <a:latin typeface="Cambria Math" panose="02040503050406030204" pitchFamily="18" charset="0"/>
                                  <a:ea typeface="Cambria Math" panose="02040503050406030204" pitchFamily="18" charset="0"/>
                                  <a:cs typeface="Calibri" panose="020F0502020204030204" pitchFamily="34" charset="0"/>
                                </a:rPr>
                              </m:ctrlPr>
                            </m:naryPr>
                            <m:sub>
                              <m:r>
                                <a:rPr lang="vi-VN" sz="2400" i="1">
                                  <a:latin typeface="Cambria Math" panose="02040503050406030204" pitchFamily="18" charset="0"/>
                                  <a:ea typeface="Cambria Math" panose="02040503050406030204" pitchFamily="18" charset="0"/>
                                  <a:cs typeface="Calibri" panose="020F0502020204030204" pitchFamily="34" charset="0"/>
                                </a:rPr>
                                <m:t>𝑐</m:t>
                              </m:r>
                              <m:r>
                                <a:rPr lang="vi-VN" sz="2400" b="0" i="1" smtClean="0">
                                  <a:latin typeface="Cambria Math" panose="02040503050406030204" pitchFamily="18" charset="0"/>
                                  <a:ea typeface="Cambria Math" panose="02040503050406030204" pitchFamily="18" charset="0"/>
                                  <a:cs typeface="Calibri" panose="020F0502020204030204" pitchFamily="34" charset="0"/>
                                </a:rPr>
                                <m:t>′</m:t>
                              </m:r>
                            </m:sub>
                            <m:sup/>
                            <m:e>
                              <m:func>
                                <m:funcPr>
                                  <m:ctrlPr>
                                    <a:rPr lang="vi-VN" sz="2400" i="1">
                                      <a:latin typeface="Cambria Math" panose="02040503050406030204" pitchFamily="18" charset="0"/>
                                      <a:ea typeface="Cambria Math" panose="02040503050406030204" pitchFamily="18" charset="0"/>
                                      <a:cs typeface="Calibri" panose="020F0502020204030204" pitchFamily="34" charset="0"/>
                                    </a:rPr>
                                  </m:ctrlPr>
                                </m:funcPr>
                                <m:fName>
                                  <m:r>
                                    <m:rPr>
                                      <m:sty m:val="p"/>
                                    </m:rPr>
                                    <a:rPr lang="vi-VN" sz="2400">
                                      <a:latin typeface="Cambria Math" panose="02040503050406030204" pitchFamily="18" charset="0"/>
                                      <a:ea typeface="Cambria Math" panose="02040503050406030204" pitchFamily="18" charset="0"/>
                                      <a:cs typeface="Calibri" panose="020F0502020204030204" pitchFamily="34" charset="0"/>
                                    </a:rPr>
                                    <m:t>exp</m:t>
                                  </m:r>
                                </m:fName>
                                <m:e>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r>
                                        <a:rPr lang="vi-VN" sz="2400" i="1">
                                          <a:latin typeface="Cambria Math" panose="02040503050406030204" pitchFamily="18" charset="0"/>
                                          <a:ea typeface="Cambria Math" panose="02040503050406030204" pitchFamily="18" charset="0"/>
                                          <a:cs typeface="Calibri" panose="020F0502020204030204" pitchFamily="34" charset="0"/>
                                        </a:rPr>
                                        <m:t>𝜅</m:t>
                                      </m:r>
                                      <m:d>
                                        <m:dPr>
                                          <m:ctrlPr>
                                            <a:rPr lang="vi-VN" sz="2400" i="1">
                                              <a:latin typeface="Cambria Math" panose="02040503050406030204" pitchFamily="18" charset="0"/>
                                              <a:ea typeface="Cambria Math" panose="02040503050406030204" pitchFamily="18" charset="0"/>
                                              <a:cs typeface="Calibri" panose="020F0502020204030204" pitchFamily="34" charset="0"/>
                                            </a:rPr>
                                          </m:ctrlPr>
                                        </m:dPr>
                                        <m:e>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𝑣</m:t>
                                              </m:r>
                                            </m:e>
                                            <m:sub>
                                              <m:sSup>
                                                <m:sSupPr>
                                                  <m:ctrlPr>
                                                    <a:rPr lang="vi-VN" sz="2400" i="1">
                                                      <a:latin typeface="Cambria Math" panose="02040503050406030204" pitchFamily="18" charset="0"/>
                                                      <a:ea typeface="Cambria Math" panose="02040503050406030204" pitchFamily="18" charset="0"/>
                                                      <a:cs typeface="Calibri" panose="020F0502020204030204" pitchFamily="34" charset="0"/>
                                                    </a:rPr>
                                                  </m:ctrlPr>
                                                </m:sSupPr>
                                                <m:e>
                                                  <m:r>
                                                    <a:rPr lang="vi-VN" sz="2400" i="1">
                                                      <a:latin typeface="Cambria Math" panose="02040503050406030204" pitchFamily="18" charset="0"/>
                                                      <a:ea typeface="Cambria Math" panose="02040503050406030204" pitchFamily="18" charset="0"/>
                                                      <a:cs typeface="Calibri" panose="020F0502020204030204" pitchFamily="34" charset="0"/>
                                                    </a:rPr>
                                                    <m:t>𝑐</m:t>
                                                  </m:r>
                                                </m:e>
                                                <m:sup>
                                                  <m:r>
                                                    <a:rPr lang="vi-VN" sz="2400" i="1">
                                                      <a:latin typeface="Cambria Math" panose="02040503050406030204" pitchFamily="18" charset="0"/>
                                                      <a:ea typeface="Cambria Math" panose="02040503050406030204" pitchFamily="18" charset="0"/>
                                                      <a:cs typeface="Calibri" panose="020F0502020204030204" pitchFamily="34" charset="0"/>
                                                    </a:rPr>
                                                    <m:t>′</m:t>
                                                  </m:r>
                                                </m:sup>
                                              </m:sSup>
                                            </m:sub>
                                          </m:sSub>
                                        </m:e>
                                      </m:d>
                                      <m:sSub>
                                        <m:sSubPr>
                                          <m:ctrlPr>
                                            <a:rPr lang="vi-VN" sz="2400" i="1">
                                              <a:latin typeface="Cambria Math" panose="02040503050406030204" pitchFamily="18" charset="0"/>
                                              <a:ea typeface="Cambria Math" panose="02040503050406030204" pitchFamily="18" charset="0"/>
                                              <a:cs typeface="Calibri" panose="020F0502020204030204" pitchFamily="34" charset="0"/>
                                            </a:rPr>
                                          </m:ctrlPr>
                                        </m:sSubPr>
                                        <m:e>
                                          <m:r>
                                            <a:rPr lang="vi-VN" sz="2400" i="1">
                                              <a:latin typeface="Cambria Math" panose="02040503050406030204" pitchFamily="18" charset="0"/>
                                              <a:ea typeface="Cambria Math" panose="02040503050406030204" pitchFamily="18" charset="0"/>
                                              <a:cs typeface="Calibri" panose="020F0502020204030204" pitchFamily="34" charset="0"/>
                                            </a:rPr>
                                            <m:t>𝑚</m:t>
                                          </m:r>
                                        </m:e>
                                        <m:sub>
                                          <m:r>
                                            <a:rPr lang="vi-VN" sz="2400" i="1">
                                              <a:latin typeface="Cambria Math" panose="02040503050406030204" pitchFamily="18" charset="0"/>
                                              <a:ea typeface="Cambria Math" panose="02040503050406030204" pitchFamily="18" charset="0"/>
                                              <a:cs typeface="Calibri" panose="020F0502020204030204" pitchFamily="34" charset="0"/>
                                            </a:rPr>
                                            <m:t>𝑐</m:t>
                                          </m:r>
                                          <m:r>
                                            <a:rPr lang="vi-VN" sz="2400" i="1">
                                              <a:latin typeface="Cambria Math" panose="02040503050406030204" pitchFamily="18" charset="0"/>
                                              <a:ea typeface="Cambria Math" panose="02040503050406030204" pitchFamily="18" charset="0"/>
                                              <a:cs typeface="Calibri" panose="020F0502020204030204" pitchFamily="34" charset="0"/>
                                            </a:rPr>
                                            <m:t>′</m:t>
                                          </m:r>
                                        </m:sub>
                                      </m:sSub>
                                    </m:e>
                                  </m:d>
                                </m:e>
                              </m:func>
                            </m:e>
                          </m:nary>
                        </m:den>
                      </m:f>
                    </m:oMath>
                  </m:oMathPara>
                </a14:m>
                <a:endParaRPr lang="vi-VN" sz="2400" b="1">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9" name="TextBox 8">
                <a:extLst>
                  <a:ext uri="{FF2B5EF4-FFF2-40B4-BE49-F238E27FC236}">
                    <a16:creationId xmlns:a16="http://schemas.microsoft.com/office/drawing/2014/main" id="{F04160D4-C7F3-4BC2-B4E9-E99AC9E1A46A}"/>
                  </a:ext>
                </a:extLst>
              </p:cNvPr>
              <p:cNvSpPr txBox="1">
                <a:spLocks noRot="1" noChangeAspect="1" noMove="1" noResize="1" noEditPoints="1" noAdjustHandles="1" noChangeArrowheads="1" noChangeShapeType="1" noTextEdit="1"/>
              </p:cNvSpPr>
              <p:nvPr/>
            </p:nvSpPr>
            <p:spPr>
              <a:xfrm>
                <a:off x="1325880" y="4730331"/>
                <a:ext cx="9540240" cy="1817742"/>
              </a:xfrm>
              <a:prstGeom prst="rect">
                <a:avLst/>
              </a:prstGeom>
              <a:blipFill>
                <a:blip r:embed="rId4"/>
                <a:stretch>
                  <a:fillRect l="-10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70282DA-C486-4DD3-B5D1-C5C730ECBFC4}"/>
                  </a:ext>
                </a:extLst>
              </p:cNvPr>
              <p:cNvSpPr txBox="1"/>
              <p:nvPr/>
            </p:nvSpPr>
            <p:spPr>
              <a:xfrm>
                <a:off x="6096000" y="1902941"/>
                <a:ext cx="6096000" cy="973152"/>
              </a:xfrm>
              <a:prstGeom prst="rect">
                <a:avLst/>
              </a:prstGeom>
              <a:noFill/>
            </p:spPr>
            <p:txBody>
              <a:bodyPr wrap="square">
                <a:spAutoFit/>
              </a:bodyPr>
              <a:lstStyle/>
              <a:p>
                <a:pPr>
                  <a:lnSpc>
                    <a:spcPct val="150000"/>
                  </a:lnSpc>
                </a:pPr>
                <a:r>
                  <a:rPr lang="vi-VN" sz="2400">
                    <a:latin typeface="Calibri" panose="020F0502020204030204" pitchFamily="34" charset="0"/>
                    <a:ea typeface="Cambria Math" panose="02040503050406030204" pitchFamily="18" charset="0"/>
                    <a:cs typeface="Calibri" panose="020F0502020204030204" pitchFamily="34" charset="0"/>
                  </a:rPr>
                  <a:t>Với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𝜅</m:t>
                    </m:r>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𝑣</m:t>
                        </m:r>
                      </m:e>
                    </m:d>
                    <m:r>
                      <a:rPr lang="vi-VN" sz="2400" b="0" i="1" smtClean="0">
                        <a:latin typeface="Cambria Math" panose="02040503050406030204" pitchFamily="18" charset="0"/>
                        <a:ea typeface="Cambria Math" panose="02040503050406030204" pitchFamily="18" charset="0"/>
                        <a:cs typeface="Calibri" panose="020F0502020204030204" pitchFamily="34" charset="0"/>
                      </a:rPr>
                      <m:t>=</m:t>
                    </m:r>
                    <m:sSup>
                      <m:sSup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sSupPr>
                      <m:e>
                        <m:d>
                          <m:d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ea typeface="Cambria Math" panose="02040503050406030204" pitchFamily="18" charset="0"/>
                                <a:cs typeface="Calibri" panose="020F0502020204030204" pitchFamily="34" charset="0"/>
                              </a:rPr>
                              <m:t>1+</m:t>
                            </m:r>
                            <m:f>
                              <m:fPr>
                                <m:ctrlPr>
                                  <a:rPr lang="vi-VN" sz="2400" b="0" i="1" smtClean="0">
                                    <a:latin typeface="Cambria Math" panose="02040503050406030204" pitchFamily="18" charset="0"/>
                                    <a:ea typeface="Cambria Math" panose="02040503050406030204" pitchFamily="18" charset="0"/>
                                    <a:cs typeface="Calibri" panose="020F0502020204030204" pitchFamily="34" charset="0"/>
                                  </a:rPr>
                                </m:ctrlPr>
                              </m:fPr>
                              <m:num>
                                <m:r>
                                  <a:rPr lang="vi-VN" sz="2400" b="0" i="1" smtClean="0">
                                    <a:latin typeface="Cambria Math" panose="02040503050406030204" pitchFamily="18" charset="0"/>
                                    <a:ea typeface="Cambria Math" panose="02040503050406030204" pitchFamily="18" charset="0"/>
                                    <a:cs typeface="Calibri" panose="020F0502020204030204" pitchFamily="34" charset="0"/>
                                  </a:rPr>
                                  <m:t>𝜋</m:t>
                                </m:r>
                                <m:r>
                                  <a:rPr lang="vi-VN" sz="2400" b="0" i="1" smtClean="0">
                                    <a:latin typeface="Cambria Math" panose="02040503050406030204" pitchFamily="18" charset="0"/>
                                    <a:ea typeface="Cambria Math" panose="02040503050406030204" pitchFamily="18" charset="0"/>
                                    <a:cs typeface="Calibri" panose="020F0502020204030204" pitchFamily="34" charset="0"/>
                                  </a:rPr>
                                  <m:t>𝑣</m:t>
                                </m:r>
                              </m:num>
                              <m:den>
                                <m:r>
                                  <a:rPr lang="vi-VN" sz="2400" b="0" i="1" smtClean="0">
                                    <a:latin typeface="Cambria Math" panose="02040503050406030204" pitchFamily="18" charset="0"/>
                                    <a:ea typeface="Cambria Math" panose="02040503050406030204" pitchFamily="18" charset="0"/>
                                    <a:cs typeface="Calibri" panose="020F0502020204030204" pitchFamily="34" charset="0"/>
                                  </a:rPr>
                                  <m:t>8</m:t>
                                </m:r>
                              </m:den>
                            </m:f>
                          </m:e>
                        </m:d>
                      </m:e>
                      <m:sup>
                        <m:r>
                          <a:rPr lang="vi-VN" sz="2400" b="0" i="1" smtClean="0">
                            <a:latin typeface="Cambria Math" panose="02040503050406030204" pitchFamily="18" charset="0"/>
                            <a:ea typeface="Cambria Math" panose="02040503050406030204" pitchFamily="18" charset="0"/>
                            <a:cs typeface="Calibri" panose="020F0502020204030204" pitchFamily="34" charset="0"/>
                          </a:rPr>
                          <m:t>−1/2</m:t>
                        </m:r>
                      </m:sup>
                    </m:sSup>
                  </m:oMath>
                </a14:m>
                <a:endParaRPr lang="vi-VN" sz="2400">
                  <a:latin typeface="Calibri" panose="020F0502020204030204" pitchFamily="34" charset="0"/>
                  <a:ea typeface="Cambria Math" panose="02040503050406030204" pitchFamily="18" charset="0"/>
                  <a:cs typeface="Calibri" panose="020F0502020204030204" pitchFamily="34" charset="0"/>
                </a:endParaRPr>
              </a:p>
            </p:txBody>
          </p:sp>
        </mc:Choice>
        <mc:Fallback>
          <p:sp>
            <p:nvSpPr>
              <p:cNvPr id="12" name="TextBox 11">
                <a:extLst>
                  <a:ext uri="{FF2B5EF4-FFF2-40B4-BE49-F238E27FC236}">
                    <a16:creationId xmlns:a16="http://schemas.microsoft.com/office/drawing/2014/main" id="{770282DA-C486-4DD3-B5D1-C5C730ECBFC4}"/>
                  </a:ext>
                </a:extLst>
              </p:cNvPr>
              <p:cNvSpPr txBox="1">
                <a:spLocks noRot="1" noChangeAspect="1" noMove="1" noResize="1" noEditPoints="1" noAdjustHandles="1" noChangeArrowheads="1" noChangeShapeType="1" noTextEdit="1"/>
              </p:cNvSpPr>
              <p:nvPr/>
            </p:nvSpPr>
            <p:spPr>
              <a:xfrm>
                <a:off x="6096000" y="1902941"/>
                <a:ext cx="6096000" cy="973152"/>
              </a:xfrm>
              <a:prstGeom prst="rect">
                <a:avLst/>
              </a:prstGeom>
              <a:blipFill>
                <a:blip r:embed="rId5"/>
                <a:stretch>
                  <a:fillRect l="-1500" b="-4375"/>
                </a:stretch>
              </a:blipFill>
            </p:spPr>
            <p:txBody>
              <a:bodyPr/>
              <a:lstStyle/>
              <a:p>
                <a:r>
                  <a:rPr lang="en-US">
                    <a:noFill/>
                  </a:rPr>
                  <a:t> </a:t>
                </a:r>
              </a:p>
            </p:txBody>
          </p:sp>
        </mc:Fallback>
      </mc:AlternateContent>
      <p:cxnSp>
        <p:nvCxnSpPr>
          <p:cNvPr id="11" name="直线连接符 2">
            <a:extLst>
              <a:ext uri="{FF2B5EF4-FFF2-40B4-BE49-F238E27FC236}">
                <a16:creationId xmlns:a16="http://schemas.microsoft.com/office/drawing/2014/main" id="{CA3B37D9-51B7-400B-AA82-17ACB8B1C7F0}"/>
              </a:ext>
            </a:extLst>
          </p:cNvPr>
          <p:cNvCxnSpPr>
            <a:cxnSpLocks/>
          </p:cNvCxnSpPr>
          <p:nvPr/>
        </p:nvCxnSpPr>
        <p:spPr>
          <a:xfrm>
            <a:off x="581891" y="1141970"/>
            <a:ext cx="7288480" cy="0"/>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65B6675-6621-4EF6-90EA-990EC13D5C6E}"/>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Slide Number Placeholder 4">
            <a:extLst>
              <a:ext uri="{FF2B5EF4-FFF2-40B4-BE49-F238E27FC236}">
                <a16:creationId xmlns:a16="http://schemas.microsoft.com/office/drawing/2014/main" id="{2B5BC2AE-A444-4395-8845-49443E6F2CA1}"/>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93</a:t>
            </a:fld>
            <a:endParaRPr lang="en-US" sz="1400">
              <a:solidFill>
                <a:schemeClr val="bg1"/>
              </a:solidFill>
            </a:endParaRPr>
          </a:p>
        </p:txBody>
      </p:sp>
    </p:spTree>
    <p:extLst>
      <p:ext uri="{BB962C8B-B14F-4D97-AF65-F5344CB8AC3E}">
        <p14:creationId xmlns:p14="http://schemas.microsoft.com/office/powerpoint/2010/main" val="266140769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0" end="0"/>
                                            </p:txEl>
                                          </p:spTgt>
                                        </p:tgtEl>
                                        <p:attrNameLst>
                                          <p:attrName>style.visibility</p:attrName>
                                        </p:attrNameLst>
                                      </p:cBhvr>
                                      <p:to>
                                        <p:strVal val="visible"/>
                                      </p:to>
                                    </p:set>
                                    <p:animEffect transition="in" filter="fade">
                                      <p:cBhvr>
                                        <p:cTn id="32" dur="500"/>
                                        <p:tgtEl>
                                          <p:spTgt spid="12">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9">
                                            <p:txEl>
                                              <p:pRg st="1" end="1"/>
                                            </p:txEl>
                                          </p:spTgt>
                                        </p:tgtEl>
                                        <p:attrNameLst>
                                          <p:attrName>style.visibility</p:attrName>
                                        </p:attrNameLst>
                                      </p:cBhvr>
                                      <p:to>
                                        <p:strVal val="visible"/>
                                      </p:to>
                                    </p:set>
                                    <p:animEffect transition="in" filter="fade">
                                      <p:cBhvr>
                                        <p:cTn id="4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F925E6-4734-43D6-82ED-A1458C6D066F}"/>
              </a:ext>
            </a:extLst>
          </p:cNvPr>
          <p:cNvSpPr/>
          <p:nvPr/>
        </p:nvSpPr>
        <p:spPr>
          <a:xfrm>
            <a:off x="0" y="3428999"/>
            <a:ext cx="12192000" cy="3456443"/>
          </a:xfrm>
          <a:prstGeom prst="rect">
            <a:avLst/>
          </a:pr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3200" b="1">
              <a:highlight>
                <a:srgbClr val="FFFF00"/>
              </a:highlight>
            </a:endParaRPr>
          </a:p>
        </p:txBody>
      </p:sp>
      <p:sp>
        <p:nvSpPr>
          <p:cNvPr id="19" name="TextBox 18">
            <a:extLst>
              <a:ext uri="{FF2B5EF4-FFF2-40B4-BE49-F238E27FC236}">
                <a16:creationId xmlns:a16="http://schemas.microsoft.com/office/drawing/2014/main" id="{ECC1BBBD-0848-4373-ACCA-C7E601F5AD20}"/>
              </a:ext>
            </a:extLst>
          </p:cNvPr>
          <p:cNvSpPr txBox="1"/>
          <p:nvPr/>
        </p:nvSpPr>
        <p:spPr>
          <a:xfrm>
            <a:off x="1136253" y="375011"/>
            <a:ext cx="4119613" cy="837473"/>
          </a:xfrm>
          <a:prstGeom prst="rect">
            <a:avLst/>
          </a:prstGeom>
          <a:noFill/>
        </p:spPr>
        <p:txBody>
          <a:bodyPr wrap="square" rtlCol="0">
            <a:spAutoFit/>
          </a:bodyPr>
          <a:lstStyle/>
          <a:p>
            <a:pPr>
              <a:lnSpc>
                <a:spcPct val="150000"/>
              </a:lnSpc>
            </a:pPr>
            <a:r>
              <a:rPr lang="vi-VN" sz="3600" b="1">
                <a:solidFill>
                  <a:srgbClr val="929192"/>
                </a:solidFill>
                <a:latin typeface="Calibri" panose="020F0502020204030204" pitchFamily="34" charset="0"/>
                <a:cs typeface="Calibri" panose="020F0502020204030204" pitchFamily="34" charset="0"/>
              </a:rPr>
              <a:t>Linear Regression</a:t>
            </a:r>
            <a:endParaRPr lang="en-US" sz="3600" b="1">
              <a:solidFill>
                <a:srgbClr val="929192"/>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2C6D291D-40D7-4876-A00E-1BD704BB2E23}"/>
              </a:ext>
            </a:extLst>
          </p:cNvPr>
          <p:cNvSpPr txBox="1"/>
          <p:nvPr/>
        </p:nvSpPr>
        <p:spPr>
          <a:xfrm>
            <a:off x="1136254" y="3693036"/>
            <a:ext cx="4119613" cy="837473"/>
          </a:xfrm>
          <a:prstGeom prst="rect">
            <a:avLst/>
          </a:prstGeom>
          <a:noFill/>
        </p:spPr>
        <p:txBody>
          <a:bodyPr wrap="square" rtlCol="0">
            <a:spAutoFit/>
          </a:bodyPr>
          <a:lstStyle/>
          <a:p>
            <a:pPr>
              <a:lnSpc>
                <a:spcPct val="150000"/>
              </a:lnSpc>
            </a:pPr>
            <a:r>
              <a:rPr lang="vi-VN" sz="3600" b="1">
                <a:solidFill>
                  <a:srgbClr val="F3F1ED"/>
                </a:solidFill>
                <a:latin typeface="Calibri" panose="020F0502020204030204" pitchFamily="34" charset="0"/>
                <a:cs typeface="Calibri" panose="020F0502020204030204" pitchFamily="34" charset="0"/>
              </a:rPr>
              <a:t>Logistic Regression</a:t>
            </a:r>
            <a:endParaRPr lang="en-US" sz="3600" b="1">
              <a:solidFill>
                <a:srgbClr val="F3F1ED"/>
              </a:solidFill>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B57CE24-AED8-4B03-85B6-761E307D9DE3}"/>
                  </a:ext>
                </a:extLst>
              </p:cNvPr>
              <p:cNvSpPr txBox="1"/>
              <p:nvPr/>
            </p:nvSpPr>
            <p:spPr>
              <a:xfrm>
                <a:off x="2641255" y="1212484"/>
                <a:ext cx="5946407" cy="1709892"/>
              </a:xfrm>
              <a:prstGeom prst="rect">
                <a:avLst/>
              </a:prstGeom>
              <a:noFill/>
            </p:spPr>
            <p:txBody>
              <a:bodyPr wrap="square">
                <a:spAutoFit/>
              </a:bodyPr>
              <a:lstStyle/>
              <a:p>
                <a:pPr>
                  <a:lnSpc>
                    <a:spcPct val="150000"/>
                  </a:lnSpc>
                </a:pPr>
                <a:r>
                  <a:rPr lang="vi-VN" sz="2400">
                    <a:latin typeface="Calibri" panose="020F0502020204030204" pitchFamily="34" charset="0"/>
                    <a:cs typeface="Calibri" panose="020F0502020204030204" pitchFamily="34" charset="0"/>
                  </a:rPr>
                  <a:t>Hàm xấp xĩ: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𝑓</m:t>
                        </m:r>
                      </m:e>
                      <m:sub>
                        <m:r>
                          <a:rPr lang="vi-VN" sz="2400" b="1" i="0" smtClean="0">
                            <a:latin typeface="Cambria Math" panose="02040503050406030204" pitchFamily="18" charset="0"/>
                            <a:cs typeface="Calibri" panose="020F0502020204030204" pitchFamily="34" charset="0"/>
                          </a:rPr>
                          <m:t>𝐰</m:t>
                        </m:r>
                      </m:sub>
                    </m:sSub>
                    <m:r>
                      <a:rPr lang="vi-VN" sz="2400" b="0" i="1" smtClean="0">
                        <a:latin typeface="Cambria Math" panose="02040503050406030204" pitchFamily="18" charset="0"/>
                        <a:cs typeface="Calibri" panose="020F0502020204030204" pitchFamily="34" charset="0"/>
                      </a:rPr>
                      <m:t> </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cs typeface="Calibri" panose="020F0502020204030204" pitchFamily="34" charset="0"/>
                          </a:rPr>
                        </m:ctrlPr>
                      </m:accPr>
                      <m:e>
                        <m:r>
                          <a:rPr lang="vi-VN" sz="2400" i="1">
                            <a:latin typeface="Cambria Math" panose="02040503050406030204" pitchFamily="18" charset="0"/>
                            <a:cs typeface="Calibri" panose="020F0502020204030204" pitchFamily="34" charset="0"/>
                          </a:rPr>
                          <m:t>𝑦</m:t>
                        </m:r>
                      </m:e>
                    </m:acc>
                    <m:r>
                      <a:rPr lang="vi-VN" sz="2400" b="0" i="1" smtClean="0">
                        <a:latin typeface="Cambria Math" panose="02040503050406030204" pitchFamily="18" charset="0"/>
                        <a:cs typeface="Calibri" panose="020F0502020204030204" pitchFamily="34" charset="0"/>
                      </a:rPr>
                      <m:t>=</m:t>
                    </m:r>
                    <m:sSup>
                      <m:sSupPr>
                        <m:ctrlPr>
                          <a:rPr lang="vi-VN" sz="2400" b="1"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cs typeface="Calibri" panose="020F0502020204030204" pitchFamily="34" charset="0"/>
                      </a:rPr>
                      <m:t>𝐱</m:t>
                    </m:r>
                  </m:oMath>
                </a14:m>
                <a:endParaRPr lang="vi-VN" sz="2400" b="1">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Hàm loss: </a:t>
                </a:r>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ℒ</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cs typeface="Calibri" panose="020F0502020204030204" pitchFamily="34" charset="0"/>
                              </a:rPr>
                            </m:ctrlPr>
                          </m:accPr>
                          <m:e>
                            <m:r>
                              <a:rPr lang="vi-VN" sz="2400" b="0" i="1" smtClean="0">
                                <a:latin typeface="Cambria Math" panose="02040503050406030204" pitchFamily="18" charset="0"/>
                                <a:cs typeface="Calibri" panose="020F0502020204030204" pitchFamily="34" charset="0"/>
                              </a:rPr>
                              <m:t>𝑦</m:t>
                            </m:r>
                          </m:e>
                        </m:acc>
                      </m:e>
                    </m:d>
                    <m:r>
                      <a:rPr lang="vi-VN" sz="2400" b="0" i="1" smtClean="0">
                        <a:latin typeface="Cambria Math" panose="02040503050406030204" pitchFamily="18" charset="0"/>
                        <a:cs typeface="Calibri" panose="020F0502020204030204" pitchFamily="34" charset="0"/>
                      </a:rPr>
                      <m:t>=</m:t>
                    </m:r>
                    <m:sSubSup>
                      <m:sSubSupPr>
                        <m:ctrlPr>
                          <a:rPr lang="vi-VN" sz="2400" b="0" i="1" smtClean="0">
                            <a:latin typeface="Cambria Math" panose="02040503050406030204" pitchFamily="18" charset="0"/>
                            <a:cs typeface="Calibri" panose="020F0502020204030204" pitchFamily="34" charset="0"/>
                          </a:rPr>
                        </m:ctrlPr>
                      </m:sSubSupPr>
                      <m:e>
                        <m:d>
                          <m:dPr>
                            <m:begChr m:val="‖"/>
                            <m:endChr m:val="‖"/>
                            <m:ctrlPr>
                              <a:rPr lang="vi-VN" sz="2400" i="1">
                                <a:latin typeface="Cambria Math" panose="02040503050406030204" pitchFamily="18" charset="0"/>
                                <a:cs typeface="Calibri" panose="020F0502020204030204" pitchFamily="34" charset="0"/>
                              </a:rPr>
                            </m:ctrlPr>
                          </m:dPr>
                          <m:e>
                            <m:r>
                              <a:rPr lang="vi-VN" sz="2400" i="1">
                                <a:latin typeface="Cambria Math" panose="02040503050406030204" pitchFamily="18" charset="0"/>
                                <a:cs typeface="Calibri" panose="020F0502020204030204" pitchFamily="34" charset="0"/>
                              </a:rPr>
                              <m:t>𝑦</m:t>
                            </m:r>
                            <m:r>
                              <a:rPr lang="vi-VN" sz="2400" i="1">
                                <a:latin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cs typeface="Calibri" panose="020F0502020204030204" pitchFamily="34" charset="0"/>
                                  </a:rPr>
                                </m:ctrlPr>
                              </m:accPr>
                              <m:e>
                                <m:r>
                                  <a:rPr lang="vi-VN" sz="2400" i="1">
                                    <a:latin typeface="Cambria Math" panose="02040503050406030204" pitchFamily="18" charset="0"/>
                                    <a:cs typeface="Calibri" panose="020F0502020204030204" pitchFamily="34" charset="0"/>
                                  </a:rPr>
                                  <m:t>𝑦</m:t>
                                </m:r>
                              </m:e>
                            </m:acc>
                          </m:e>
                        </m:d>
                      </m:e>
                      <m:sub>
                        <m:r>
                          <a:rPr lang="vi-VN" sz="2400" b="0" i="1" smtClean="0">
                            <a:latin typeface="Cambria Math" panose="02040503050406030204" pitchFamily="18" charset="0"/>
                            <a:cs typeface="Calibri" panose="020F0502020204030204" pitchFamily="34" charset="0"/>
                          </a:rPr>
                          <m:t>2</m:t>
                        </m:r>
                      </m:sub>
                      <m:sup>
                        <m:r>
                          <a:rPr lang="vi-VN" sz="2400" b="0" i="1" smtClean="0">
                            <a:latin typeface="Cambria Math" panose="02040503050406030204" pitchFamily="18" charset="0"/>
                            <a:cs typeface="Calibri" panose="020F0502020204030204" pitchFamily="34" charset="0"/>
                          </a:rPr>
                          <m:t>2</m:t>
                        </m:r>
                      </m:sup>
                    </m:sSubSup>
                  </m:oMath>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Regurlarization: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ℓ</m:t>
                    </m:r>
                    <m:d>
                      <m:dPr>
                        <m:ctrlPr>
                          <a:rPr lang="vi-VN" sz="2400" b="0" i="1" smtClean="0">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sSubSup>
                      <m:sSubSupPr>
                        <m:ctrlPr>
                          <a:rPr lang="vi-VN" sz="2400" b="0" i="1" smtClean="0">
                            <a:latin typeface="Cambria Math" panose="02040503050406030204" pitchFamily="18" charset="0"/>
                            <a:cs typeface="Calibri" panose="020F0502020204030204" pitchFamily="34" charset="0"/>
                          </a:rPr>
                        </m:ctrlPr>
                      </m:sSubSupPr>
                      <m:e>
                        <m:d>
                          <m:dPr>
                            <m:begChr m:val="‖"/>
                            <m:endChr m:val="‖"/>
                            <m:ctrlPr>
                              <a:rPr lang="vi-VN" sz="2400" b="0" i="1" smtClean="0">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e>
                      <m:sub>
                        <m:r>
                          <a:rPr lang="vi-VN" sz="2400" b="0" i="1" smtClean="0">
                            <a:latin typeface="Cambria Math" panose="02040503050406030204" pitchFamily="18" charset="0"/>
                            <a:cs typeface="Calibri" panose="020F0502020204030204" pitchFamily="34" charset="0"/>
                          </a:rPr>
                          <m:t>2</m:t>
                        </m:r>
                      </m:sub>
                      <m:sup>
                        <m:r>
                          <a:rPr lang="vi-VN" sz="2400" b="0" i="1" smtClean="0">
                            <a:latin typeface="Cambria Math" panose="02040503050406030204" pitchFamily="18" charset="0"/>
                            <a:cs typeface="Calibri" panose="020F0502020204030204" pitchFamily="34" charset="0"/>
                          </a:rPr>
                          <m:t>2</m:t>
                        </m:r>
                      </m:sup>
                    </m:sSubSup>
                    <m:r>
                      <a:rPr lang="vi-VN" sz="2400" b="0" i="1" smtClean="0">
                        <a:latin typeface="Cambria Math" panose="02040503050406030204" pitchFamily="18" charset="0"/>
                        <a:cs typeface="Calibri" panose="020F0502020204030204" pitchFamily="34" charset="0"/>
                      </a:rPr>
                      <m:t>,</m:t>
                    </m:r>
                    <m:r>
                      <a:rPr lang="vi-VN" sz="2400" b="0" i="0" smtClean="0">
                        <a:latin typeface="Cambria Math" panose="02040503050406030204" pitchFamily="18" charset="0"/>
                        <a:cs typeface="Calibri" panose="020F0502020204030204" pitchFamily="34" charset="0"/>
                      </a:rPr>
                      <m:t>  </m:t>
                    </m:r>
                    <m:sSub>
                      <m:sSubPr>
                        <m:ctrlPr>
                          <a:rPr lang="vi-VN" sz="2400" b="0" i="1" smtClean="0">
                            <a:latin typeface="Cambria Math" panose="02040503050406030204" pitchFamily="18" charset="0"/>
                            <a:cs typeface="Calibri" panose="020F0502020204030204" pitchFamily="34" charset="0"/>
                          </a:rPr>
                        </m:ctrlPr>
                      </m:sSubPr>
                      <m:e>
                        <m:d>
                          <m:dPr>
                            <m:begChr m:val="‖"/>
                            <m:endChr m:val="‖"/>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e>
                      <m:sub>
                        <m:r>
                          <a:rPr lang="vi-VN" sz="2400" b="0" i="0" smtClean="0">
                            <a:latin typeface="Cambria Math" panose="02040503050406030204" pitchFamily="18" charset="0"/>
                            <a:cs typeface="Calibri" panose="020F0502020204030204" pitchFamily="34" charset="0"/>
                          </a:rPr>
                          <m:t>1</m:t>
                        </m:r>
                      </m:sub>
                    </m:sSub>
                    <m:r>
                      <a:rPr lang="vi-VN" sz="2400" b="0" i="0"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a:t>
                </a:r>
              </a:p>
            </p:txBody>
          </p:sp>
        </mc:Choice>
        <mc:Fallback>
          <p:sp>
            <p:nvSpPr>
              <p:cNvPr id="6" name="TextBox 5">
                <a:extLst>
                  <a:ext uri="{FF2B5EF4-FFF2-40B4-BE49-F238E27FC236}">
                    <a16:creationId xmlns:a16="http://schemas.microsoft.com/office/drawing/2014/main" id="{5B57CE24-AED8-4B03-85B6-761E307D9DE3}"/>
                  </a:ext>
                </a:extLst>
              </p:cNvPr>
              <p:cNvSpPr txBox="1">
                <a:spLocks noRot="1" noChangeAspect="1" noMove="1" noResize="1" noEditPoints="1" noAdjustHandles="1" noChangeArrowheads="1" noChangeShapeType="1" noTextEdit="1"/>
              </p:cNvSpPr>
              <p:nvPr/>
            </p:nvSpPr>
            <p:spPr>
              <a:xfrm>
                <a:off x="2641255" y="1212484"/>
                <a:ext cx="5946407" cy="1709892"/>
              </a:xfrm>
              <a:prstGeom prst="rect">
                <a:avLst/>
              </a:prstGeom>
              <a:blipFill>
                <a:blip r:embed="rId3"/>
                <a:stretch>
                  <a:fillRect l="-1537" b="-7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5B761CA-9C5C-4621-976D-83DBB61EB505}"/>
                  </a:ext>
                </a:extLst>
              </p:cNvPr>
              <p:cNvSpPr txBox="1"/>
              <p:nvPr/>
            </p:nvSpPr>
            <p:spPr>
              <a:xfrm>
                <a:off x="2644680" y="4530509"/>
                <a:ext cx="7201421" cy="1709892"/>
              </a:xfrm>
              <a:prstGeom prst="rect">
                <a:avLst/>
              </a:prstGeom>
              <a:noFill/>
            </p:spPr>
            <p:txBody>
              <a:bodyPr wrap="square">
                <a:spAutoFit/>
              </a:bodyPr>
              <a:lstStyle/>
              <a:p>
                <a:pPr>
                  <a:lnSpc>
                    <a:spcPct val="150000"/>
                  </a:lnSpc>
                </a:pPr>
                <a:r>
                  <a:rPr lang="vi-VN" sz="2400">
                    <a:latin typeface="Calibri" panose="020F0502020204030204" pitchFamily="34" charset="0"/>
                    <a:cs typeface="Calibri" panose="020F0502020204030204" pitchFamily="34" charset="0"/>
                  </a:rPr>
                  <a:t>Hàm xấp xĩ:  </a:t>
                </a:r>
                <a14:m>
                  <m:oMath xmlns:m="http://schemas.openxmlformats.org/officeDocument/2006/math">
                    <m:sSub>
                      <m:sSubPr>
                        <m:ctrlPr>
                          <a:rPr lang="vi-VN" sz="2400" b="0" i="1" smtClean="0">
                            <a:latin typeface="Cambria Math" panose="02040503050406030204" pitchFamily="18" charset="0"/>
                            <a:cs typeface="Calibri" panose="020F0502020204030204" pitchFamily="34" charset="0"/>
                          </a:rPr>
                        </m:ctrlPr>
                      </m:sSubPr>
                      <m:e>
                        <m:r>
                          <a:rPr lang="vi-VN" sz="2400" b="0" i="1" smtClean="0">
                            <a:latin typeface="Cambria Math" panose="02040503050406030204" pitchFamily="18" charset="0"/>
                            <a:cs typeface="Calibri" panose="020F0502020204030204" pitchFamily="34" charset="0"/>
                          </a:rPr>
                          <m:t>𝑓</m:t>
                        </m:r>
                      </m:e>
                      <m:sub>
                        <m:r>
                          <a:rPr lang="vi-VN" sz="2400" b="1" i="0" smtClean="0">
                            <a:latin typeface="Cambria Math" panose="02040503050406030204" pitchFamily="18" charset="0"/>
                            <a:cs typeface="Calibri" panose="020F0502020204030204" pitchFamily="34" charset="0"/>
                          </a:rPr>
                          <m:t>𝐰</m:t>
                        </m:r>
                      </m:sub>
                    </m:sSub>
                    <m:r>
                      <a:rPr lang="vi-VN" sz="2400" b="0" i="1" smtClean="0">
                        <a:latin typeface="Cambria Math" panose="02040503050406030204" pitchFamily="18" charset="0"/>
                        <a:cs typeface="Calibri" panose="020F0502020204030204" pitchFamily="34" charset="0"/>
                      </a:rPr>
                      <m:t> </m:t>
                    </m:r>
                    <m:d>
                      <m:dPr>
                        <m:ctrlPr>
                          <a:rPr lang="vi-VN" sz="2400" b="0" i="1" smtClean="0">
                            <a:latin typeface="Cambria Math" panose="02040503050406030204" pitchFamily="18" charset="0"/>
                            <a:cs typeface="Calibri" panose="020F0502020204030204" pitchFamily="34" charset="0"/>
                          </a:rPr>
                        </m:ctrlPr>
                      </m:dPr>
                      <m:e>
                        <m:r>
                          <a:rPr lang="vi-VN" sz="2400" b="1" i="0" smtClean="0">
                            <a:latin typeface="Cambria Math" panose="02040503050406030204" pitchFamily="18" charset="0"/>
                            <a:cs typeface="Calibri" panose="020F0502020204030204" pitchFamily="34" charset="0"/>
                          </a:rPr>
                          <m:t>𝐱</m:t>
                        </m:r>
                      </m:e>
                    </m:d>
                    <m:r>
                      <a:rPr lang="vi-VN" sz="2400" b="0" i="1" smtClean="0">
                        <a:latin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cs typeface="Calibri" panose="020F0502020204030204" pitchFamily="34" charset="0"/>
                          </a:rPr>
                        </m:ctrlPr>
                      </m:accPr>
                      <m:e>
                        <m:r>
                          <a:rPr lang="vi-VN" sz="2400" i="1">
                            <a:latin typeface="Cambria Math" panose="02040503050406030204" pitchFamily="18" charset="0"/>
                            <a:cs typeface="Calibri" panose="020F0502020204030204" pitchFamily="34" charset="0"/>
                          </a:rPr>
                          <m:t>𝑦</m:t>
                        </m:r>
                      </m:e>
                    </m:acc>
                    <m:r>
                      <a:rPr lang="vi-VN" sz="2400" b="0" i="1" smtClean="0">
                        <a:latin typeface="Cambria Math" panose="02040503050406030204" pitchFamily="18" charset="0"/>
                        <a:cs typeface="Calibri" panose="020F0502020204030204" pitchFamily="34" charset="0"/>
                      </a:rPr>
                      <m:t>=</m:t>
                    </m:r>
                    <m:r>
                      <a:rPr lang="vi-VN" sz="2400" b="0" i="1" smtClean="0">
                        <a:latin typeface="Cambria Math" panose="02040503050406030204" pitchFamily="18" charset="0"/>
                        <a:cs typeface="Calibri" panose="020F0502020204030204" pitchFamily="34" charset="0"/>
                      </a:rPr>
                      <m:t>𝜎</m:t>
                    </m:r>
                    <m:r>
                      <a:rPr lang="vi-VN" sz="2400" b="1" i="1" smtClean="0">
                        <a:latin typeface="Cambria Math" panose="02040503050406030204" pitchFamily="18" charset="0"/>
                        <a:cs typeface="Calibri" panose="020F0502020204030204" pitchFamily="34" charset="0"/>
                      </a:rPr>
                      <m:t>(</m:t>
                    </m:r>
                    <m:sSup>
                      <m:sSupPr>
                        <m:ctrlPr>
                          <a:rPr lang="vi-VN" sz="2400" b="1" i="1" smtClean="0">
                            <a:latin typeface="Cambria Math" panose="02040503050406030204" pitchFamily="18" charset="0"/>
                            <a:cs typeface="Calibri" panose="020F0502020204030204" pitchFamily="34" charset="0"/>
                          </a:rPr>
                        </m:ctrlPr>
                      </m:sSupPr>
                      <m:e>
                        <m:r>
                          <a:rPr lang="vi-VN" sz="2400" b="1" i="0" smtClean="0">
                            <a:latin typeface="Cambria Math" panose="02040503050406030204" pitchFamily="18" charset="0"/>
                            <a:cs typeface="Calibri" panose="020F0502020204030204" pitchFamily="34" charset="0"/>
                          </a:rPr>
                          <m:t>𝐰</m:t>
                        </m:r>
                      </m:e>
                      <m:sup>
                        <m:r>
                          <m:rPr>
                            <m:sty m:val="p"/>
                          </m:rPr>
                          <a:rPr lang="vi-VN" sz="2400" b="0" i="0" smtClean="0">
                            <a:latin typeface="Cambria Math" panose="02040503050406030204" pitchFamily="18" charset="0"/>
                            <a:cs typeface="Calibri" panose="020F0502020204030204" pitchFamily="34" charset="0"/>
                          </a:rPr>
                          <m:t>T</m:t>
                        </m:r>
                      </m:sup>
                    </m:sSup>
                    <m:r>
                      <a:rPr lang="vi-VN" sz="2400" b="1" i="0" smtClean="0">
                        <a:latin typeface="Cambria Math" panose="02040503050406030204" pitchFamily="18" charset="0"/>
                        <a:cs typeface="Calibri" panose="020F0502020204030204" pitchFamily="34" charset="0"/>
                      </a:rPr>
                      <m:t>𝐱</m:t>
                    </m:r>
                    <m:r>
                      <a:rPr lang="vi-VN" sz="2400" b="1" i="0" smtClean="0">
                        <a:latin typeface="Cambria Math" panose="02040503050406030204" pitchFamily="18" charset="0"/>
                        <a:cs typeface="Calibri" panose="020F0502020204030204" pitchFamily="34" charset="0"/>
                      </a:rPr>
                      <m:t>)</m:t>
                    </m:r>
                  </m:oMath>
                </a14:m>
                <a:endParaRPr lang="vi-VN" sz="2400" b="1">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Hàm loss: </a:t>
                </a:r>
                <a14:m>
                  <m:oMath xmlns:m="http://schemas.openxmlformats.org/officeDocument/2006/math">
                    <m:r>
                      <a:rPr lang="vi-VN" sz="2400" i="1" smtClean="0">
                        <a:latin typeface="Cambria Math" panose="02040503050406030204" pitchFamily="18" charset="0"/>
                        <a:ea typeface="Cambria Math" panose="02040503050406030204" pitchFamily="18" charset="0"/>
                        <a:cs typeface="Calibri" panose="020F0502020204030204" pitchFamily="34" charset="0"/>
                      </a:rPr>
                      <m:t>ℒ</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acc>
                          <m:accPr>
                            <m:chr m:val="̂"/>
                            <m:ctrlPr>
                              <a:rPr lang="vi-VN" sz="2400" i="1">
                                <a:latin typeface="Cambria Math" panose="02040503050406030204" pitchFamily="18" charset="0"/>
                                <a:cs typeface="Calibri" panose="020F0502020204030204" pitchFamily="34" charset="0"/>
                              </a:rPr>
                            </m:ctrlPr>
                          </m:accPr>
                          <m:e>
                            <m:r>
                              <a:rPr lang="vi-VN" sz="2400" b="0" i="1" smtClean="0">
                                <a:latin typeface="Cambria Math" panose="02040503050406030204" pitchFamily="18" charset="0"/>
                                <a:cs typeface="Calibri" panose="020F0502020204030204" pitchFamily="34" charset="0"/>
                              </a:rPr>
                              <m:t>𝑦</m:t>
                            </m:r>
                          </m:e>
                        </m:acc>
                      </m:e>
                    </m:d>
                    <m:r>
                      <a:rPr lang="vi-VN" sz="2400" b="0" i="1" smtClean="0">
                        <a:latin typeface="Cambria Math" panose="02040503050406030204" pitchFamily="18" charset="0"/>
                        <a:cs typeface="Calibri" panose="020F0502020204030204" pitchFamily="34" charset="0"/>
                      </a:rPr>
                      <m:t>=−</m:t>
                    </m:r>
                    <m:acc>
                      <m:accPr>
                        <m:chr m:val="̂"/>
                        <m:ctrlPr>
                          <a:rPr lang="vi-VN" sz="2400" b="0" i="1" smtClean="0">
                            <a:latin typeface="Cambria Math" panose="02040503050406030204" pitchFamily="18" charset="0"/>
                            <a:cs typeface="Calibri" panose="020F0502020204030204" pitchFamily="34" charset="0"/>
                          </a:rPr>
                        </m:ctrlPr>
                      </m:accPr>
                      <m:e>
                        <m:r>
                          <a:rPr lang="vi-VN" sz="2400" b="0" i="1" smtClean="0">
                            <a:latin typeface="Cambria Math" panose="02040503050406030204" pitchFamily="18" charset="0"/>
                            <a:cs typeface="Calibri" panose="020F0502020204030204" pitchFamily="34" charset="0"/>
                          </a:rPr>
                          <m:t>𝑦</m:t>
                        </m:r>
                      </m:e>
                    </m:acc>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r>
                          <a:rPr lang="vi-VN" sz="2400" b="0" i="1" smtClean="0">
                            <a:latin typeface="Cambria Math" panose="02040503050406030204" pitchFamily="18" charset="0"/>
                            <a:cs typeface="Calibri" panose="020F0502020204030204" pitchFamily="34" charset="0"/>
                          </a:rPr>
                          <m:t> </m:t>
                        </m:r>
                        <m:r>
                          <a:rPr lang="vi-VN" sz="2400" b="0" i="1" smtClean="0">
                            <a:latin typeface="Cambria Math" panose="02040503050406030204" pitchFamily="18" charset="0"/>
                            <a:cs typeface="Calibri" panose="020F0502020204030204" pitchFamily="34" charset="0"/>
                          </a:rPr>
                          <m:t>𝑦</m:t>
                        </m:r>
                      </m:e>
                    </m:func>
                    <m:r>
                      <a:rPr lang="vi-VN" sz="2400" b="0" i="1" smtClean="0">
                        <a:latin typeface="Cambria Math" panose="02040503050406030204" pitchFamily="18" charset="0"/>
                        <a:cs typeface="Calibri" panose="020F0502020204030204" pitchFamily="34" charset="0"/>
                      </a:rPr>
                      <m:t>−</m:t>
                    </m:r>
                    <m:d>
                      <m:dPr>
                        <m:ctrlPr>
                          <a:rPr lang="vi-VN" sz="2400" b="0" i="1" smtClean="0">
                            <a:latin typeface="Cambria Math" panose="02040503050406030204" pitchFamily="18" charset="0"/>
                            <a:cs typeface="Calibri" panose="020F0502020204030204" pitchFamily="34" charset="0"/>
                          </a:rPr>
                        </m:ctrlPr>
                      </m:dPr>
                      <m:e>
                        <m:r>
                          <a:rPr lang="vi-VN" sz="2400" b="0" i="1" smtClean="0">
                            <a:latin typeface="Cambria Math" panose="02040503050406030204" pitchFamily="18" charset="0"/>
                            <a:cs typeface="Calibri" panose="020F0502020204030204" pitchFamily="34" charset="0"/>
                          </a:rPr>
                          <m:t>1−</m:t>
                        </m:r>
                        <m:acc>
                          <m:accPr>
                            <m:chr m:val="̂"/>
                            <m:ctrlPr>
                              <a:rPr lang="vi-VN" sz="2400" b="0" i="1" smtClean="0">
                                <a:latin typeface="Cambria Math" panose="02040503050406030204" pitchFamily="18" charset="0"/>
                                <a:cs typeface="Calibri" panose="020F0502020204030204" pitchFamily="34" charset="0"/>
                              </a:rPr>
                            </m:ctrlPr>
                          </m:accPr>
                          <m:e>
                            <m:r>
                              <a:rPr lang="vi-VN" sz="2400" b="0" i="1" smtClean="0">
                                <a:latin typeface="Cambria Math" panose="02040503050406030204" pitchFamily="18" charset="0"/>
                                <a:cs typeface="Calibri" panose="020F0502020204030204" pitchFamily="34" charset="0"/>
                              </a:rPr>
                              <m:t>𝑦</m:t>
                            </m:r>
                          </m:e>
                        </m:acc>
                      </m:e>
                    </m:d>
                    <m:func>
                      <m:funcPr>
                        <m:ctrlPr>
                          <a:rPr lang="vi-VN" sz="2400" b="0" i="1" smtClean="0">
                            <a:latin typeface="Cambria Math" panose="02040503050406030204" pitchFamily="18" charset="0"/>
                            <a:cs typeface="Calibri" panose="020F0502020204030204" pitchFamily="34" charset="0"/>
                          </a:rPr>
                        </m:ctrlPr>
                      </m:funcPr>
                      <m:fName>
                        <m:r>
                          <m:rPr>
                            <m:sty m:val="p"/>
                          </m:rPr>
                          <a:rPr lang="vi-VN" sz="2400" b="0" i="0" smtClean="0">
                            <a:latin typeface="Cambria Math" panose="02040503050406030204" pitchFamily="18" charset="0"/>
                            <a:cs typeface="Calibri" panose="020F0502020204030204" pitchFamily="34" charset="0"/>
                          </a:rPr>
                          <m:t>log</m:t>
                        </m:r>
                      </m:fName>
                      <m:e>
                        <m:r>
                          <a:rPr lang="vi-VN" sz="2400" b="0" i="1" smtClean="0">
                            <a:latin typeface="Cambria Math" panose="02040503050406030204" pitchFamily="18" charset="0"/>
                            <a:cs typeface="Calibri" panose="020F0502020204030204" pitchFamily="34" charset="0"/>
                          </a:rPr>
                          <m:t>(1−</m:t>
                        </m:r>
                        <m:r>
                          <a:rPr lang="vi-VN" sz="2400" b="0" i="1" smtClean="0">
                            <a:latin typeface="Cambria Math" panose="02040503050406030204" pitchFamily="18" charset="0"/>
                            <a:cs typeface="Calibri" panose="020F0502020204030204" pitchFamily="34" charset="0"/>
                          </a:rPr>
                          <m:t>𝑦</m:t>
                        </m:r>
                        <m:r>
                          <a:rPr lang="vi-VN" sz="2400" b="0" i="1" smtClean="0">
                            <a:latin typeface="Cambria Math" panose="02040503050406030204" pitchFamily="18" charset="0"/>
                            <a:cs typeface="Calibri" panose="020F0502020204030204" pitchFamily="34" charset="0"/>
                          </a:rPr>
                          <m:t>)</m:t>
                        </m:r>
                      </m:e>
                    </m:func>
                  </m:oMath>
                </a14:m>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Regurlarization: </a:t>
                </a:r>
                <a14:m>
                  <m:oMath xmlns:m="http://schemas.openxmlformats.org/officeDocument/2006/math">
                    <m:r>
                      <a:rPr lang="vi-VN" sz="2400" b="0" i="1" smtClean="0">
                        <a:latin typeface="Cambria Math" panose="02040503050406030204" pitchFamily="18" charset="0"/>
                        <a:ea typeface="Cambria Math" panose="02040503050406030204" pitchFamily="18" charset="0"/>
                        <a:cs typeface="Calibri" panose="020F0502020204030204" pitchFamily="34" charset="0"/>
                      </a:rPr>
                      <m:t>ℓ</m:t>
                    </m:r>
                    <m:d>
                      <m:dPr>
                        <m:ctrlPr>
                          <a:rPr lang="vi-VN" sz="2400" b="0" i="1" smtClean="0">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r>
                      <a:rPr lang="vi-VN" sz="2400" b="0" i="1" smtClean="0">
                        <a:latin typeface="Cambria Math" panose="02040503050406030204" pitchFamily="18" charset="0"/>
                        <a:cs typeface="Calibri" panose="020F0502020204030204" pitchFamily="34" charset="0"/>
                      </a:rPr>
                      <m:t>=</m:t>
                    </m:r>
                    <m:sSubSup>
                      <m:sSubSupPr>
                        <m:ctrlPr>
                          <a:rPr lang="vi-VN" sz="2400" b="0" i="1" smtClean="0">
                            <a:latin typeface="Cambria Math" panose="02040503050406030204" pitchFamily="18" charset="0"/>
                            <a:cs typeface="Calibri" panose="020F0502020204030204" pitchFamily="34" charset="0"/>
                          </a:rPr>
                        </m:ctrlPr>
                      </m:sSubSupPr>
                      <m:e>
                        <m:d>
                          <m:dPr>
                            <m:begChr m:val="‖"/>
                            <m:endChr m:val="‖"/>
                            <m:ctrlPr>
                              <a:rPr lang="vi-VN" sz="2400" b="0" i="1" smtClean="0">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e>
                      <m:sub>
                        <m:r>
                          <a:rPr lang="vi-VN" sz="2400" b="0" i="1" smtClean="0">
                            <a:latin typeface="Cambria Math" panose="02040503050406030204" pitchFamily="18" charset="0"/>
                            <a:cs typeface="Calibri" panose="020F0502020204030204" pitchFamily="34" charset="0"/>
                          </a:rPr>
                          <m:t>2</m:t>
                        </m:r>
                      </m:sub>
                      <m:sup>
                        <m:r>
                          <a:rPr lang="vi-VN" sz="2400" b="0" i="1" smtClean="0">
                            <a:latin typeface="Cambria Math" panose="02040503050406030204" pitchFamily="18" charset="0"/>
                            <a:cs typeface="Calibri" panose="020F0502020204030204" pitchFamily="34" charset="0"/>
                          </a:rPr>
                          <m:t>2</m:t>
                        </m:r>
                      </m:sup>
                    </m:sSubSup>
                    <m:r>
                      <a:rPr lang="vi-VN" sz="2400" b="0" i="1" smtClean="0">
                        <a:latin typeface="Cambria Math" panose="02040503050406030204" pitchFamily="18" charset="0"/>
                        <a:cs typeface="Calibri" panose="020F0502020204030204" pitchFamily="34" charset="0"/>
                      </a:rPr>
                      <m:t>,</m:t>
                    </m:r>
                    <m:r>
                      <a:rPr lang="vi-VN" sz="2400" b="0" i="0" smtClean="0">
                        <a:latin typeface="Cambria Math" panose="02040503050406030204" pitchFamily="18" charset="0"/>
                        <a:cs typeface="Calibri" panose="020F0502020204030204" pitchFamily="34" charset="0"/>
                      </a:rPr>
                      <m:t>  </m:t>
                    </m:r>
                    <m:sSub>
                      <m:sSubPr>
                        <m:ctrlPr>
                          <a:rPr lang="vi-VN" sz="2400" b="0" i="1" smtClean="0">
                            <a:latin typeface="Cambria Math" panose="02040503050406030204" pitchFamily="18" charset="0"/>
                            <a:cs typeface="Calibri" panose="020F0502020204030204" pitchFamily="34" charset="0"/>
                          </a:rPr>
                        </m:ctrlPr>
                      </m:sSubPr>
                      <m:e>
                        <m:d>
                          <m:dPr>
                            <m:begChr m:val="‖"/>
                            <m:endChr m:val="‖"/>
                            <m:ctrlPr>
                              <a:rPr lang="vi-VN" sz="2400" i="1">
                                <a:latin typeface="Cambria Math" panose="02040503050406030204" pitchFamily="18" charset="0"/>
                                <a:cs typeface="Calibri" panose="020F0502020204030204" pitchFamily="34" charset="0"/>
                              </a:rPr>
                            </m:ctrlPr>
                          </m:dPr>
                          <m:e>
                            <m:r>
                              <a:rPr lang="vi-VN" sz="2400" b="1">
                                <a:latin typeface="Cambria Math" panose="02040503050406030204" pitchFamily="18" charset="0"/>
                                <a:cs typeface="Calibri" panose="020F0502020204030204" pitchFamily="34" charset="0"/>
                              </a:rPr>
                              <m:t>𝐰</m:t>
                            </m:r>
                          </m:e>
                        </m:d>
                      </m:e>
                      <m:sub>
                        <m:r>
                          <a:rPr lang="vi-VN" sz="2400" b="0" i="0" smtClean="0">
                            <a:latin typeface="Cambria Math" panose="02040503050406030204" pitchFamily="18" charset="0"/>
                            <a:cs typeface="Calibri" panose="020F0502020204030204" pitchFamily="34" charset="0"/>
                          </a:rPr>
                          <m:t>1</m:t>
                        </m:r>
                      </m:sub>
                    </m:sSub>
                    <m:r>
                      <a:rPr lang="vi-VN" sz="2400" b="0" i="0" smtClean="0">
                        <a:latin typeface="Cambria Math" panose="02040503050406030204" pitchFamily="18" charset="0"/>
                        <a:cs typeface="Calibri" panose="020F0502020204030204" pitchFamily="34" charset="0"/>
                      </a:rPr>
                      <m:t>,…</m:t>
                    </m:r>
                  </m:oMath>
                </a14:m>
                <a:r>
                  <a:rPr lang="vi-VN" sz="2400">
                    <a:latin typeface="Calibri" panose="020F0502020204030204" pitchFamily="34" charset="0"/>
                    <a:cs typeface="Calibri" panose="020F0502020204030204" pitchFamily="34" charset="0"/>
                  </a:rPr>
                  <a:t> </a:t>
                </a:r>
              </a:p>
            </p:txBody>
          </p:sp>
        </mc:Choice>
        <mc:Fallback>
          <p:sp>
            <p:nvSpPr>
              <p:cNvPr id="7" name="TextBox 6">
                <a:extLst>
                  <a:ext uri="{FF2B5EF4-FFF2-40B4-BE49-F238E27FC236}">
                    <a16:creationId xmlns:a16="http://schemas.microsoft.com/office/drawing/2014/main" id="{35B761CA-9C5C-4621-976D-83DBB61EB505}"/>
                  </a:ext>
                </a:extLst>
              </p:cNvPr>
              <p:cNvSpPr txBox="1">
                <a:spLocks noRot="1" noChangeAspect="1" noMove="1" noResize="1" noEditPoints="1" noAdjustHandles="1" noChangeArrowheads="1" noChangeShapeType="1" noTextEdit="1"/>
              </p:cNvSpPr>
              <p:nvPr/>
            </p:nvSpPr>
            <p:spPr>
              <a:xfrm>
                <a:off x="2644680" y="4530509"/>
                <a:ext cx="7201421" cy="1709892"/>
              </a:xfrm>
              <a:prstGeom prst="rect">
                <a:avLst/>
              </a:prstGeom>
              <a:blipFill>
                <a:blip r:embed="rId4"/>
                <a:stretch>
                  <a:fillRect l="-1355" b="-7117"/>
                </a:stretch>
              </a:blipFill>
            </p:spPr>
            <p:txBody>
              <a:bodyPr/>
              <a:lstStyle/>
              <a:p>
                <a:r>
                  <a:rPr lang="en-US">
                    <a:noFill/>
                  </a:rPr>
                  <a:t> </a:t>
                </a:r>
              </a:p>
            </p:txBody>
          </p:sp>
        </mc:Fallback>
      </mc:AlternateContent>
      <p:grpSp>
        <p:nvGrpSpPr>
          <p:cNvPr id="8" name="组合 41">
            <a:extLst>
              <a:ext uri="{FF2B5EF4-FFF2-40B4-BE49-F238E27FC236}">
                <a16:creationId xmlns:a16="http://schemas.microsoft.com/office/drawing/2014/main" id="{BF6E9455-B889-4CC4-BDB5-236FE3EE095A}"/>
              </a:ext>
            </a:extLst>
          </p:cNvPr>
          <p:cNvGrpSpPr/>
          <p:nvPr/>
        </p:nvGrpSpPr>
        <p:grpSpPr>
          <a:xfrm rot="1442666">
            <a:off x="2039887" y="1923691"/>
            <a:ext cx="484883" cy="384143"/>
            <a:chOff x="451410" y="5975667"/>
            <a:chExt cx="858150" cy="540139"/>
          </a:xfrm>
        </p:grpSpPr>
        <p:sp>
          <p:nvSpPr>
            <p:cNvPr id="9" name="等腰三角形 42">
              <a:extLst>
                <a:ext uri="{FF2B5EF4-FFF2-40B4-BE49-F238E27FC236}">
                  <a16:creationId xmlns:a16="http://schemas.microsoft.com/office/drawing/2014/main" id="{AB2E7EC9-F9E3-4DAD-A6E8-4416348E6CF9}"/>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8FE24E51-4321-4461-8288-917B7C3E312F}"/>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1" name="组合 41">
            <a:extLst>
              <a:ext uri="{FF2B5EF4-FFF2-40B4-BE49-F238E27FC236}">
                <a16:creationId xmlns:a16="http://schemas.microsoft.com/office/drawing/2014/main" id="{9F376508-A615-41CA-84B0-8F88AB261D7C}"/>
              </a:ext>
            </a:extLst>
          </p:cNvPr>
          <p:cNvGrpSpPr/>
          <p:nvPr/>
        </p:nvGrpSpPr>
        <p:grpSpPr>
          <a:xfrm rot="1442666">
            <a:off x="2043105" y="2468224"/>
            <a:ext cx="484883" cy="384143"/>
            <a:chOff x="451410" y="5975667"/>
            <a:chExt cx="858150" cy="540139"/>
          </a:xfrm>
        </p:grpSpPr>
        <p:sp>
          <p:nvSpPr>
            <p:cNvPr id="12" name="等腰三角形 42">
              <a:extLst>
                <a:ext uri="{FF2B5EF4-FFF2-40B4-BE49-F238E27FC236}">
                  <a16:creationId xmlns:a16="http://schemas.microsoft.com/office/drawing/2014/main" id="{E6EBC42C-377E-4183-9FC1-D43624F2073A}"/>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3" name="等腰三角形 43">
              <a:extLst>
                <a:ext uri="{FF2B5EF4-FFF2-40B4-BE49-F238E27FC236}">
                  <a16:creationId xmlns:a16="http://schemas.microsoft.com/office/drawing/2014/main" id="{297CC5B2-ECF0-4296-B1BF-7E7C61A86CA4}"/>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4" name="组合 41">
            <a:extLst>
              <a:ext uri="{FF2B5EF4-FFF2-40B4-BE49-F238E27FC236}">
                <a16:creationId xmlns:a16="http://schemas.microsoft.com/office/drawing/2014/main" id="{52587B07-1317-4983-BE65-A117F245AEFF}"/>
              </a:ext>
            </a:extLst>
          </p:cNvPr>
          <p:cNvGrpSpPr/>
          <p:nvPr/>
        </p:nvGrpSpPr>
        <p:grpSpPr>
          <a:xfrm rot="1442666">
            <a:off x="2041942" y="1417408"/>
            <a:ext cx="484883" cy="384143"/>
            <a:chOff x="451410" y="5975667"/>
            <a:chExt cx="858150" cy="540139"/>
          </a:xfrm>
        </p:grpSpPr>
        <p:sp>
          <p:nvSpPr>
            <p:cNvPr id="15" name="等腰三角形 42">
              <a:extLst>
                <a:ext uri="{FF2B5EF4-FFF2-40B4-BE49-F238E27FC236}">
                  <a16:creationId xmlns:a16="http://schemas.microsoft.com/office/drawing/2014/main" id="{78EC8A87-F57F-485F-B99E-32DD6009BB6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6" name="等腰三角形 43">
              <a:extLst>
                <a:ext uri="{FF2B5EF4-FFF2-40B4-BE49-F238E27FC236}">
                  <a16:creationId xmlns:a16="http://schemas.microsoft.com/office/drawing/2014/main" id="{3A5F3940-D03F-4D3A-9B28-E683D902B1B6}"/>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7" name="组合 41">
            <a:extLst>
              <a:ext uri="{FF2B5EF4-FFF2-40B4-BE49-F238E27FC236}">
                <a16:creationId xmlns:a16="http://schemas.microsoft.com/office/drawing/2014/main" id="{4C21659F-D854-4112-BB32-FC5211711A5F}"/>
              </a:ext>
            </a:extLst>
          </p:cNvPr>
          <p:cNvGrpSpPr/>
          <p:nvPr/>
        </p:nvGrpSpPr>
        <p:grpSpPr>
          <a:xfrm rot="1442666">
            <a:off x="2095933" y="5233842"/>
            <a:ext cx="484883" cy="384143"/>
            <a:chOff x="451410" y="5975667"/>
            <a:chExt cx="858150" cy="540139"/>
          </a:xfrm>
        </p:grpSpPr>
        <p:sp>
          <p:nvSpPr>
            <p:cNvPr id="18" name="等腰三角形 42">
              <a:extLst>
                <a:ext uri="{FF2B5EF4-FFF2-40B4-BE49-F238E27FC236}">
                  <a16:creationId xmlns:a16="http://schemas.microsoft.com/office/drawing/2014/main" id="{89D6BA89-9C1D-473F-A6CF-4C4257A24BE9}"/>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0" name="等腰三角形 43">
              <a:extLst>
                <a:ext uri="{FF2B5EF4-FFF2-40B4-BE49-F238E27FC236}">
                  <a16:creationId xmlns:a16="http://schemas.microsoft.com/office/drawing/2014/main" id="{A3366780-10AC-4195-AE29-A2D5FEA9864E}"/>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21" name="组合 41">
            <a:extLst>
              <a:ext uri="{FF2B5EF4-FFF2-40B4-BE49-F238E27FC236}">
                <a16:creationId xmlns:a16="http://schemas.microsoft.com/office/drawing/2014/main" id="{C98B05FC-F89E-4109-995E-B249FFB373A0}"/>
              </a:ext>
            </a:extLst>
          </p:cNvPr>
          <p:cNvGrpSpPr/>
          <p:nvPr/>
        </p:nvGrpSpPr>
        <p:grpSpPr>
          <a:xfrm rot="1442666">
            <a:off x="2099151" y="5778375"/>
            <a:ext cx="484883" cy="384143"/>
            <a:chOff x="451410" y="5975667"/>
            <a:chExt cx="858150" cy="540139"/>
          </a:xfrm>
        </p:grpSpPr>
        <p:sp>
          <p:nvSpPr>
            <p:cNvPr id="23" name="等腰三角形 42">
              <a:extLst>
                <a:ext uri="{FF2B5EF4-FFF2-40B4-BE49-F238E27FC236}">
                  <a16:creationId xmlns:a16="http://schemas.microsoft.com/office/drawing/2014/main" id="{2D8D9029-CA3D-41F5-8B02-1E77BC07B76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4" name="等腰三角形 43">
              <a:extLst>
                <a:ext uri="{FF2B5EF4-FFF2-40B4-BE49-F238E27FC236}">
                  <a16:creationId xmlns:a16="http://schemas.microsoft.com/office/drawing/2014/main" id="{C13F027C-57D5-4FC7-AB2F-DC46B78E0383}"/>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25" name="组合 41">
            <a:extLst>
              <a:ext uri="{FF2B5EF4-FFF2-40B4-BE49-F238E27FC236}">
                <a16:creationId xmlns:a16="http://schemas.microsoft.com/office/drawing/2014/main" id="{7541ADD7-E700-4E47-A18E-AA8ED2EE48C0}"/>
              </a:ext>
            </a:extLst>
          </p:cNvPr>
          <p:cNvGrpSpPr/>
          <p:nvPr/>
        </p:nvGrpSpPr>
        <p:grpSpPr>
          <a:xfrm rot="1442666">
            <a:off x="2097988" y="4727559"/>
            <a:ext cx="484883" cy="384143"/>
            <a:chOff x="451410" y="5975667"/>
            <a:chExt cx="858150" cy="540139"/>
          </a:xfrm>
        </p:grpSpPr>
        <p:sp>
          <p:nvSpPr>
            <p:cNvPr id="26" name="等腰三角形 42">
              <a:extLst>
                <a:ext uri="{FF2B5EF4-FFF2-40B4-BE49-F238E27FC236}">
                  <a16:creationId xmlns:a16="http://schemas.microsoft.com/office/drawing/2014/main" id="{E1FF846A-0159-4CFA-ABDB-817FFF2FB3B6}"/>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7" name="等腰三角形 43">
              <a:extLst>
                <a:ext uri="{FF2B5EF4-FFF2-40B4-BE49-F238E27FC236}">
                  <a16:creationId xmlns:a16="http://schemas.microsoft.com/office/drawing/2014/main" id="{D621D420-4236-4E95-B184-0F1C3924EC77}"/>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28" name="Rectangle 27">
            <a:extLst>
              <a:ext uri="{FF2B5EF4-FFF2-40B4-BE49-F238E27FC236}">
                <a16:creationId xmlns:a16="http://schemas.microsoft.com/office/drawing/2014/main" id="{4046D11D-1E8E-49FF-AF2B-4DA504E9B4EB}"/>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Slide Number Placeholder 4">
            <a:extLst>
              <a:ext uri="{FF2B5EF4-FFF2-40B4-BE49-F238E27FC236}">
                <a16:creationId xmlns:a16="http://schemas.microsoft.com/office/drawing/2014/main" id="{EDC01FA4-F7B9-484D-A591-F025F585A693}"/>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94</a:t>
            </a:fld>
            <a:endParaRPr lang="en-US" sz="1400">
              <a:solidFill>
                <a:schemeClr val="bg1"/>
              </a:solidFill>
            </a:endParaRPr>
          </a:p>
        </p:txBody>
      </p:sp>
    </p:spTree>
    <p:extLst>
      <p:ext uri="{BB962C8B-B14F-4D97-AF65-F5344CB8AC3E}">
        <p14:creationId xmlns:p14="http://schemas.microsoft.com/office/powerpoint/2010/main" val="263631017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xEl>
                                              <p:pRg st="0" end="0"/>
                                            </p:txEl>
                                          </p:spTgt>
                                        </p:tgtEl>
                                        <p:attrNameLst>
                                          <p:attrName>style.visibility</p:attrName>
                                        </p:attrNameLst>
                                      </p:cBhvr>
                                      <p:to>
                                        <p:strVal val="visible"/>
                                      </p:to>
                                    </p:set>
                                    <p:animEffect transition="in" filter="fade">
                                      <p:cBhvr>
                                        <p:cTn id="11" dur="500"/>
                                        <p:tgtEl>
                                          <p:spTgt spid="2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6">
                                            <p:txEl>
                                              <p:pRg st="1" end="1"/>
                                            </p:txEl>
                                          </p:spTgt>
                                        </p:tgtEl>
                                        <p:attrNameLst>
                                          <p:attrName>style.visibility</p:attrName>
                                        </p:attrNameLst>
                                      </p:cBhvr>
                                      <p:to>
                                        <p:strVal val="visible"/>
                                      </p:to>
                                    </p:set>
                                    <p:animEffect transition="in" filter="fade">
                                      <p:cBhvr>
                                        <p:cTn id="30" dur="500"/>
                                        <p:tgtEl>
                                          <p:spTgt spid="6">
                                            <p:txEl>
                                              <p:pRg st="1" end="1"/>
                                            </p:txEl>
                                          </p:spTgt>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6">
                                            <p:txEl>
                                              <p:pRg st="2" end="2"/>
                                            </p:txEl>
                                          </p:spTgt>
                                        </p:tgtEl>
                                        <p:attrNameLst>
                                          <p:attrName>style.visibility</p:attrName>
                                        </p:attrNameLst>
                                      </p:cBhvr>
                                      <p:to>
                                        <p:strVal val="visible"/>
                                      </p:to>
                                    </p:set>
                                    <p:animEffect transition="in" filter="fade">
                                      <p:cBhvr>
                                        <p:cTn id="34" dur="500"/>
                                        <p:tgtEl>
                                          <p:spTgt spid="6">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Effect transition="in" filter="fade">
                                      <p:cBhvr>
                                        <p:cTn id="49" dur="500"/>
                                        <p:tgtEl>
                                          <p:spTgt spid="7">
                                            <p:txEl>
                                              <p:pRg st="0" end="0"/>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 end="1"/>
                                            </p:txEl>
                                          </p:spTgt>
                                        </p:tgtEl>
                                        <p:attrNameLst>
                                          <p:attrName>style.visibility</p:attrName>
                                        </p:attrNameLst>
                                      </p:cBhvr>
                                      <p:to>
                                        <p:strVal val="visible"/>
                                      </p:to>
                                    </p:set>
                                    <p:animEffect transition="in" filter="fade">
                                      <p:cBhvr>
                                        <p:cTn id="52" dur="500"/>
                                        <p:tgtEl>
                                          <p:spTgt spid="7">
                                            <p:txEl>
                                              <p:pRg st="1" end="1"/>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7">
                                            <p:txEl>
                                              <p:pRg st="2" end="2"/>
                                            </p:txEl>
                                          </p:spTgt>
                                        </p:tgtEl>
                                        <p:attrNameLst>
                                          <p:attrName>style.visibility</p:attrName>
                                        </p:attrNameLst>
                                      </p:cBhvr>
                                      <p:to>
                                        <p:strVal val="visible"/>
                                      </p:to>
                                    </p:set>
                                    <p:animEffect transition="in" filter="fade">
                                      <p:cBhvr>
                                        <p:cTn id="55"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F925E6-4734-43D6-82ED-A1458C6D066F}"/>
              </a:ext>
            </a:extLst>
          </p:cNvPr>
          <p:cNvSpPr/>
          <p:nvPr/>
        </p:nvSpPr>
        <p:spPr>
          <a:xfrm>
            <a:off x="6096000" y="0"/>
            <a:ext cx="6096000" cy="6885443"/>
          </a:xfrm>
          <a:prstGeom prst="rect">
            <a:avLst/>
          </a:pr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a:p>
        </p:txBody>
      </p:sp>
      <p:cxnSp>
        <p:nvCxnSpPr>
          <p:cNvPr id="10" name="Straight Connector 9">
            <a:extLst>
              <a:ext uri="{FF2B5EF4-FFF2-40B4-BE49-F238E27FC236}">
                <a16:creationId xmlns:a16="http://schemas.microsoft.com/office/drawing/2014/main" id="{099D3ED6-83E9-42F4-B2C9-DC6C3320CDD4}"/>
              </a:ext>
            </a:extLst>
          </p:cNvPr>
          <p:cNvCxnSpPr>
            <a:cxnSpLocks/>
          </p:cNvCxnSpPr>
          <p:nvPr/>
        </p:nvCxnSpPr>
        <p:spPr>
          <a:xfrm>
            <a:off x="555257" y="1160320"/>
            <a:ext cx="83078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396ED4-148D-4038-A1E9-5D700A436DBD}"/>
              </a:ext>
            </a:extLst>
          </p:cNvPr>
          <p:cNvSpPr txBox="1"/>
          <p:nvPr/>
        </p:nvSpPr>
        <p:spPr>
          <a:xfrm>
            <a:off x="391628" y="506759"/>
            <a:ext cx="4119613" cy="584775"/>
          </a:xfrm>
          <a:prstGeom prst="rect">
            <a:avLst/>
          </a:prstGeom>
          <a:noFill/>
        </p:spPr>
        <p:txBody>
          <a:bodyPr wrap="square" rtlCol="0">
            <a:spAutoFit/>
          </a:bodyPr>
          <a:lstStyle/>
          <a:p>
            <a:r>
              <a:rPr lang="vi-VN" sz="3200" b="1">
                <a:latin typeface="Calibri" panose="020F0502020204030204" pitchFamily="34" charset="0"/>
                <a:cs typeface="Calibri" panose="020F0502020204030204" pitchFamily="34" charset="0"/>
              </a:rPr>
              <a:t>Summaries</a:t>
            </a:r>
            <a:endParaRPr lang="en-US" sz="3200" b="1">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ECC1BBBD-0848-4373-ACCA-C7E601F5AD20}"/>
              </a:ext>
            </a:extLst>
          </p:cNvPr>
          <p:cNvSpPr txBox="1"/>
          <p:nvPr/>
        </p:nvSpPr>
        <p:spPr>
          <a:xfrm>
            <a:off x="1208172" y="6181844"/>
            <a:ext cx="4119613" cy="584775"/>
          </a:xfrm>
          <a:prstGeom prst="rect">
            <a:avLst/>
          </a:prstGeom>
          <a:noFill/>
        </p:spPr>
        <p:txBody>
          <a:bodyPr wrap="square" rtlCol="0">
            <a:spAutoFit/>
          </a:bodyPr>
          <a:lstStyle/>
          <a:p>
            <a:r>
              <a:rPr lang="vi-VN" sz="3200" b="1">
                <a:solidFill>
                  <a:srgbClr val="929192"/>
                </a:solidFill>
                <a:latin typeface="Calibri" panose="020F0502020204030204" pitchFamily="34" charset="0"/>
                <a:cs typeface="Calibri" panose="020F0502020204030204" pitchFamily="34" charset="0"/>
              </a:rPr>
              <a:t>Linear Regression</a:t>
            </a:r>
            <a:endParaRPr lang="en-US" sz="3200" b="1">
              <a:solidFill>
                <a:srgbClr val="929192"/>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2C6D291D-40D7-4876-A00E-1BD704BB2E23}"/>
              </a:ext>
            </a:extLst>
          </p:cNvPr>
          <p:cNvSpPr txBox="1"/>
          <p:nvPr/>
        </p:nvSpPr>
        <p:spPr>
          <a:xfrm>
            <a:off x="7791249" y="6181843"/>
            <a:ext cx="4119613" cy="584775"/>
          </a:xfrm>
          <a:prstGeom prst="rect">
            <a:avLst/>
          </a:prstGeom>
          <a:noFill/>
        </p:spPr>
        <p:txBody>
          <a:bodyPr wrap="square" rtlCol="0">
            <a:spAutoFit/>
          </a:bodyPr>
          <a:lstStyle/>
          <a:p>
            <a:r>
              <a:rPr lang="vi-VN" sz="3200" b="1">
                <a:solidFill>
                  <a:srgbClr val="F3F1ED"/>
                </a:solidFill>
                <a:latin typeface="Calibri" panose="020F0502020204030204" pitchFamily="34" charset="0"/>
                <a:cs typeface="Calibri" panose="020F0502020204030204" pitchFamily="34" charset="0"/>
              </a:rPr>
              <a:t>Logistic Regression</a:t>
            </a:r>
            <a:endParaRPr lang="en-US" sz="3200" b="1">
              <a:solidFill>
                <a:srgbClr val="F3F1ED"/>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79AAAD25-4DCC-45F8-91F1-0BB0E1F086C1}"/>
              </a:ext>
            </a:extLst>
          </p:cNvPr>
          <p:cNvSpPr txBox="1"/>
          <p:nvPr/>
        </p:nvSpPr>
        <p:spPr>
          <a:xfrm>
            <a:off x="675773" y="1380137"/>
            <a:ext cx="5946407" cy="4097725"/>
          </a:xfrm>
          <a:prstGeom prst="rect">
            <a:avLst/>
          </a:prstGeom>
          <a:noFill/>
        </p:spPr>
        <p:txBody>
          <a:bodyPr wrap="square">
            <a:spAutoFit/>
          </a:bodyPr>
          <a:lstStyle/>
          <a:p>
            <a:pPr>
              <a:lnSpc>
                <a:spcPct val="150000"/>
              </a:lnSpc>
            </a:pPr>
            <a:r>
              <a:rPr lang="vi-VN" sz="2800" b="1">
                <a:latin typeface="Calibri" panose="020F0502020204030204" pitchFamily="34" charset="0"/>
                <a:cs typeface="Calibri" panose="020F0502020204030204" pitchFamily="34" charset="0"/>
              </a:rPr>
              <a:t>Ưu điểm</a:t>
            </a:r>
          </a:p>
          <a:p>
            <a:pPr>
              <a:lnSpc>
                <a:spcPct val="150000"/>
              </a:lnSpc>
            </a:pPr>
            <a:r>
              <a:rPr lang="vi-VN" sz="2400">
                <a:latin typeface="Calibri" panose="020F0502020204030204" pitchFamily="34" charset="0"/>
                <a:cs typeface="Calibri" panose="020F0502020204030204" pitchFamily="34" charset="0"/>
              </a:rPr>
              <a:t>         Các trọng số được minh bạch</a:t>
            </a:r>
          </a:p>
          <a:p>
            <a:pPr>
              <a:lnSpc>
                <a:spcPct val="150000"/>
              </a:lnSpc>
            </a:pPr>
            <a:r>
              <a:rPr lang="vi-VN" sz="2400">
                <a:latin typeface="Calibri" panose="020F0502020204030204" pitchFamily="34" charset="0"/>
                <a:cs typeface="Calibri" panose="020F0502020204030204" pitchFamily="34" charset="0"/>
              </a:rPr>
              <a:t>         Dễ thực hiện, sử dụng</a:t>
            </a:r>
          </a:p>
          <a:p>
            <a:pPr>
              <a:lnSpc>
                <a:spcPct val="150000"/>
              </a:lnSpc>
            </a:pPr>
            <a:r>
              <a:rPr lang="vi-VN" sz="2800" b="1">
                <a:latin typeface="Calibri" panose="020F0502020204030204" pitchFamily="34" charset="0"/>
                <a:cs typeface="Calibri" panose="020F0502020204030204" pitchFamily="34" charset="0"/>
              </a:rPr>
              <a:t>Khuyết điểm</a:t>
            </a:r>
          </a:p>
          <a:p>
            <a:pPr>
              <a:lnSpc>
                <a:spcPct val="150000"/>
              </a:lnSpc>
            </a:pPr>
            <a:r>
              <a:rPr lang="vi-VN" sz="2400">
                <a:latin typeface="Calibri" panose="020F0502020204030204" pitchFamily="34" charset="0"/>
                <a:cs typeface="Calibri" panose="020F0502020204030204" pitchFamily="34" charset="0"/>
              </a:rPr>
              <a:t>         Đôi khi không trực quan</a:t>
            </a:r>
          </a:p>
          <a:p>
            <a:pPr>
              <a:lnSpc>
                <a:spcPct val="150000"/>
              </a:lnSpc>
            </a:pPr>
            <a:r>
              <a:rPr lang="vi-VN" sz="2400">
                <a:latin typeface="Calibri" panose="020F0502020204030204" pitchFamily="34" charset="0"/>
                <a:cs typeface="Calibri" panose="020F0502020204030204" pitchFamily="34" charset="0"/>
              </a:rPr>
              <a:t>         Non-linear cần phải làm thủ công</a:t>
            </a:r>
          </a:p>
          <a:p>
            <a:pPr>
              <a:lnSpc>
                <a:spcPct val="150000"/>
              </a:lnSpc>
            </a:pPr>
            <a:r>
              <a:rPr lang="vi-VN" sz="2400">
                <a:latin typeface="Calibri" panose="020F0502020204030204" pitchFamily="34" charset="0"/>
                <a:cs typeface="Calibri" panose="020F0502020204030204" pitchFamily="34" charset="0"/>
              </a:rPr>
              <a:t>         Khả năng dự đoán không tốt</a:t>
            </a:r>
          </a:p>
        </p:txBody>
      </p:sp>
      <p:sp>
        <p:nvSpPr>
          <p:cNvPr id="24" name="TextBox 23">
            <a:extLst>
              <a:ext uri="{FF2B5EF4-FFF2-40B4-BE49-F238E27FC236}">
                <a16:creationId xmlns:a16="http://schemas.microsoft.com/office/drawing/2014/main" id="{3191D98F-A9E0-4C2F-90B1-110613F55360}"/>
              </a:ext>
            </a:extLst>
          </p:cNvPr>
          <p:cNvSpPr txBox="1"/>
          <p:nvPr/>
        </p:nvSpPr>
        <p:spPr>
          <a:xfrm>
            <a:off x="6622181" y="1380137"/>
            <a:ext cx="5280488" cy="3543727"/>
          </a:xfrm>
          <a:prstGeom prst="rect">
            <a:avLst/>
          </a:prstGeom>
          <a:noFill/>
        </p:spPr>
        <p:txBody>
          <a:bodyPr wrap="square">
            <a:spAutoFit/>
          </a:bodyPr>
          <a:lstStyle/>
          <a:p>
            <a:pPr>
              <a:lnSpc>
                <a:spcPct val="150000"/>
              </a:lnSpc>
            </a:pPr>
            <a:r>
              <a:rPr lang="vi-VN" sz="2800" b="1">
                <a:latin typeface="Calibri" panose="020F0502020204030204" pitchFamily="34" charset="0"/>
                <a:cs typeface="Calibri" panose="020F0502020204030204" pitchFamily="34" charset="0"/>
              </a:rPr>
              <a:t>Ưu điểm</a:t>
            </a:r>
          </a:p>
          <a:p>
            <a:pPr>
              <a:lnSpc>
                <a:spcPct val="150000"/>
              </a:lnSpc>
            </a:pPr>
            <a:r>
              <a:rPr lang="vi-VN" sz="2400">
                <a:latin typeface="Calibri" panose="020F0502020204030204" pitchFamily="34" charset="0"/>
                <a:cs typeface="Calibri" panose="020F0502020204030204" pitchFamily="34" charset="0"/>
              </a:rPr>
              <a:t>         Các trọng số được minh bạch</a:t>
            </a:r>
          </a:p>
          <a:p>
            <a:pPr>
              <a:lnSpc>
                <a:spcPct val="150000"/>
              </a:lnSpc>
            </a:pPr>
            <a:r>
              <a:rPr lang="vi-VN" sz="2400">
                <a:latin typeface="Calibri" panose="020F0502020204030204" pitchFamily="34" charset="0"/>
                <a:cs typeface="Calibri" panose="020F0502020204030204" pitchFamily="34" charset="0"/>
              </a:rPr>
              <a:t>         Dễ thực hiện, sử dụng</a:t>
            </a:r>
          </a:p>
          <a:p>
            <a:pPr>
              <a:lnSpc>
                <a:spcPct val="150000"/>
              </a:lnSpc>
            </a:pPr>
            <a:r>
              <a:rPr lang="vi-VN" sz="2800" b="1">
                <a:latin typeface="Calibri" panose="020F0502020204030204" pitchFamily="34" charset="0"/>
                <a:cs typeface="Calibri" panose="020F0502020204030204" pitchFamily="34" charset="0"/>
              </a:rPr>
              <a:t>Khuyết điểm</a:t>
            </a:r>
          </a:p>
          <a:p>
            <a:pPr>
              <a:lnSpc>
                <a:spcPct val="150000"/>
              </a:lnSpc>
            </a:pPr>
            <a:r>
              <a:rPr lang="vi-VN" sz="2400">
                <a:latin typeface="Calibri" panose="020F0502020204030204" pitchFamily="34" charset="0"/>
                <a:cs typeface="Calibri" panose="020F0502020204030204" pitchFamily="34" charset="0"/>
              </a:rPr>
              <a:t>         Biểu diễn bị hạn chế</a:t>
            </a:r>
          </a:p>
          <a:p>
            <a:pPr>
              <a:lnSpc>
                <a:spcPct val="150000"/>
              </a:lnSpc>
            </a:pPr>
            <a:r>
              <a:rPr lang="vi-VN" sz="2400">
                <a:latin typeface="Calibri" panose="020F0502020204030204" pitchFamily="34" charset="0"/>
                <a:cs typeface="Calibri" panose="020F0502020204030204" pitchFamily="34" charset="0"/>
              </a:rPr>
              <a:t>         Bị chia cắt hoàn toàn</a:t>
            </a:r>
          </a:p>
        </p:txBody>
      </p:sp>
      <p:grpSp>
        <p:nvGrpSpPr>
          <p:cNvPr id="25" name="组合 41">
            <a:extLst>
              <a:ext uri="{FF2B5EF4-FFF2-40B4-BE49-F238E27FC236}">
                <a16:creationId xmlns:a16="http://schemas.microsoft.com/office/drawing/2014/main" id="{43F0B793-56CC-42A0-B6E8-36AD1B9D2406}"/>
              </a:ext>
            </a:extLst>
          </p:cNvPr>
          <p:cNvGrpSpPr/>
          <p:nvPr/>
        </p:nvGrpSpPr>
        <p:grpSpPr>
          <a:xfrm rot="1442666">
            <a:off x="732995" y="2218377"/>
            <a:ext cx="484883" cy="384143"/>
            <a:chOff x="451410" y="5975667"/>
            <a:chExt cx="858150" cy="540139"/>
          </a:xfrm>
        </p:grpSpPr>
        <p:sp>
          <p:nvSpPr>
            <p:cNvPr id="26" name="等腰三角形 42">
              <a:extLst>
                <a:ext uri="{FF2B5EF4-FFF2-40B4-BE49-F238E27FC236}">
                  <a16:creationId xmlns:a16="http://schemas.microsoft.com/office/drawing/2014/main" id="{5805D3C0-EC35-40F7-AB13-19E043B77351}"/>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7" name="等腰三角形 43">
              <a:extLst>
                <a:ext uri="{FF2B5EF4-FFF2-40B4-BE49-F238E27FC236}">
                  <a16:creationId xmlns:a16="http://schemas.microsoft.com/office/drawing/2014/main" id="{0B194B32-0BD9-49FC-9F14-E8C33F33EC4D}"/>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28" name="组合 41">
            <a:extLst>
              <a:ext uri="{FF2B5EF4-FFF2-40B4-BE49-F238E27FC236}">
                <a16:creationId xmlns:a16="http://schemas.microsoft.com/office/drawing/2014/main" id="{51F20C48-AD66-463B-B518-DF75480FE5FE}"/>
              </a:ext>
            </a:extLst>
          </p:cNvPr>
          <p:cNvGrpSpPr/>
          <p:nvPr/>
        </p:nvGrpSpPr>
        <p:grpSpPr>
          <a:xfrm rot="1442666">
            <a:off x="732995" y="2739487"/>
            <a:ext cx="484883" cy="384143"/>
            <a:chOff x="451410" y="5975667"/>
            <a:chExt cx="858150" cy="540139"/>
          </a:xfrm>
        </p:grpSpPr>
        <p:sp>
          <p:nvSpPr>
            <p:cNvPr id="29" name="等腰三角形 42">
              <a:extLst>
                <a:ext uri="{FF2B5EF4-FFF2-40B4-BE49-F238E27FC236}">
                  <a16:creationId xmlns:a16="http://schemas.microsoft.com/office/drawing/2014/main" id="{A7A47416-34C8-499A-8F11-EC60E7492DE5}"/>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30" name="等腰三角形 43">
              <a:extLst>
                <a:ext uri="{FF2B5EF4-FFF2-40B4-BE49-F238E27FC236}">
                  <a16:creationId xmlns:a16="http://schemas.microsoft.com/office/drawing/2014/main" id="{13D552D6-5A93-4F0F-9E52-3E2326E11134}"/>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31" name="组合 41">
            <a:extLst>
              <a:ext uri="{FF2B5EF4-FFF2-40B4-BE49-F238E27FC236}">
                <a16:creationId xmlns:a16="http://schemas.microsoft.com/office/drawing/2014/main" id="{62C432A9-80B9-4FF5-807D-7C5E7877900E}"/>
              </a:ext>
            </a:extLst>
          </p:cNvPr>
          <p:cNvGrpSpPr/>
          <p:nvPr/>
        </p:nvGrpSpPr>
        <p:grpSpPr>
          <a:xfrm rot="1442666">
            <a:off x="732994" y="3884495"/>
            <a:ext cx="484883" cy="384143"/>
            <a:chOff x="451410" y="5975667"/>
            <a:chExt cx="858150" cy="540139"/>
          </a:xfrm>
        </p:grpSpPr>
        <p:sp>
          <p:nvSpPr>
            <p:cNvPr id="32" name="等腰三角形 42">
              <a:extLst>
                <a:ext uri="{FF2B5EF4-FFF2-40B4-BE49-F238E27FC236}">
                  <a16:creationId xmlns:a16="http://schemas.microsoft.com/office/drawing/2014/main" id="{B3638FA6-2C93-455F-A516-48B75F4A610F}"/>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33" name="等腰三角形 43">
              <a:extLst>
                <a:ext uri="{FF2B5EF4-FFF2-40B4-BE49-F238E27FC236}">
                  <a16:creationId xmlns:a16="http://schemas.microsoft.com/office/drawing/2014/main" id="{1FC4C3E1-CADE-437E-B4A1-80929ABFB5EE}"/>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34" name="组合 41">
            <a:extLst>
              <a:ext uri="{FF2B5EF4-FFF2-40B4-BE49-F238E27FC236}">
                <a16:creationId xmlns:a16="http://schemas.microsoft.com/office/drawing/2014/main" id="{3F873DBF-376E-4D49-9411-0CB73A954308}"/>
              </a:ext>
            </a:extLst>
          </p:cNvPr>
          <p:cNvGrpSpPr/>
          <p:nvPr/>
        </p:nvGrpSpPr>
        <p:grpSpPr>
          <a:xfrm rot="1442666">
            <a:off x="732995" y="4464162"/>
            <a:ext cx="484883" cy="384143"/>
            <a:chOff x="451410" y="5975667"/>
            <a:chExt cx="858150" cy="540139"/>
          </a:xfrm>
        </p:grpSpPr>
        <p:sp>
          <p:nvSpPr>
            <p:cNvPr id="35" name="等腰三角形 42">
              <a:extLst>
                <a:ext uri="{FF2B5EF4-FFF2-40B4-BE49-F238E27FC236}">
                  <a16:creationId xmlns:a16="http://schemas.microsoft.com/office/drawing/2014/main" id="{5F2FEBEE-E278-4835-A104-97D23A02DE85}"/>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36" name="等腰三角形 43">
              <a:extLst>
                <a:ext uri="{FF2B5EF4-FFF2-40B4-BE49-F238E27FC236}">
                  <a16:creationId xmlns:a16="http://schemas.microsoft.com/office/drawing/2014/main" id="{1AB283DC-591D-4D71-BC67-D3E354C4E992}"/>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37" name="组合 41">
            <a:extLst>
              <a:ext uri="{FF2B5EF4-FFF2-40B4-BE49-F238E27FC236}">
                <a16:creationId xmlns:a16="http://schemas.microsoft.com/office/drawing/2014/main" id="{EB573B7F-0A05-4229-A6C7-24B3CD576AD9}"/>
              </a:ext>
            </a:extLst>
          </p:cNvPr>
          <p:cNvGrpSpPr/>
          <p:nvPr/>
        </p:nvGrpSpPr>
        <p:grpSpPr>
          <a:xfrm rot="1442666">
            <a:off x="732995" y="5011603"/>
            <a:ext cx="484883" cy="384143"/>
            <a:chOff x="451410" y="5975667"/>
            <a:chExt cx="858150" cy="540139"/>
          </a:xfrm>
        </p:grpSpPr>
        <p:sp>
          <p:nvSpPr>
            <p:cNvPr id="38" name="等腰三角形 42">
              <a:extLst>
                <a:ext uri="{FF2B5EF4-FFF2-40B4-BE49-F238E27FC236}">
                  <a16:creationId xmlns:a16="http://schemas.microsoft.com/office/drawing/2014/main" id="{6FE4D5D6-31A2-4360-8083-29509FF1CE86}"/>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39" name="等腰三角形 43">
              <a:extLst>
                <a:ext uri="{FF2B5EF4-FFF2-40B4-BE49-F238E27FC236}">
                  <a16:creationId xmlns:a16="http://schemas.microsoft.com/office/drawing/2014/main" id="{6CCD5772-F6EF-47C0-95DB-1F8DE9B5CC39}"/>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40" name="组合 41">
            <a:extLst>
              <a:ext uri="{FF2B5EF4-FFF2-40B4-BE49-F238E27FC236}">
                <a16:creationId xmlns:a16="http://schemas.microsoft.com/office/drawing/2014/main" id="{AD10E8F0-CB00-457E-9E73-BFFD0056D1DF}"/>
              </a:ext>
            </a:extLst>
          </p:cNvPr>
          <p:cNvGrpSpPr/>
          <p:nvPr/>
        </p:nvGrpSpPr>
        <p:grpSpPr>
          <a:xfrm rot="1442666">
            <a:off x="6682905" y="2207082"/>
            <a:ext cx="484883" cy="384143"/>
            <a:chOff x="451410" y="5975667"/>
            <a:chExt cx="858150" cy="540139"/>
          </a:xfrm>
        </p:grpSpPr>
        <p:sp>
          <p:nvSpPr>
            <p:cNvPr id="41" name="等腰三角形 42">
              <a:extLst>
                <a:ext uri="{FF2B5EF4-FFF2-40B4-BE49-F238E27FC236}">
                  <a16:creationId xmlns:a16="http://schemas.microsoft.com/office/drawing/2014/main" id="{77F4B5AA-93EE-4B8A-A777-D26FB8B56082}"/>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42" name="等腰三角形 43">
              <a:extLst>
                <a:ext uri="{FF2B5EF4-FFF2-40B4-BE49-F238E27FC236}">
                  <a16:creationId xmlns:a16="http://schemas.microsoft.com/office/drawing/2014/main" id="{B55DF886-E060-480C-8977-B5EDF70DC5C9}"/>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43" name="组合 41">
            <a:extLst>
              <a:ext uri="{FF2B5EF4-FFF2-40B4-BE49-F238E27FC236}">
                <a16:creationId xmlns:a16="http://schemas.microsoft.com/office/drawing/2014/main" id="{84F008DB-FDF1-448E-B546-3A7014F905A1}"/>
              </a:ext>
            </a:extLst>
          </p:cNvPr>
          <p:cNvGrpSpPr/>
          <p:nvPr/>
        </p:nvGrpSpPr>
        <p:grpSpPr>
          <a:xfrm rot="1442666">
            <a:off x="6679403" y="2743059"/>
            <a:ext cx="484883" cy="384143"/>
            <a:chOff x="451410" y="5975667"/>
            <a:chExt cx="858150" cy="540139"/>
          </a:xfrm>
        </p:grpSpPr>
        <p:sp>
          <p:nvSpPr>
            <p:cNvPr id="44" name="等腰三角形 42">
              <a:extLst>
                <a:ext uri="{FF2B5EF4-FFF2-40B4-BE49-F238E27FC236}">
                  <a16:creationId xmlns:a16="http://schemas.microsoft.com/office/drawing/2014/main" id="{601D429B-5CC7-4B8C-A500-33E6D0E33F6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45" name="等腰三角形 43">
              <a:extLst>
                <a:ext uri="{FF2B5EF4-FFF2-40B4-BE49-F238E27FC236}">
                  <a16:creationId xmlns:a16="http://schemas.microsoft.com/office/drawing/2014/main" id="{211FF58E-4F4F-4A5C-B92A-211F4CDF1757}"/>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46" name="组合 41">
            <a:extLst>
              <a:ext uri="{FF2B5EF4-FFF2-40B4-BE49-F238E27FC236}">
                <a16:creationId xmlns:a16="http://schemas.microsoft.com/office/drawing/2014/main" id="{24931FAF-C927-4CF9-A439-5C1AB91428EB}"/>
              </a:ext>
            </a:extLst>
          </p:cNvPr>
          <p:cNvGrpSpPr/>
          <p:nvPr/>
        </p:nvGrpSpPr>
        <p:grpSpPr>
          <a:xfrm rot="1442666">
            <a:off x="6699762" y="3907392"/>
            <a:ext cx="484883" cy="384143"/>
            <a:chOff x="451410" y="5975667"/>
            <a:chExt cx="858150" cy="540139"/>
          </a:xfrm>
        </p:grpSpPr>
        <p:sp>
          <p:nvSpPr>
            <p:cNvPr id="47" name="等腰三角形 42">
              <a:extLst>
                <a:ext uri="{FF2B5EF4-FFF2-40B4-BE49-F238E27FC236}">
                  <a16:creationId xmlns:a16="http://schemas.microsoft.com/office/drawing/2014/main" id="{F75D51F8-4FD3-446F-8F6D-36FBAA461F8E}"/>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48" name="等腰三角形 43">
              <a:extLst>
                <a:ext uri="{FF2B5EF4-FFF2-40B4-BE49-F238E27FC236}">
                  <a16:creationId xmlns:a16="http://schemas.microsoft.com/office/drawing/2014/main" id="{3A20C84F-76DE-4ECA-B578-9D6D700845E5}"/>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49" name="组合 41">
            <a:extLst>
              <a:ext uri="{FF2B5EF4-FFF2-40B4-BE49-F238E27FC236}">
                <a16:creationId xmlns:a16="http://schemas.microsoft.com/office/drawing/2014/main" id="{F587CD2F-ACF4-45B3-8212-F1EF4397D659}"/>
              </a:ext>
            </a:extLst>
          </p:cNvPr>
          <p:cNvGrpSpPr/>
          <p:nvPr/>
        </p:nvGrpSpPr>
        <p:grpSpPr>
          <a:xfrm rot="1442666">
            <a:off x="6702532" y="4399990"/>
            <a:ext cx="484883" cy="384143"/>
            <a:chOff x="451410" y="5975667"/>
            <a:chExt cx="858150" cy="540139"/>
          </a:xfrm>
        </p:grpSpPr>
        <p:sp>
          <p:nvSpPr>
            <p:cNvPr id="50" name="等腰三角形 42">
              <a:extLst>
                <a:ext uri="{FF2B5EF4-FFF2-40B4-BE49-F238E27FC236}">
                  <a16:creationId xmlns:a16="http://schemas.microsoft.com/office/drawing/2014/main" id="{B19D00B0-8FD8-459E-9781-96B79B7D99FF}"/>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51" name="等腰三角形 43">
              <a:extLst>
                <a:ext uri="{FF2B5EF4-FFF2-40B4-BE49-F238E27FC236}">
                  <a16:creationId xmlns:a16="http://schemas.microsoft.com/office/drawing/2014/main" id="{91C7476A-0A32-4099-96A4-94EE9275BAB8}"/>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52" name="Rectangle 51">
            <a:extLst>
              <a:ext uri="{FF2B5EF4-FFF2-40B4-BE49-F238E27FC236}">
                <a16:creationId xmlns:a16="http://schemas.microsoft.com/office/drawing/2014/main" id="{77540672-086A-4487-9609-6B946DC990A2}"/>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Slide Number Placeholder 4">
            <a:extLst>
              <a:ext uri="{FF2B5EF4-FFF2-40B4-BE49-F238E27FC236}">
                <a16:creationId xmlns:a16="http://schemas.microsoft.com/office/drawing/2014/main" id="{7DEA3FFA-FB33-4B81-B61D-99A594A82668}"/>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95</a:t>
            </a:fld>
            <a:endParaRPr lang="en-US" sz="1400">
              <a:solidFill>
                <a:schemeClr val="bg1"/>
              </a:solidFill>
            </a:endParaRPr>
          </a:p>
        </p:txBody>
      </p:sp>
    </p:spTree>
    <p:extLst>
      <p:ext uri="{BB962C8B-B14F-4D97-AF65-F5344CB8AC3E}">
        <p14:creationId xmlns:p14="http://schemas.microsoft.com/office/powerpoint/2010/main" val="278896206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xEl>
                                              <p:pRg st="0" end="0"/>
                                            </p:txEl>
                                          </p:spTgt>
                                        </p:tgtEl>
                                        <p:attrNameLst>
                                          <p:attrName>style.visibility</p:attrName>
                                        </p:attrNameLst>
                                      </p:cBhvr>
                                      <p:to>
                                        <p:strVal val="visible"/>
                                      </p:to>
                                    </p:set>
                                    <p:animEffect transition="in" filter="fade">
                                      <p:cBhvr>
                                        <p:cTn id="10" dur="500"/>
                                        <p:tgtEl>
                                          <p:spTgt spid="2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xEl>
                                              <p:pRg st="3" end="3"/>
                                            </p:txEl>
                                          </p:spTgt>
                                        </p:tgtEl>
                                        <p:attrNameLst>
                                          <p:attrName>style.visibility</p:attrName>
                                        </p:attrNameLst>
                                      </p:cBhvr>
                                      <p:to>
                                        <p:strVal val="visible"/>
                                      </p:to>
                                    </p:set>
                                    <p:animEffect transition="in" filter="fade">
                                      <p:cBhvr>
                                        <p:cTn id="13" dur="500"/>
                                        <p:tgtEl>
                                          <p:spTgt spid="2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xEl>
                                              <p:pRg st="1" end="1"/>
                                            </p:txEl>
                                          </p:spTgt>
                                        </p:tgtEl>
                                        <p:attrNameLst>
                                          <p:attrName>style.visibility</p:attrName>
                                        </p:attrNameLst>
                                      </p:cBhvr>
                                      <p:to>
                                        <p:strVal val="visible"/>
                                      </p:to>
                                    </p:set>
                                    <p:animEffect transition="in" filter="fade">
                                      <p:cBhvr>
                                        <p:cTn id="30" dur="500"/>
                                        <p:tgtEl>
                                          <p:spTgt spid="23">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xEl>
                                              <p:pRg st="2" end="2"/>
                                            </p:txEl>
                                          </p:spTgt>
                                        </p:tgtEl>
                                        <p:attrNameLst>
                                          <p:attrName>style.visibility</p:attrName>
                                        </p:attrNameLst>
                                      </p:cBhvr>
                                      <p:to>
                                        <p:strVal val="visible"/>
                                      </p:to>
                                    </p:set>
                                    <p:animEffect transition="in" filter="fade">
                                      <p:cBhvr>
                                        <p:cTn id="33" dur="500"/>
                                        <p:tgtEl>
                                          <p:spTgt spid="23">
                                            <p:txEl>
                                              <p:pRg st="2" end="2"/>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24">
                                            <p:txEl>
                                              <p:pRg st="1" end="1"/>
                                            </p:txEl>
                                          </p:spTgt>
                                        </p:tgtEl>
                                        <p:attrNameLst>
                                          <p:attrName>style.visibility</p:attrName>
                                        </p:attrNameLst>
                                      </p:cBhvr>
                                      <p:to>
                                        <p:strVal val="visible"/>
                                      </p:to>
                                    </p:set>
                                    <p:animEffect transition="in" filter="fade">
                                      <p:cBhvr>
                                        <p:cTn id="37" dur="500"/>
                                        <p:tgtEl>
                                          <p:spTgt spid="24">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4">
                                            <p:txEl>
                                              <p:pRg st="2" end="2"/>
                                            </p:txEl>
                                          </p:spTgt>
                                        </p:tgtEl>
                                        <p:attrNameLst>
                                          <p:attrName>style.visibility</p:attrName>
                                        </p:attrNameLst>
                                      </p:cBhvr>
                                      <p:to>
                                        <p:strVal val="visible"/>
                                      </p:to>
                                    </p:set>
                                    <p:animEffect transition="in" filter="fade">
                                      <p:cBhvr>
                                        <p:cTn id="40" dur="500"/>
                                        <p:tgtEl>
                                          <p:spTgt spid="24">
                                            <p:txEl>
                                              <p:pRg st="2" end="2"/>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23">
                                            <p:txEl>
                                              <p:pRg st="4" end="4"/>
                                            </p:txEl>
                                          </p:spTgt>
                                        </p:tgtEl>
                                        <p:attrNameLst>
                                          <p:attrName>style.visibility</p:attrName>
                                        </p:attrNameLst>
                                      </p:cBhvr>
                                      <p:to>
                                        <p:strVal val="visible"/>
                                      </p:to>
                                    </p:set>
                                    <p:animEffect transition="in" filter="fade">
                                      <p:cBhvr>
                                        <p:cTn id="61" dur="500"/>
                                        <p:tgtEl>
                                          <p:spTgt spid="23">
                                            <p:txEl>
                                              <p:pRg st="4" end="4"/>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3">
                                            <p:txEl>
                                              <p:pRg st="5" end="5"/>
                                            </p:txEl>
                                          </p:spTgt>
                                        </p:tgtEl>
                                        <p:attrNameLst>
                                          <p:attrName>style.visibility</p:attrName>
                                        </p:attrNameLst>
                                      </p:cBhvr>
                                      <p:to>
                                        <p:strVal val="visible"/>
                                      </p:to>
                                    </p:set>
                                    <p:animEffect transition="in" filter="fade">
                                      <p:cBhvr>
                                        <p:cTn id="64" dur="500"/>
                                        <p:tgtEl>
                                          <p:spTgt spid="23">
                                            <p:txEl>
                                              <p:pRg st="5" end="5"/>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23">
                                            <p:txEl>
                                              <p:pRg st="6" end="6"/>
                                            </p:txEl>
                                          </p:spTgt>
                                        </p:tgtEl>
                                        <p:attrNameLst>
                                          <p:attrName>style.visibility</p:attrName>
                                        </p:attrNameLst>
                                      </p:cBhvr>
                                      <p:to>
                                        <p:strVal val="visible"/>
                                      </p:to>
                                    </p:set>
                                    <p:animEffect transition="in" filter="fade">
                                      <p:cBhvr>
                                        <p:cTn id="67" dur="500"/>
                                        <p:tgtEl>
                                          <p:spTgt spid="23">
                                            <p:txEl>
                                              <p:pRg st="6" end="6"/>
                                            </p:txEl>
                                          </p:spTgt>
                                        </p:tgtEl>
                                      </p:cBhvr>
                                    </p:animEffect>
                                  </p:childTnLst>
                                </p:cTn>
                              </p:par>
                            </p:childTnLst>
                          </p:cTn>
                        </p:par>
                        <p:par>
                          <p:cTn id="68" fill="hold">
                            <p:stCondLst>
                              <p:cond delay="1000"/>
                            </p:stCondLst>
                            <p:childTnLst>
                              <p:par>
                                <p:cTn id="69" presetID="10" presetClass="entr" presetSubtype="0" fill="hold" nodeType="afterEffect">
                                  <p:stCondLst>
                                    <p:cond delay="0"/>
                                  </p:stCondLst>
                                  <p:childTnLst>
                                    <p:set>
                                      <p:cBhvr>
                                        <p:cTn id="70" dur="1" fill="hold">
                                          <p:stCondLst>
                                            <p:cond delay="0"/>
                                          </p:stCondLst>
                                        </p:cTn>
                                        <p:tgtEl>
                                          <p:spTgt spid="24">
                                            <p:txEl>
                                              <p:pRg st="4" end="4"/>
                                            </p:txEl>
                                          </p:spTgt>
                                        </p:tgtEl>
                                        <p:attrNameLst>
                                          <p:attrName>style.visibility</p:attrName>
                                        </p:attrNameLst>
                                      </p:cBhvr>
                                      <p:to>
                                        <p:strVal val="visible"/>
                                      </p:to>
                                    </p:set>
                                    <p:animEffect transition="in" filter="fade">
                                      <p:cBhvr>
                                        <p:cTn id="71" dur="500"/>
                                        <p:tgtEl>
                                          <p:spTgt spid="24">
                                            <p:txEl>
                                              <p:pRg st="4" end="4"/>
                                            </p:txEl>
                                          </p:spTgt>
                                        </p:tgtEl>
                                      </p:cBhvr>
                                    </p:animEffect>
                                  </p:childTnLst>
                                </p:cTn>
                              </p:par>
                              <p:par>
                                <p:cTn id="72" presetID="10" presetClass="entr" presetSubtype="0" fill="hold" nodeType="withEffect">
                                  <p:stCondLst>
                                    <p:cond delay="0"/>
                                  </p:stCondLst>
                                  <p:childTnLst>
                                    <p:set>
                                      <p:cBhvr>
                                        <p:cTn id="73" dur="1" fill="hold">
                                          <p:stCondLst>
                                            <p:cond delay="0"/>
                                          </p:stCondLst>
                                        </p:cTn>
                                        <p:tgtEl>
                                          <p:spTgt spid="24">
                                            <p:txEl>
                                              <p:pRg st="5" end="5"/>
                                            </p:txEl>
                                          </p:spTgt>
                                        </p:tgtEl>
                                        <p:attrNameLst>
                                          <p:attrName>style.visibility</p:attrName>
                                        </p:attrNameLst>
                                      </p:cBhvr>
                                      <p:to>
                                        <p:strVal val="visible"/>
                                      </p:to>
                                    </p:set>
                                    <p:animEffect transition="in" filter="fade">
                                      <p:cBhvr>
                                        <p:cTn id="74" dur="500"/>
                                        <p:tgtEl>
                                          <p:spTgt spid="2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F4258-5AF2-4508-9A77-F8D157443F1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500" l="10000" r="90000">
                        <a14:foregroundMark x1="56900" y1="18500" x2="58100" y2="20600"/>
                        <a14:foregroundMark x1="66200" y1="18100" x2="64800" y2="17400"/>
                        <a14:foregroundMark x1="23700" y1="33700" x2="27100" y2="37100"/>
                        <a14:foregroundMark x1="28200" y1="39100" x2="34300" y2="49000"/>
                        <a14:foregroundMark x1="28200" y1="45000" x2="34300" y2="49500"/>
                        <a14:foregroundMark x1="60300" y1="21700" x2="65800" y2="33900"/>
                        <a14:foregroundMark x1="65800" y1="33900" x2="66400" y2="38900"/>
                        <a14:foregroundMark x1="75700" y1="29600" x2="78600" y2="31400"/>
                        <a14:foregroundMark x1="80200" y1="27100" x2="79500" y2="27100"/>
                        <a14:foregroundMark x1="30000" y1="35500" x2="23500" y2="29200"/>
                        <a14:foregroundMark x1="23500" y1="29200" x2="21900" y2="29600"/>
                        <a14:foregroundMark x1="32100" y1="34600" x2="38200" y2="31200"/>
                        <a14:foregroundMark x1="39500" y1="34600" x2="51900" y2="21500"/>
                        <a14:foregroundMark x1="51900" y1="21500" x2="39400" y2="34600"/>
                        <a14:foregroundMark x1="39400" y1="34600" x2="38600" y2="35700"/>
                        <a14:foregroundMark x1="34300" y1="30500" x2="34100" y2="28900"/>
                        <a14:foregroundMark x1="22100" y1="29400" x2="21300" y2="40100"/>
                        <a14:foregroundMark x1="21300" y1="40100" x2="20400" y2="30600"/>
                        <a14:foregroundMark x1="20400" y1="30600" x2="22100" y2="28500"/>
                        <a14:foregroundMark x1="19600" y1="40200" x2="24300" y2="48000"/>
                        <a14:foregroundMark x1="24300" y1="48000" x2="21700" y2="61900"/>
                        <a14:foregroundMark x1="21000" y1="54700" x2="21199" y2="86600"/>
                        <a14:foregroundMark x1="21200" y1="86800" x2="30600" y2="88900"/>
                        <a14:foregroundMark x1="30600" y1="88900" x2="52300" y2="88600"/>
                        <a14:foregroundMark x1="52300" y1="88600" x2="74900" y2="89000"/>
                        <a14:foregroundMark x1="74900" y1="89000" x2="80700" y2="88400"/>
                        <a14:foregroundMark x1="21700" y1="87700" x2="29900" y2="90100"/>
                        <a14:foregroundMark x1="29900" y1="90100" x2="24800" y2="89000"/>
                        <a14:foregroundMark x1="48300" y1="89900" x2="76500" y2="90500"/>
                        <a14:foregroundMark x1="76500" y1="90500" x2="80700" y2="81100"/>
                        <a14:foregroundMark x1="80700" y1="81100" x2="80700" y2="70700"/>
                        <a14:foregroundMark x1="80200" y1="54500" x2="81100" y2="85900"/>
                        <a14:foregroundMark x1="74100" y1="43800" x2="79500" y2="53100"/>
                        <a14:foregroundMark x1="68900" y1="26700" x2="69000" y2="35800"/>
                        <a14:foregroundMark x1="69000" y1="35800" x2="61500" y2="20200"/>
                        <a14:foregroundMark x1="61500" y1="20200" x2="67700" y2="34900"/>
                        <a14:foregroundMark x1="67700" y1="34900" x2="63300" y2="20700"/>
                        <a14:foregroundMark x1="63300" y1="20700" x2="69000" y2="29300"/>
                        <a14:foregroundMark x1="69000" y1="29300" x2="63700" y2="22400"/>
                        <a14:foregroundMark x1="63700" y1="22400" x2="69600" y2="34300"/>
                        <a14:foregroundMark x1="69600" y1="34300" x2="66600" y2="24900"/>
                        <a14:foregroundMark x1="66600" y1="24900" x2="71800" y2="33400"/>
                        <a14:foregroundMark x1="71800" y1="33400" x2="73900" y2="33700"/>
                        <a14:foregroundMark x1="81600" y1="27300" x2="80100" y2="34900"/>
                        <a14:foregroundMark x1="75600" y1="42000" x2="73200" y2="31600"/>
                        <a14:foregroundMark x1="81100" y1="27300" x2="68300" y2="26900"/>
                        <a14:foregroundMark x1="68300" y1="26900" x2="64000" y2="18800"/>
                        <a14:foregroundMark x1="64000" y1="18800" x2="67600" y2="12200"/>
                        <a14:foregroundMark x1="67600" y1="12200" x2="69100" y2="25800"/>
                        <a14:foregroundMark x1="74164" y1="25271" x2="74112" y2="25284"/>
                        <a14:foregroundMark x1="70500" y1="26200" x2="74123" y2="25281"/>
                        <a14:foregroundMark x1="77600" y1="24400" x2="75700" y2="26200"/>
                        <a14:foregroundMark x1="77625" y1="23851" x2="79100" y2="24100"/>
                        <a14:foregroundMark x1="71400" y1="22800" x2="72087" y2="22916"/>
                        <a14:foregroundMark x1="79100" y1="24100" x2="83100" y2="29800"/>
                        <a14:foregroundMark x1="70300" y1="11300" x2="62900" y2="15200"/>
                        <a14:foregroundMark x1="62900" y1="15200" x2="60500" y2="18800"/>
                        <a14:foregroundMark x1="61500" y1="22600" x2="56400" y2="27500"/>
                        <a14:foregroundMark x1="56400" y1="27500" x2="55800" y2="19500"/>
                        <a14:foregroundMark x1="55800" y1="19500" x2="59900" y2="22100"/>
                        <a14:foregroundMark x1="66900" y1="12200" x2="57800" y2="16200"/>
                        <a14:foregroundMark x1="57800" y1="16200" x2="67800" y2="10800"/>
                        <a14:foregroundMark x1="67800" y1="10800" x2="70805" y2="17844"/>
                        <a14:foregroundMark x1="76720" y1="24137" x2="82600" y2="24800"/>
                        <a14:foregroundMark x1="82600" y1="24800" x2="82500" y2="27300"/>
                        <a14:foregroundMark x1="17800" y1="39100" x2="22400" y2="47500"/>
                        <a14:foregroundMark x1="22400" y1="47500" x2="17600" y2="40000"/>
                        <a14:foregroundMark x1="42500" y1="50400" x2="42200" y2="57200"/>
                        <a14:foregroundMark x1="44500" y1="51800" x2="42500" y2="54200"/>
                        <a14:foregroundMark x1="16900" y1="40000" x2="22000" y2="47600"/>
                        <a14:foregroundMark x1="22000" y1="47600" x2="17700" y2="41900"/>
                        <a14:foregroundMark x1="17700" y1="41900" x2="23300" y2="48100"/>
                        <a14:foregroundMark x1="52200" y1="20300" x2="52600" y2="12700"/>
                        <a14:foregroundMark x1="52600" y1="12700" x2="58300" y2="15100"/>
                        <a14:foregroundMark x1="62600" y1="11500" x2="69900" y2="10400"/>
                        <a14:foregroundMark x1="69900" y1="10400" x2="70700" y2="16700"/>
                        <a14:foregroundMark x1="72800" y1="21200" x2="73200" y2="22600"/>
                        <a14:foregroundMark x1="72400" y1="21400" x2="72900" y2="21800"/>
                        <a14:foregroundMark x1="20600" y1="84800" x2="20355" y2="86512"/>
                        <a14:foregroundMark x1="21000" y1="85200" x2="21081" y2="86369"/>
                        <a14:backgroundMark x1="71800" y1="19900" x2="73700" y2="19900"/>
                        <a14:backgroundMark x1="71200" y1="20100" x2="72700" y2="18100"/>
                        <a14:backgroundMark x1="74600" y1="24000" x2="76400" y2="20300"/>
                        <a14:backgroundMark x1="74600" y1="24000" x2="75000" y2="21500"/>
                        <a14:backgroundMark x1="75500" y1="23500" x2="77300" y2="23100"/>
                        <a14:backgroundMark x1="72100" y1="19400" x2="72100" y2="19200"/>
                        <a14:backgroundMark x1="75200" y1="23100" x2="74600" y2="22600"/>
                        <a14:backgroundMark x1="72100" y1="18500" x2="71600" y2="19400"/>
                        <a14:backgroundMark x1="74402" y1="22266" x2="74800" y2="23700"/>
                        <a14:backgroundMark x1="74800" y1="23700" x2="78200" y2="22800"/>
                        <a14:backgroundMark x1="22500" y1="49600" x2="21500" y2="49600"/>
                        <a14:backgroundMark x1="78200" y1="38100" x2="78600" y2="38100"/>
                        <a14:backgroundMark x1="62000" y1="11500" x2="62600" y2="11300"/>
                        <a14:backgroundMark x1="19500" y1="86600" x2="19500" y2="87800"/>
                        <a14:backgroundMark x1="19700" y1="87300" x2="19900" y2="88400"/>
                        <a14:backgroundMark x1="19400" y1="86700" x2="19700" y2="88200"/>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4623294" y="0"/>
            <a:ext cx="2945411" cy="2945411"/>
          </a:xfrm>
          <a:prstGeom prst="rect">
            <a:avLst/>
          </a:prstGeom>
        </p:spPr>
      </p:pic>
      <p:sp>
        <p:nvSpPr>
          <p:cNvPr id="8" name="TextBox 7">
            <a:extLst>
              <a:ext uri="{FF2B5EF4-FFF2-40B4-BE49-F238E27FC236}">
                <a16:creationId xmlns:a16="http://schemas.microsoft.com/office/drawing/2014/main" id="{6B12580C-32C8-4A6A-967A-F569D16A3D3A}"/>
              </a:ext>
            </a:extLst>
          </p:cNvPr>
          <p:cNvSpPr txBox="1"/>
          <p:nvPr/>
        </p:nvSpPr>
        <p:spPr>
          <a:xfrm>
            <a:off x="2232870" y="3696771"/>
            <a:ext cx="9097905" cy="2251065"/>
          </a:xfrm>
          <a:prstGeom prst="rect">
            <a:avLst/>
          </a:prstGeom>
          <a:noFill/>
        </p:spPr>
        <p:txBody>
          <a:bodyPr wrap="square" lIns="91440" tIns="45720" rIns="91440" bIns="45720" anchor="t">
            <a:spAutoFit/>
          </a:bodyPr>
          <a:lstStyle/>
          <a:p>
            <a:pPr>
              <a:lnSpc>
                <a:spcPct val="150000"/>
              </a:lnSpc>
            </a:pPr>
            <a:r>
              <a:rPr lang="vi-VN" sz="2400" err="1">
                <a:latin typeface="Calibri"/>
                <a:cs typeface="Calibri"/>
              </a:rPr>
              <a:t>SVMs</a:t>
            </a:r>
            <a:r>
              <a:rPr lang="vi-VN" sz="2400">
                <a:latin typeface="Calibri"/>
                <a:cs typeface="Calibri"/>
              </a:rPr>
              <a:t> </a:t>
            </a:r>
            <a:r>
              <a:rPr lang="vi-VN" sz="2400" err="1">
                <a:latin typeface="Calibri"/>
                <a:cs typeface="Calibri"/>
              </a:rPr>
              <a:t>được</a:t>
            </a:r>
            <a:r>
              <a:rPr lang="vi-VN" sz="2400">
                <a:latin typeface="Calibri"/>
                <a:cs typeface="Calibri"/>
              </a:rPr>
              <a:t> xây </a:t>
            </a:r>
            <a:r>
              <a:rPr lang="vi-VN" sz="2400" err="1">
                <a:latin typeface="Calibri"/>
                <a:cs typeface="Calibri"/>
              </a:rPr>
              <a:t>dựng</a:t>
            </a:r>
            <a:r>
              <a:rPr lang="vi-VN" sz="2400">
                <a:latin typeface="Calibri"/>
                <a:cs typeface="Calibri"/>
              </a:rPr>
              <a:t> </a:t>
            </a:r>
            <a:r>
              <a:rPr lang="vi-VN" sz="2400" err="1">
                <a:latin typeface="Calibri"/>
                <a:cs typeface="Calibri"/>
              </a:rPr>
              <a:t>từ</a:t>
            </a:r>
            <a:r>
              <a:rPr lang="vi-VN" sz="2400">
                <a:latin typeface="Calibri"/>
                <a:cs typeface="Calibri"/>
              </a:rPr>
              <a:t> </a:t>
            </a:r>
            <a:r>
              <a:rPr lang="vi-VN" sz="2400" err="1">
                <a:latin typeface="Calibri"/>
                <a:cs typeface="Calibri"/>
              </a:rPr>
              <a:t>Linear</a:t>
            </a:r>
            <a:r>
              <a:rPr lang="vi-VN" sz="2400">
                <a:latin typeface="Calibri"/>
                <a:cs typeface="Calibri"/>
              </a:rPr>
              <a:t> </a:t>
            </a:r>
            <a:r>
              <a:rPr lang="vi-VN" sz="2400" err="1">
                <a:latin typeface="Calibri"/>
                <a:cs typeface="Calibri"/>
              </a:rPr>
              <a:t>models</a:t>
            </a:r>
            <a:r>
              <a:rPr lang="vi-VN" sz="2400">
                <a:latin typeface="Calibri"/>
                <a:cs typeface="Calibri"/>
              </a:rPr>
              <a:t> </a:t>
            </a:r>
            <a:r>
              <a:rPr lang="vi-VN" sz="2400" err="1">
                <a:latin typeface="Calibri"/>
                <a:cs typeface="Calibri"/>
              </a:rPr>
              <a:t>với</a:t>
            </a:r>
            <a:r>
              <a:rPr lang="vi-VN" sz="2400">
                <a:latin typeface="Calibri"/>
                <a:cs typeface="Calibri"/>
              </a:rPr>
              <a:t> </a:t>
            </a:r>
            <a:r>
              <a:rPr lang="vi-VN" sz="2400" err="1">
                <a:latin typeface="Calibri"/>
                <a:cs typeface="Calibri"/>
              </a:rPr>
              <a:t>Hinge</a:t>
            </a:r>
            <a:r>
              <a:rPr lang="vi-VN" sz="2400">
                <a:latin typeface="Calibri"/>
                <a:cs typeface="Calibri"/>
              </a:rPr>
              <a:t> </a:t>
            </a:r>
            <a:r>
              <a:rPr lang="vi-VN" sz="2400" err="1">
                <a:latin typeface="Calibri"/>
                <a:cs typeface="Calibri"/>
              </a:rPr>
              <a:t>loss</a:t>
            </a:r>
          </a:p>
          <a:p>
            <a:pPr>
              <a:lnSpc>
                <a:spcPct val="150000"/>
              </a:lnSpc>
            </a:pPr>
            <a:r>
              <a:rPr lang="vi-VN" sz="2400" err="1">
                <a:latin typeface="Calibri"/>
                <a:cs typeface="Calibri"/>
              </a:rPr>
              <a:t>SVMs</a:t>
            </a:r>
            <a:r>
              <a:rPr lang="vi-VN" sz="2400">
                <a:latin typeface="Calibri"/>
                <a:cs typeface="Calibri"/>
              </a:rPr>
              <a:t> </a:t>
            </a:r>
            <a:r>
              <a:rPr lang="vi-VN" sz="2400" err="1">
                <a:latin typeface="Calibri"/>
                <a:cs typeface="Calibri"/>
              </a:rPr>
              <a:t>là</a:t>
            </a:r>
            <a:r>
              <a:rPr lang="vi-VN" sz="2400">
                <a:latin typeface="Calibri"/>
                <a:cs typeface="Calibri"/>
              </a:rPr>
              <a:t> </a:t>
            </a:r>
            <a:r>
              <a:rPr lang="vi-VN" sz="2400" err="1">
                <a:latin typeface="Calibri"/>
                <a:cs typeface="Calibri"/>
              </a:rPr>
              <a:t>kết</a:t>
            </a:r>
            <a:r>
              <a:rPr lang="vi-VN" sz="2400">
                <a:latin typeface="Calibri"/>
                <a:cs typeface="Calibri"/>
              </a:rPr>
              <a:t> </a:t>
            </a:r>
            <a:r>
              <a:rPr lang="vi-VN" sz="2400" err="1">
                <a:latin typeface="Calibri"/>
                <a:cs typeface="Calibri"/>
              </a:rPr>
              <a:t>quả</a:t>
            </a:r>
            <a:r>
              <a:rPr lang="vi-VN" sz="2400">
                <a:latin typeface="Calibri"/>
                <a:cs typeface="Calibri"/>
              </a:rPr>
              <a:t> </a:t>
            </a:r>
            <a:r>
              <a:rPr lang="vi-VN" sz="2400" err="1">
                <a:latin typeface="Calibri"/>
                <a:cs typeface="Calibri"/>
              </a:rPr>
              <a:t>của</a:t>
            </a:r>
            <a:r>
              <a:rPr lang="vi-VN" sz="2400">
                <a:latin typeface="Calibri"/>
                <a:cs typeface="Calibri"/>
              </a:rPr>
              <a:t> </a:t>
            </a:r>
            <a:r>
              <a:rPr lang="en-US" sz="2400" b="0" i="0">
                <a:solidFill>
                  <a:srgbClr val="202124"/>
                </a:solidFill>
                <a:effectLst/>
                <a:latin typeface="Calibri"/>
                <a:cs typeface="Calibri"/>
              </a:rPr>
              <a:t>Maximal-Margin Classifier </a:t>
            </a:r>
            <a:endParaRPr lang="vi-VN" sz="2400" b="0" i="0">
              <a:solidFill>
                <a:srgbClr val="202124"/>
              </a:solidFill>
              <a:effectLst/>
              <a:latin typeface="Calibri"/>
              <a:cs typeface="Calibri"/>
            </a:endParaRPr>
          </a:p>
          <a:p>
            <a:pPr>
              <a:lnSpc>
                <a:spcPct val="150000"/>
              </a:lnSpc>
            </a:pPr>
            <a:r>
              <a:rPr lang="vi-VN" sz="2400" err="1">
                <a:solidFill>
                  <a:srgbClr val="202124"/>
                </a:solidFill>
                <a:latin typeface="Calibri"/>
                <a:cs typeface="Calibri"/>
              </a:rPr>
              <a:t>SVMs</a:t>
            </a:r>
            <a:r>
              <a:rPr lang="vi-VN" sz="2400">
                <a:solidFill>
                  <a:srgbClr val="202124"/>
                </a:solidFill>
                <a:latin typeface="Calibri"/>
                <a:cs typeface="Calibri"/>
              </a:rPr>
              <a:t> xây </a:t>
            </a:r>
            <a:r>
              <a:rPr lang="vi-VN" sz="2400" err="1">
                <a:solidFill>
                  <a:srgbClr val="202124"/>
                </a:solidFill>
                <a:latin typeface="Calibri"/>
                <a:cs typeface="Calibri"/>
              </a:rPr>
              <a:t>dựng</a:t>
            </a:r>
            <a:r>
              <a:rPr lang="vi-VN" sz="2400">
                <a:solidFill>
                  <a:srgbClr val="202124"/>
                </a:solidFill>
                <a:latin typeface="Calibri"/>
                <a:cs typeface="Calibri"/>
              </a:rPr>
              <a:t> </a:t>
            </a:r>
            <a:r>
              <a:rPr lang="vi-VN" sz="2400" err="1">
                <a:solidFill>
                  <a:srgbClr val="202124"/>
                </a:solidFill>
                <a:latin typeface="Calibri"/>
                <a:cs typeface="Calibri"/>
              </a:rPr>
              <a:t>bài</a:t>
            </a:r>
            <a:r>
              <a:rPr lang="vi-VN" sz="2400">
                <a:solidFill>
                  <a:srgbClr val="202124"/>
                </a:solidFill>
                <a:latin typeface="Calibri"/>
                <a:cs typeface="Calibri"/>
              </a:rPr>
              <a:t> </a:t>
            </a:r>
            <a:r>
              <a:rPr lang="vi-VN" sz="2400" err="1">
                <a:solidFill>
                  <a:srgbClr val="202124"/>
                </a:solidFill>
                <a:latin typeface="Calibri"/>
                <a:cs typeface="Calibri"/>
              </a:rPr>
              <a:t>toán</a:t>
            </a:r>
            <a:r>
              <a:rPr lang="vi-VN" sz="2400">
                <a:solidFill>
                  <a:srgbClr val="202124"/>
                </a:solidFill>
                <a:latin typeface="Calibri"/>
                <a:cs typeface="Calibri"/>
              </a:rPr>
              <a:t> </a:t>
            </a:r>
            <a:r>
              <a:rPr lang="vi-VN" sz="2400" err="1">
                <a:solidFill>
                  <a:srgbClr val="202124"/>
                </a:solidFill>
                <a:latin typeface="Calibri"/>
                <a:cs typeface="Calibri"/>
              </a:rPr>
              <a:t>dual</a:t>
            </a:r>
            <a:r>
              <a:rPr lang="vi-VN" sz="2400">
                <a:solidFill>
                  <a:srgbClr val="202124"/>
                </a:solidFill>
                <a:latin typeface="Calibri"/>
                <a:cs typeface="Calibri"/>
              </a:rPr>
              <a:t> </a:t>
            </a:r>
            <a:r>
              <a:rPr lang="vi-VN" sz="2400" err="1">
                <a:solidFill>
                  <a:srgbClr val="202124"/>
                </a:solidFill>
                <a:latin typeface="Calibri"/>
                <a:cs typeface="Calibri"/>
              </a:rPr>
              <a:t>từ</a:t>
            </a:r>
            <a:r>
              <a:rPr lang="vi-VN" sz="2400">
                <a:solidFill>
                  <a:srgbClr val="202124"/>
                </a:solidFill>
                <a:latin typeface="Calibri"/>
                <a:cs typeface="Calibri"/>
              </a:rPr>
              <a:t> </a:t>
            </a:r>
            <a:r>
              <a:rPr lang="vi-VN" sz="2400" err="1">
                <a:solidFill>
                  <a:srgbClr val="202124"/>
                </a:solidFill>
                <a:latin typeface="Calibri"/>
                <a:cs typeface="Calibri"/>
              </a:rPr>
              <a:t>primal</a:t>
            </a:r>
            <a:endParaRPr lang="vi-VN" sz="2400" err="1">
              <a:latin typeface="Calibri"/>
              <a:cs typeface="Calibri"/>
            </a:endParaRPr>
          </a:p>
          <a:p>
            <a:pPr>
              <a:lnSpc>
                <a:spcPct val="150000"/>
              </a:lnSpc>
            </a:pPr>
            <a:r>
              <a:rPr lang="vi-VN" sz="2400" err="1">
                <a:latin typeface="Calibri"/>
                <a:cs typeface="Calibri"/>
              </a:rPr>
              <a:t>SVMs</a:t>
            </a:r>
            <a:r>
              <a:rPr lang="vi-VN" sz="2400">
                <a:latin typeface="Calibri"/>
                <a:cs typeface="Calibri"/>
              </a:rPr>
              <a:t> </a:t>
            </a:r>
            <a:r>
              <a:rPr lang="vi-VN" sz="2400" err="1">
                <a:latin typeface="Calibri"/>
                <a:cs typeface="Calibri"/>
              </a:rPr>
              <a:t>có</a:t>
            </a:r>
            <a:r>
              <a:rPr lang="vi-VN" sz="2400">
                <a:latin typeface="Calibri"/>
                <a:cs typeface="Calibri"/>
              </a:rPr>
              <a:t> </a:t>
            </a:r>
            <a:r>
              <a:rPr lang="vi-VN" sz="2400" err="1">
                <a:latin typeface="Calibri"/>
                <a:cs typeface="Calibri"/>
              </a:rPr>
              <a:t>thể</a:t>
            </a:r>
            <a:r>
              <a:rPr lang="vi-VN" sz="2400">
                <a:latin typeface="Calibri"/>
                <a:cs typeface="Calibri"/>
              </a:rPr>
              <a:t> </a:t>
            </a:r>
            <a:r>
              <a:rPr lang="vi-VN" sz="2400" err="1">
                <a:latin typeface="Calibri"/>
                <a:cs typeface="Calibri"/>
              </a:rPr>
              <a:t>giải</a:t>
            </a:r>
            <a:r>
              <a:rPr lang="vi-VN" sz="2400">
                <a:latin typeface="Calibri"/>
                <a:cs typeface="Calibri"/>
              </a:rPr>
              <a:t> </a:t>
            </a:r>
            <a:r>
              <a:rPr lang="vi-VN" sz="2400" err="1">
                <a:latin typeface="Calibri"/>
                <a:cs typeface="Calibri"/>
              </a:rPr>
              <a:t>quyết</a:t>
            </a:r>
            <a:r>
              <a:rPr lang="vi-VN" sz="2400">
                <a:latin typeface="Calibri"/>
                <a:cs typeface="Calibri"/>
              </a:rPr>
              <a:t> </a:t>
            </a:r>
            <a:r>
              <a:rPr lang="vi-VN" sz="2400" err="1">
                <a:latin typeface="Calibri"/>
                <a:cs typeface="Calibri"/>
              </a:rPr>
              <a:t>được</a:t>
            </a:r>
            <a:r>
              <a:rPr lang="vi-VN" sz="2400">
                <a:latin typeface="Calibri"/>
                <a:cs typeface="Calibri"/>
              </a:rPr>
              <a:t> </a:t>
            </a:r>
            <a:r>
              <a:rPr lang="vi-VN" sz="2400" err="1">
                <a:latin typeface="Calibri"/>
                <a:cs typeface="Calibri"/>
              </a:rPr>
              <a:t>bài</a:t>
            </a:r>
            <a:r>
              <a:rPr lang="vi-VN" sz="2400">
                <a:latin typeface="Calibri"/>
                <a:cs typeface="Calibri"/>
              </a:rPr>
              <a:t> </a:t>
            </a:r>
            <a:r>
              <a:rPr lang="vi-VN" sz="2400" err="1">
                <a:latin typeface="Calibri"/>
                <a:cs typeface="Calibri"/>
              </a:rPr>
              <a:t>toán</a:t>
            </a:r>
            <a:r>
              <a:rPr lang="vi-VN" sz="2400">
                <a:latin typeface="Calibri"/>
                <a:cs typeface="Calibri"/>
              </a:rPr>
              <a:t> nonlinear </a:t>
            </a:r>
            <a:r>
              <a:rPr lang="vi-VN" sz="2400" err="1">
                <a:latin typeface="Calibri"/>
                <a:cs typeface="Calibri"/>
              </a:rPr>
              <a:t>với</a:t>
            </a:r>
            <a:r>
              <a:rPr lang="vi-VN" sz="2400">
                <a:latin typeface="Calibri"/>
                <a:cs typeface="Calibri"/>
              </a:rPr>
              <a:t> </a:t>
            </a:r>
            <a:r>
              <a:rPr lang="vi-VN" sz="2400" err="1">
                <a:latin typeface="Calibri"/>
                <a:cs typeface="Calibri"/>
              </a:rPr>
              <a:t>Kernal</a:t>
            </a:r>
            <a:r>
              <a:rPr lang="vi-VN" sz="2400">
                <a:latin typeface="Calibri"/>
                <a:cs typeface="Calibri"/>
              </a:rPr>
              <a:t> </a:t>
            </a:r>
            <a:r>
              <a:rPr lang="vi-VN" sz="2400" err="1">
                <a:latin typeface="Calibri"/>
                <a:cs typeface="Calibri"/>
              </a:rPr>
              <a:t>tricks</a:t>
            </a:r>
            <a:endParaRPr lang="vi-VN" sz="2400">
              <a:latin typeface="Calibri"/>
              <a:cs typeface="Calibri"/>
            </a:endParaRPr>
          </a:p>
        </p:txBody>
      </p:sp>
      <p:grpSp>
        <p:nvGrpSpPr>
          <p:cNvPr id="9" name="组合 41">
            <a:extLst>
              <a:ext uri="{FF2B5EF4-FFF2-40B4-BE49-F238E27FC236}">
                <a16:creationId xmlns:a16="http://schemas.microsoft.com/office/drawing/2014/main" id="{FADF4AFF-CC46-44B0-9F67-6249B13474B0}"/>
              </a:ext>
            </a:extLst>
          </p:cNvPr>
          <p:cNvGrpSpPr/>
          <p:nvPr/>
        </p:nvGrpSpPr>
        <p:grpSpPr>
          <a:xfrm rot="1442666">
            <a:off x="1642678" y="3868273"/>
            <a:ext cx="484883" cy="384143"/>
            <a:chOff x="451410" y="5975667"/>
            <a:chExt cx="858150" cy="540139"/>
          </a:xfrm>
        </p:grpSpPr>
        <p:sp>
          <p:nvSpPr>
            <p:cNvPr id="10" name="等腰三角形 42">
              <a:extLst>
                <a:ext uri="{FF2B5EF4-FFF2-40B4-BE49-F238E27FC236}">
                  <a16:creationId xmlns:a16="http://schemas.microsoft.com/office/drawing/2014/main" id="{67C21246-5DB9-4BB0-882B-5B8876EB16A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1" name="等腰三角形 43">
              <a:extLst>
                <a:ext uri="{FF2B5EF4-FFF2-40B4-BE49-F238E27FC236}">
                  <a16:creationId xmlns:a16="http://schemas.microsoft.com/office/drawing/2014/main" id="{CED60CAB-D7F9-45B3-87E3-57BA75C773E6}"/>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2" name="组合 41">
            <a:extLst>
              <a:ext uri="{FF2B5EF4-FFF2-40B4-BE49-F238E27FC236}">
                <a16:creationId xmlns:a16="http://schemas.microsoft.com/office/drawing/2014/main" id="{CF8B2674-1C41-4CDB-9C31-1ACC61B062E3}"/>
              </a:ext>
            </a:extLst>
          </p:cNvPr>
          <p:cNvGrpSpPr/>
          <p:nvPr/>
        </p:nvGrpSpPr>
        <p:grpSpPr>
          <a:xfrm rot="1442666">
            <a:off x="1639147" y="4405215"/>
            <a:ext cx="484883" cy="384143"/>
            <a:chOff x="451410" y="5975667"/>
            <a:chExt cx="858150" cy="540139"/>
          </a:xfrm>
        </p:grpSpPr>
        <p:sp>
          <p:nvSpPr>
            <p:cNvPr id="13" name="等腰三角形 42">
              <a:extLst>
                <a:ext uri="{FF2B5EF4-FFF2-40B4-BE49-F238E27FC236}">
                  <a16:creationId xmlns:a16="http://schemas.microsoft.com/office/drawing/2014/main" id="{E0406704-EA1A-4A45-820F-15F57266F06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4" name="等腰三角形 43">
              <a:extLst>
                <a:ext uri="{FF2B5EF4-FFF2-40B4-BE49-F238E27FC236}">
                  <a16:creationId xmlns:a16="http://schemas.microsoft.com/office/drawing/2014/main" id="{C2485901-79AF-4EB7-8C93-D09E008D2EC2}"/>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5" name="组合 41">
            <a:extLst>
              <a:ext uri="{FF2B5EF4-FFF2-40B4-BE49-F238E27FC236}">
                <a16:creationId xmlns:a16="http://schemas.microsoft.com/office/drawing/2014/main" id="{D4F20FB0-1694-4609-8E81-96E094A87714}"/>
              </a:ext>
            </a:extLst>
          </p:cNvPr>
          <p:cNvGrpSpPr/>
          <p:nvPr/>
        </p:nvGrpSpPr>
        <p:grpSpPr>
          <a:xfrm rot="1442666">
            <a:off x="1645757" y="4969420"/>
            <a:ext cx="484883" cy="384143"/>
            <a:chOff x="451410" y="5975667"/>
            <a:chExt cx="858150" cy="540139"/>
          </a:xfrm>
        </p:grpSpPr>
        <p:sp>
          <p:nvSpPr>
            <p:cNvPr id="16" name="等腰三角形 42">
              <a:extLst>
                <a:ext uri="{FF2B5EF4-FFF2-40B4-BE49-F238E27FC236}">
                  <a16:creationId xmlns:a16="http://schemas.microsoft.com/office/drawing/2014/main" id="{CDC1EE57-830F-45DF-8BE4-B0D5169C5611}"/>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7" name="等腰三角形 43">
              <a:extLst>
                <a:ext uri="{FF2B5EF4-FFF2-40B4-BE49-F238E27FC236}">
                  <a16:creationId xmlns:a16="http://schemas.microsoft.com/office/drawing/2014/main" id="{77D324EB-C763-45F8-B217-AE111FEA0E6C}"/>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8" name="组合 41">
            <a:extLst>
              <a:ext uri="{FF2B5EF4-FFF2-40B4-BE49-F238E27FC236}">
                <a16:creationId xmlns:a16="http://schemas.microsoft.com/office/drawing/2014/main" id="{E2146687-C2BB-4115-9FE4-0F9FE905F5CD}"/>
              </a:ext>
            </a:extLst>
          </p:cNvPr>
          <p:cNvGrpSpPr/>
          <p:nvPr/>
        </p:nvGrpSpPr>
        <p:grpSpPr>
          <a:xfrm rot="1442666">
            <a:off x="1642679" y="5593730"/>
            <a:ext cx="484883" cy="384143"/>
            <a:chOff x="451410" y="5975667"/>
            <a:chExt cx="858150" cy="540139"/>
          </a:xfrm>
        </p:grpSpPr>
        <p:sp>
          <p:nvSpPr>
            <p:cNvPr id="19" name="等腰三角形 42">
              <a:extLst>
                <a:ext uri="{FF2B5EF4-FFF2-40B4-BE49-F238E27FC236}">
                  <a16:creationId xmlns:a16="http://schemas.microsoft.com/office/drawing/2014/main" id="{A7893B63-4256-4075-A36D-48DE4C5ED574}"/>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0" name="等腰三角形 43">
              <a:extLst>
                <a:ext uri="{FF2B5EF4-FFF2-40B4-BE49-F238E27FC236}">
                  <a16:creationId xmlns:a16="http://schemas.microsoft.com/office/drawing/2014/main" id="{A17D907F-A08A-4C86-8BCF-AF56B23CA13D}"/>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23" name="TextBox 22">
            <a:extLst>
              <a:ext uri="{FF2B5EF4-FFF2-40B4-BE49-F238E27FC236}">
                <a16:creationId xmlns:a16="http://schemas.microsoft.com/office/drawing/2014/main" id="{7608D043-745F-4A82-9AC9-5E7F2B18B521}"/>
              </a:ext>
            </a:extLst>
          </p:cNvPr>
          <p:cNvSpPr txBox="1"/>
          <p:nvPr/>
        </p:nvSpPr>
        <p:spPr>
          <a:xfrm>
            <a:off x="3701142" y="2945411"/>
            <a:ext cx="5486400" cy="646331"/>
          </a:xfrm>
          <a:prstGeom prst="rect">
            <a:avLst/>
          </a:prstGeom>
          <a:noFill/>
        </p:spPr>
        <p:txBody>
          <a:bodyPr wrap="square" rtlCol="0">
            <a:spAutoFit/>
          </a:bodyPr>
          <a:lstStyle/>
          <a:p>
            <a:r>
              <a:rPr lang="vi-VN" sz="3600" b="1">
                <a:latin typeface="Calibri" panose="020F0502020204030204" pitchFamily="34" charset="0"/>
                <a:cs typeface="Calibri" panose="020F0502020204030204" pitchFamily="34" charset="0"/>
              </a:rPr>
              <a:t>Support Vector Machines</a:t>
            </a:r>
            <a:endParaRPr lang="en-US" sz="3600" b="1">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E4DD5041-40E9-46BD-BB66-EA3B047AE53D}"/>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Slide Number Placeholder 4">
            <a:extLst>
              <a:ext uri="{FF2B5EF4-FFF2-40B4-BE49-F238E27FC236}">
                <a16:creationId xmlns:a16="http://schemas.microsoft.com/office/drawing/2014/main" id="{87F17912-4FF7-4919-80BE-E8F29488687F}"/>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96</a:t>
            </a:fld>
            <a:endParaRPr lang="en-US" sz="1400">
              <a:solidFill>
                <a:schemeClr val="bg1"/>
              </a:solidFill>
            </a:endParaRPr>
          </a:p>
        </p:txBody>
      </p:sp>
    </p:spTree>
    <p:extLst>
      <p:ext uri="{BB962C8B-B14F-4D97-AF65-F5344CB8AC3E}">
        <p14:creationId xmlns:p14="http://schemas.microsoft.com/office/powerpoint/2010/main" val="70296435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fade">
                                      <p:cBhvr>
                                        <p:cTn id="29" dur="500"/>
                                        <p:tgtEl>
                                          <p:spTgt spid="8">
                                            <p:txEl>
                                              <p:pRg st="1" end="1"/>
                                            </p:txEl>
                                          </p:spTgt>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8">
                                            <p:txEl>
                                              <p:pRg st="3" end="3"/>
                                            </p:txEl>
                                          </p:spTgt>
                                        </p:tgtEl>
                                        <p:attrNameLst>
                                          <p:attrName>style.visibility</p:attrName>
                                        </p:attrNameLst>
                                      </p:cBhvr>
                                      <p:to>
                                        <p:strVal val="visible"/>
                                      </p:to>
                                    </p:set>
                                    <p:animEffect transition="in" filter="fade">
                                      <p:cBhvr>
                                        <p:cTn id="3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039D0C-DF20-4C36-B3BD-D1730F1E7E51}"/>
              </a:ext>
            </a:extLst>
          </p:cNvPr>
          <p:cNvSpPr/>
          <p:nvPr/>
        </p:nvSpPr>
        <p:spPr>
          <a:xfrm>
            <a:off x="1125780" y="4325594"/>
            <a:ext cx="9829950" cy="1885950"/>
          </a:xfrm>
          <a:prstGeom prst="rect">
            <a:avLst/>
          </a:prstGeom>
          <a:solidFill>
            <a:srgbClr val="C1B5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DF4258-5AF2-4508-9A77-F8D157443F1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500" l="10000" r="90000">
                        <a14:foregroundMark x1="56900" y1="18500" x2="58100" y2="20600"/>
                        <a14:foregroundMark x1="66200" y1="18100" x2="64800" y2="17400"/>
                        <a14:foregroundMark x1="23700" y1="33700" x2="27100" y2="37100"/>
                        <a14:foregroundMark x1="28200" y1="39100" x2="34300" y2="49000"/>
                        <a14:foregroundMark x1="28200" y1="45000" x2="34300" y2="49500"/>
                        <a14:foregroundMark x1="60300" y1="21700" x2="65800" y2="33900"/>
                        <a14:foregroundMark x1="65800" y1="33900" x2="66400" y2="38900"/>
                        <a14:foregroundMark x1="75700" y1="29600" x2="78600" y2="31400"/>
                        <a14:foregroundMark x1="80200" y1="27100" x2="79500" y2="27100"/>
                        <a14:foregroundMark x1="30000" y1="35500" x2="23500" y2="29200"/>
                        <a14:foregroundMark x1="23500" y1="29200" x2="21900" y2="29600"/>
                        <a14:foregroundMark x1="32100" y1="34600" x2="38200" y2="31200"/>
                        <a14:foregroundMark x1="39500" y1="34600" x2="51900" y2="21500"/>
                        <a14:foregroundMark x1="51900" y1="21500" x2="39400" y2="34600"/>
                        <a14:foregroundMark x1="39400" y1="34600" x2="38600" y2="35700"/>
                        <a14:foregroundMark x1="34300" y1="30500" x2="34100" y2="28900"/>
                        <a14:foregroundMark x1="22100" y1="29400" x2="21300" y2="40100"/>
                        <a14:foregroundMark x1="21300" y1="40100" x2="20400" y2="30600"/>
                        <a14:foregroundMark x1="20400" y1="30600" x2="22100" y2="28500"/>
                        <a14:foregroundMark x1="19600" y1="40200" x2="24300" y2="48000"/>
                        <a14:foregroundMark x1="24300" y1="48000" x2="21700" y2="61900"/>
                        <a14:foregroundMark x1="21000" y1="54700" x2="21199" y2="86600"/>
                        <a14:foregroundMark x1="21200" y1="86800" x2="30600" y2="88900"/>
                        <a14:foregroundMark x1="30600" y1="88900" x2="52300" y2="88600"/>
                        <a14:foregroundMark x1="52300" y1="88600" x2="74900" y2="89000"/>
                        <a14:foregroundMark x1="74900" y1="89000" x2="80700" y2="88400"/>
                        <a14:foregroundMark x1="21700" y1="87700" x2="29900" y2="90100"/>
                        <a14:foregroundMark x1="29900" y1="90100" x2="24800" y2="89000"/>
                        <a14:foregroundMark x1="48300" y1="89900" x2="76500" y2="90500"/>
                        <a14:foregroundMark x1="76500" y1="90500" x2="80700" y2="81100"/>
                        <a14:foregroundMark x1="80700" y1="81100" x2="80700" y2="70700"/>
                        <a14:foregroundMark x1="80200" y1="54500" x2="81100" y2="85900"/>
                        <a14:foregroundMark x1="74100" y1="43800" x2="79500" y2="53100"/>
                        <a14:foregroundMark x1="68900" y1="26700" x2="69000" y2="35800"/>
                        <a14:foregroundMark x1="69000" y1="35800" x2="61500" y2="20200"/>
                        <a14:foregroundMark x1="61500" y1="20200" x2="67700" y2="34900"/>
                        <a14:foregroundMark x1="67700" y1="34900" x2="63300" y2="20700"/>
                        <a14:foregroundMark x1="63300" y1="20700" x2="69000" y2="29300"/>
                        <a14:foregroundMark x1="69000" y1="29300" x2="63700" y2="22400"/>
                        <a14:foregroundMark x1="63700" y1="22400" x2="69600" y2="34300"/>
                        <a14:foregroundMark x1="69600" y1="34300" x2="66600" y2="24900"/>
                        <a14:foregroundMark x1="66600" y1="24900" x2="71800" y2="33400"/>
                        <a14:foregroundMark x1="71800" y1="33400" x2="73900" y2="33700"/>
                        <a14:foregroundMark x1="81600" y1="27300" x2="80100" y2="34900"/>
                        <a14:foregroundMark x1="75600" y1="42000" x2="73200" y2="31600"/>
                        <a14:foregroundMark x1="81100" y1="27300" x2="68300" y2="26900"/>
                        <a14:foregroundMark x1="68300" y1="26900" x2="64000" y2="18800"/>
                        <a14:foregroundMark x1="64000" y1="18800" x2="67600" y2="12200"/>
                        <a14:foregroundMark x1="67600" y1="12200" x2="69100" y2="25800"/>
                        <a14:foregroundMark x1="74164" y1="25271" x2="74112" y2="25284"/>
                        <a14:foregroundMark x1="70500" y1="26200" x2="74123" y2="25281"/>
                        <a14:foregroundMark x1="77600" y1="24400" x2="75700" y2="26200"/>
                        <a14:foregroundMark x1="77625" y1="23851" x2="79100" y2="24100"/>
                        <a14:foregroundMark x1="71400" y1="22800" x2="72087" y2="22916"/>
                        <a14:foregroundMark x1="79100" y1="24100" x2="83100" y2="29800"/>
                        <a14:foregroundMark x1="70300" y1="11300" x2="62900" y2="15200"/>
                        <a14:foregroundMark x1="62900" y1="15200" x2="60500" y2="18800"/>
                        <a14:foregroundMark x1="61500" y1="22600" x2="56400" y2="27500"/>
                        <a14:foregroundMark x1="56400" y1="27500" x2="55800" y2="19500"/>
                        <a14:foregroundMark x1="55800" y1="19500" x2="59900" y2="22100"/>
                        <a14:foregroundMark x1="66900" y1="12200" x2="57800" y2="16200"/>
                        <a14:foregroundMark x1="57800" y1="16200" x2="67800" y2="10800"/>
                        <a14:foregroundMark x1="67800" y1="10800" x2="70805" y2="17844"/>
                        <a14:foregroundMark x1="76720" y1="24137" x2="82600" y2="24800"/>
                        <a14:foregroundMark x1="82600" y1="24800" x2="82500" y2="27300"/>
                        <a14:foregroundMark x1="17800" y1="39100" x2="22400" y2="47500"/>
                        <a14:foregroundMark x1="22400" y1="47500" x2="17600" y2="40000"/>
                        <a14:foregroundMark x1="42500" y1="50400" x2="42200" y2="57200"/>
                        <a14:foregroundMark x1="44500" y1="51800" x2="42500" y2="54200"/>
                        <a14:foregroundMark x1="16900" y1="40000" x2="22000" y2="47600"/>
                        <a14:foregroundMark x1="22000" y1="47600" x2="17700" y2="41900"/>
                        <a14:foregroundMark x1="17700" y1="41900" x2="23300" y2="48100"/>
                        <a14:foregroundMark x1="52200" y1="20300" x2="52600" y2="12700"/>
                        <a14:foregroundMark x1="52600" y1="12700" x2="58300" y2="15100"/>
                        <a14:foregroundMark x1="62600" y1="11500" x2="69900" y2="10400"/>
                        <a14:foregroundMark x1="69900" y1="10400" x2="70700" y2="16700"/>
                        <a14:foregroundMark x1="72800" y1="21200" x2="73200" y2="22600"/>
                        <a14:foregroundMark x1="72400" y1="21400" x2="72900" y2="21800"/>
                        <a14:foregroundMark x1="20600" y1="84800" x2="20355" y2="86512"/>
                        <a14:foregroundMark x1="21000" y1="85200" x2="21081" y2="86369"/>
                        <a14:backgroundMark x1="71800" y1="19900" x2="73700" y2="19900"/>
                        <a14:backgroundMark x1="71200" y1="20100" x2="72700" y2="18100"/>
                        <a14:backgroundMark x1="74600" y1="24000" x2="76400" y2="20300"/>
                        <a14:backgroundMark x1="74600" y1="24000" x2="75000" y2="21500"/>
                        <a14:backgroundMark x1="75500" y1="23500" x2="77300" y2="23100"/>
                        <a14:backgroundMark x1="72100" y1="19400" x2="72100" y2="19200"/>
                        <a14:backgroundMark x1="75200" y1="23100" x2="74600" y2="22600"/>
                        <a14:backgroundMark x1="72100" y1="18500" x2="71600" y2="19400"/>
                        <a14:backgroundMark x1="74402" y1="22266" x2="74800" y2="23700"/>
                        <a14:backgroundMark x1="74800" y1="23700" x2="78200" y2="22800"/>
                        <a14:backgroundMark x1="22500" y1="49600" x2="21500" y2="49600"/>
                        <a14:backgroundMark x1="78200" y1="38100" x2="78600" y2="38100"/>
                        <a14:backgroundMark x1="62000" y1="11500" x2="62600" y2="11300"/>
                        <a14:backgroundMark x1="19500" y1="86600" x2="19500" y2="87800"/>
                        <a14:backgroundMark x1="19700" y1="87300" x2="19900" y2="88400"/>
                        <a14:backgroundMark x1="19400" y1="86700" x2="19700" y2="88200"/>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1236270" y="4325594"/>
            <a:ext cx="1732149" cy="1732149"/>
          </a:xfrm>
          <a:prstGeom prst="rect">
            <a:avLst/>
          </a:prstGeom>
        </p:spPr>
      </p:pic>
      <p:sp>
        <p:nvSpPr>
          <p:cNvPr id="5" name="TextBox 4">
            <a:extLst>
              <a:ext uri="{FF2B5EF4-FFF2-40B4-BE49-F238E27FC236}">
                <a16:creationId xmlns:a16="http://schemas.microsoft.com/office/drawing/2014/main" id="{A9D8BE56-8C72-4BA1-90FA-5DC580DBED6D}"/>
              </a:ext>
            </a:extLst>
          </p:cNvPr>
          <p:cNvSpPr txBox="1"/>
          <p:nvPr/>
        </p:nvSpPr>
        <p:spPr>
          <a:xfrm>
            <a:off x="3078909" y="4668404"/>
            <a:ext cx="7621748" cy="1081515"/>
          </a:xfrm>
          <a:prstGeom prst="rect">
            <a:avLst/>
          </a:prstGeom>
          <a:noFill/>
        </p:spPr>
        <p:txBody>
          <a:bodyPr wrap="square" rtlCol="0">
            <a:spAutoFit/>
          </a:bodyPr>
          <a:lstStyle/>
          <a:p>
            <a:r>
              <a:rPr lang="vi-VN" sz="3200" b="1">
                <a:solidFill>
                  <a:srgbClr val="EBE8E3"/>
                </a:solidFill>
                <a:latin typeface="Calibri" panose="020F0502020204030204" pitchFamily="34" charset="0"/>
                <a:cs typeface="Calibri" panose="020F0502020204030204" pitchFamily="34" charset="0"/>
              </a:rPr>
              <a:t>LR và SVMs giải quyết những bài toán nào?</a:t>
            </a:r>
          </a:p>
          <a:p>
            <a:pPr>
              <a:lnSpc>
                <a:spcPct val="150000"/>
              </a:lnSpc>
            </a:pPr>
            <a:r>
              <a:rPr lang="vi-VN" sz="2400" b="1">
                <a:solidFill>
                  <a:srgbClr val="EBE8E3"/>
                </a:solidFill>
                <a:latin typeface="Calibri" panose="020F0502020204030204" pitchFamily="34" charset="0"/>
                <a:cs typeface="Calibri" panose="020F0502020204030204" pitchFamily="34" charset="0"/>
              </a:rPr>
              <a:t>Tùy vào bài toán mình giải quyết</a:t>
            </a:r>
            <a:endParaRPr lang="vi-VN" sz="3200" b="1">
              <a:solidFill>
                <a:srgbClr val="EBE8E3"/>
              </a:solidFill>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6B12580C-32C8-4A6A-967A-F569D16A3D3A}"/>
              </a:ext>
            </a:extLst>
          </p:cNvPr>
          <p:cNvSpPr txBox="1"/>
          <p:nvPr/>
        </p:nvSpPr>
        <p:spPr>
          <a:xfrm>
            <a:off x="1318985" y="1278460"/>
            <a:ext cx="9874091" cy="2805063"/>
          </a:xfrm>
          <a:prstGeom prst="rect">
            <a:avLst/>
          </a:prstGeom>
          <a:noFill/>
        </p:spPr>
        <p:txBody>
          <a:bodyPr wrap="square">
            <a:spAutoFit/>
          </a:bodyPr>
          <a:lstStyle/>
          <a:p>
            <a:pPr>
              <a:lnSpc>
                <a:spcPct val="150000"/>
              </a:lnSpc>
            </a:pPr>
            <a:r>
              <a:rPr lang="vi-VN" sz="2400">
                <a:latin typeface="Calibri" panose="020F0502020204030204" pitchFamily="34" charset="0"/>
                <a:cs typeface="Calibri" panose="020F0502020204030204" pitchFamily="34" charset="0"/>
              </a:rPr>
              <a:t>LR và SVMs được xây dựng từ linear models có liên kết với nhau khá chặt chẽ</a:t>
            </a:r>
          </a:p>
          <a:p>
            <a:pPr>
              <a:lnSpc>
                <a:spcPct val="150000"/>
              </a:lnSpc>
            </a:pPr>
            <a:r>
              <a:rPr lang="vi-VN" sz="2400">
                <a:latin typeface="Calibri" panose="020F0502020204030204" pitchFamily="34" charset="0"/>
                <a:cs typeface="Calibri" panose="020F0502020204030204" pitchFamily="34" charset="0"/>
              </a:rPr>
              <a:t>LR cho chúng ta xác suất có hiệu chuẩn  </a:t>
            </a:r>
          </a:p>
          <a:p>
            <a:pPr>
              <a:lnSpc>
                <a:spcPct val="150000"/>
              </a:lnSpc>
            </a:pPr>
            <a:r>
              <a:rPr lang="vi-VN" sz="2400">
                <a:solidFill>
                  <a:srgbClr val="202124"/>
                </a:solidFill>
                <a:latin typeface="Calibri" panose="020F0502020204030204" pitchFamily="34" charset="0"/>
                <a:cs typeface="Calibri" panose="020F0502020204030204" pitchFamily="34" charset="0"/>
              </a:rPr>
              <a:t>LR có thể sử dụng tốt với Bayes model</a:t>
            </a:r>
            <a:endParaRPr lang="vi-VN" sz="2400">
              <a:latin typeface="Calibri" panose="020F0502020204030204" pitchFamily="34" charset="0"/>
              <a:cs typeface="Calibri" panose="020F0502020204030204" pitchFamily="34" charset="0"/>
            </a:endParaRPr>
          </a:p>
          <a:p>
            <a:pPr>
              <a:lnSpc>
                <a:spcPct val="150000"/>
              </a:lnSpc>
            </a:pPr>
            <a:r>
              <a:rPr lang="vi-VN" sz="2400">
                <a:latin typeface="Calibri" panose="020F0502020204030204" pitchFamily="34" charset="0"/>
                <a:cs typeface="Calibri" panose="020F0502020204030204" pitchFamily="34" charset="0"/>
              </a:rPr>
              <a:t>SVMs có dual form khá đẹp, giải quyết được bài toán nonlinear nhờ vào Kernal trick</a:t>
            </a:r>
          </a:p>
        </p:txBody>
      </p:sp>
      <p:grpSp>
        <p:nvGrpSpPr>
          <p:cNvPr id="15" name="组合 41">
            <a:extLst>
              <a:ext uri="{FF2B5EF4-FFF2-40B4-BE49-F238E27FC236}">
                <a16:creationId xmlns:a16="http://schemas.microsoft.com/office/drawing/2014/main" id="{D4F20FB0-1694-4609-8E81-96E094A87714}"/>
              </a:ext>
            </a:extLst>
          </p:cNvPr>
          <p:cNvGrpSpPr/>
          <p:nvPr/>
        </p:nvGrpSpPr>
        <p:grpSpPr>
          <a:xfrm rot="1442666">
            <a:off x="641905" y="1367232"/>
            <a:ext cx="484883" cy="384143"/>
            <a:chOff x="451410" y="5975667"/>
            <a:chExt cx="858150" cy="540139"/>
          </a:xfrm>
        </p:grpSpPr>
        <p:sp>
          <p:nvSpPr>
            <p:cNvPr id="16" name="等腰三角形 42">
              <a:extLst>
                <a:ext uri="{FF2B5EF4-FFF2-40B4-BE49-F238E27FC236}">
                  <a16:creationId xmlns:a16="http://schemas.microsoft.com/office/drawing/2014/main" id="{CDC1EE57-830F-45DF-8BE4-B0D5169C5611}"/>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7" name="等腰三角形 43">
              <a:extLst>
                <a:ext uri="{FF2B5EF4-FFF2-40B4-BE49-F238E27FC236}">
                  <a16:creationId xmlns:a16="http://schemas.microsoft.com/office/drawing/2014/main" id="{77D324EB-C763-45F8-B217-AE111FEA0E6C}"/>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8" name="组合 41">
            <a:extLst>
              <a:ext uri="{FF2B5EF4-FFF2-40B4-BE49-F238E27FC236}">
                <a16:creationId xmlns:a16="http://schemas.microsoft.com/office/drawing/2014/main" id="{E2146687-C2BB-4115-9FE4-0F9FE905F5CD}"/>
              </a:ext>
            </a:extLst>
          </p:cNvPr>
          <p:cNvGrpSpPr/>
          <p:nvPr/>
        </p:nvGrpSpPr>
        <p:grpSpPr>
          <a:xfrm rot="1442666">
            <a:off x="661523" y="1947569"/>
            <a:ext cx="484883" cy="384143"/>
            <a:chOff x="451410" y="5975667"/>
            <a:chExt cx="858150" cy="540139"/>
          </a:xfrm>
        </p:grpSpPr>
        <p:sp>
          <p:nvSpPr>
            <p:cNvPr id="19" name="等腰三角形 42">
              <a:extLst>
                <a:ext uri="{FF2B5EF4-FFF2-40B4-BE49-F238E27FC236}">
                  <a16:creationId xmlns:a16="http://schemas.microsoft.com/office/drawing/2014/main" id="{A7893B63-4256-4075-A36D-48DE4C5ED574}"/>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0" name="等腰三角形 43">
              <a:extLst>
                <a:ext uri="{FF2B5EF4-FFF2-40B4-BE49-F238E27FC236}">
                  <a16:creationId xmlns:a16="http://schemas.microsoft.com/office/drawing/2014/main" id="{A17D907F-A08A-4C86-8BCF-AF56B23CA13D}"/>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26" name="组合 41">
            <a:extLst>
              <a:ext uri="{FF2B5EF4-FFF2-40B4-BE49-F238E27FC236}">
                <a16:creationId xmlns:a16="http://schemas.microsoft.com/office/drawing/2014/main" id="{D23E9B5B-CBAF-42F6-8DAD-D71DE99C8D5C}"/>
              </a:ext>
            </a:extLst>
          </p:cNvPr>
          <p:cNvGrpSpPr/>
          <p:nvPr/>
        </p:nvGrpSpPr>
        <p:grpSpPr>
          <a:xfrm rot="1442666">
            <a:off x="624181" y="2488920"/>
            <a:ext cx="484883" cy="384143"/>
            <a:chOff x="451410" y="5975667"/>
            <a:chExt cx="858150" cy="540139"/>
          </a:xfrm>
        </p:grpSpPr>
        <p:sp>
          <p:nvSpPr>
            <p:cNvPr id="27" name="等腰三角形 42">
              <a:extLst>
                <a:ext uri="{FF2B5EF4-FFF2-40B4-BE49-F238E27FC236}">
                  <a16:creationId xmlns:a16="http://schemas.microsoft.com/office/drawing/2014/main" id="{119B5176-FBF3-4F92-B25F-A1782D27415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8" name="等腰三角形 43">
              <a:extLst>
                <a:ext uri="{FF2B5EF4-FFF2-40B4-BE49-F238E27FC236}">
                  <a16:creationId xmlns:a16="http://schemas.microsoft.com/office/drawing/2014/main" id="{9963832B-922D-4BED-87BC-38EEAE0BB08B}"/>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29" name="组合 41">
            <a:extLst>
              <a:ext uri="{FF2B5EF4-FFF2-40B4-BE49-F238E27FC236}">
                <a16:creationId xmlns:a16="http://schemas.microsoft.com/office/drawing/2014/main" id="{2C4B6E41-37C0-4FBA-AE39-F3F51CC7671C}"/>
              </a:ext>
            </a:extLst>
          </p:cNvPr>
          <p:cNvGrpSpPr/>
          <p:nvPr/>
        </p:nvGrpSpPr>
        <p:grpSpPr>
          <a:xfrm rot="1442666">
            <a:off x="648710" y="3090374"/>
            <a:ext cx="484883" cy="384143"/>
            <a:chOff x="451410" y="5975667"/>
            <a:chExt cx="858150" cy="540139"/>
          </a:xfrm>
        </p:grpSpPr>
        <p:sp>
          <p:nvSpPr>
            <p:cNvPr id="30" name="等腰三角形 42">
              <a:extLst>
                <a:ext uri="{FF2B5EF4-FFF2-40B4-BE49-F238E27FC236}">
                  <a16:creationId xmlns:a16="http://schemas.microsoft.com/office/drawing/2014/main" id="{541288BA-9A77-4C58-9019-C05F7D71482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31" name="等腰三角形 43">
              <a:extLst>
                <a:ext uri="{FF2B5EF4-FFF2-40B4-BE49-F238E27FC236}">
                  <a16:creationId xmlns:a16="http://schemas.microsoft.com/office/drawing/2014/main" id="{3EE5ACE5-462B-4D60-92D9-1C91F8978ADB}"/>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21" name="Rectangle 20">
            <a:extLst>
              <a:ext uri="{FF2B5EF4-FFF2-40B4-BE49-F238E27FC236}">
                <a16:creationId xmlns:a16="http://schemas.microsoft.com/office/drawing/2014/main" id="{6B3F0F3C-DEBE-4C51-A566-FA27BB725AC6}"/>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Slide Number Placeholder 4">
            <a:extLst>
              <a:ext uri="{FF2B5EF4-FFF2-40B4-BE49-F238E27FC236}">
                <a16:creationId xmlns:a16="http://schemas.microsoft.com/office/drawing/2014/main" id="{018E1DCE-9ABB-419C-A9E9-F57C385C623A}"/>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97</a:t>
            </a:fld>
            <a:endParaRPr lang="en-US" sz="1400">
              <a:solidFill>
                <a:schemeClr val="bg1"/>
              </a:solidFill>
            </a:endParaRPr>
          </a:p>
        </p:txBody>
      </p:sp>
    </p:spTree>
    <p:extLst>
      <p:ext uri="{BB962C8B-B14F-4D97-AF65-F5344CB8AC3E}">
        <p14:creationId xmlns:p14="http://schemas.microsoft.com/office/powerpoint/2010/main" val="154178520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fade">
                                      <p:cBhvr>
                                        <p:cTn id="33" dur="500"/>
                                        <p:tgtEl>
                                          <p:spTgt spid="8">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fade">
                                      <p:cBhvr>
                                        <p:cTn id="36" dur="500"/>
                                        <p:tgtEl>
                                          <p:spTgt spid="8">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animEffect transition="in" filter="fade">
                                      <p:cBhvr>
                                        <p:cTn id="3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B4E1A70-046E-6147-8B52-16B75C8D8D2A}"/>
              </a:ext>
            </a:extLst>
          </p:cNvPr>
          <p:cNvSpPr txBox="1"/>
          <p:nvPr/>
        </p:nvSpPr>
        <p:spPr>
          <a:xfrm>
            <a:off x="1868199" y="1319455"/>
            <a:ext cx="9437992" cy="5021055"/>
          </a:xfrm>
          <a:prstGeom prst="rect">
            <a:avLst/>
          </a:prstGeom>
          <a:noFill/>
        </p:spPr>
        <p:txBody>
          <a:bodyPr wrap="square" lIns="91440" tIns="45720" rIns="91440" bIns="45720" rtlCol="0" anchor="t">
            <a:spAutoFit/>
          </a:bodyPr>
          <a:lstStyle/>
          <a:p>
            <a:pPr>
              <a:lnSpc>
                <a:spcPct val="150000"/>
              </a:lnSpc>
            </a:pPr>
            <a:r>
              <a:rPr lang="vi-VN" sz="2400" b="1" err="1">
                <a:solidFill>
                  <a:schemeClr val="tx1">
                    <a:lumMod val="75000"/>
                    <a:lumOff val="25000"/>
                  </a:schemeClr>
                </a:solidFill>
                <a:latin typeface="Calibri "/>
              </a:rPr>
              <a:t>Github</a:t>
            </a:r>
            <a:r>
              <a:rPr lang="vi-VN" sz="2400" b="1">
                <a:solidFill>
                  <a:schemeClr val="tx1">
                    <a:lumMod val="75000"/>
                    <a:lumOff val="25000"/>
                  </a:schemeClr>
                </a:solidFill>
                <a:latin typeface="Calibri "/>
              </a:rPr>
              <a:t>: </a:t>
            </a:r>
            <a:r>
              <a:rPr lang="en-US" sz="2400" b="1">
                <a:solidFill>
                  <a:schemeClr val="accent1"/>
                </a:solidFill>
                <a:latin typeface="Calibri "/>
                <a:hlinkClick r:id="rId3">
                  <a:extLst>
                    <a:ext uri="{A12FA001-AC4F-418D-AE19-62706E023703}">
                      <ahyp:hlinkClr xmlns:ahyp="http://schemas.microsoft.com/office/drawing/2018/hyperlinkcolor" val="tx"/>
                    </a:ext>
                  </a:extLst>
                </a:hlinkClick>
              </a:rPr>
              <a:t>Philipp Biedenkopf</a:t>
            </a:r>
            <a:endParaRPr lang="en-US" sz="2400" b="1">
              <a:solidFill>
                <a:schemeClr val="accent1"/>
              </a:solidFill>
              <a:latin typeface="Calibri "/>
            </a:endParaRPr>
          </a:p>
          <a:p>
            <a:pPr>
              <a:lnSpc>
                <a:spcPct val="150000"/>
              </a:lnSpc>
            </a:pPr>
            <a:r>
              <a:rPr lang="vi-VN" sz="2400" b="1" err="1">
                <a:solidFill>
                  <a:schemeClr val="tx1">
                    <a:lumMod val="75000"/>
                    <a:lumOff val="25000"/>
                  </a:schemeClr>
                </a:solidFill>
                <a:latin typeface="Calibri "/>
              </a:rPr>
              <a:t>Github</a:t>
            </a:r>
            <a:r>
              <a:rPr lang="vi-VN" sz="2400" b="1">
                <a:solidFill>
                  <a:schemeClr val="tx1">
                    <a:lumMod val="75000"/>
                    <a:lumOff val="25000"/>
                  </a:schemeClr>
                </a:solidFill>
                <a:latin typeface="Calibri "/>
              </a:rPr>
              <a:t>:</a:t>
            </a:r>
            <a:r>
              <a:rPr lang="vi-VN" sz="2400" b="1">
                <a:solidFill>
                  <a:schemeClr val="accent1"/>
                </a:solidFill>
                <a:latin typeface="Calibri "/>
              </a:rPr>
              <a:t> </a:t>
            </a:r>
            <a:r>
              <a:rPr lang="en-US" sz="2400" b="1">
                <a:solidFill>
                  <a:schemeClr val="accent1"/>
                </a:solidFill>
                <a:latin typeface="Calibri "/>
                <a:hlinkClick r:id="rId4">
                  <a:extLst>
                    <a:ext uri="{A12FA001-AC4F-418D-AE19-62706E023703}">
                      <ahyp:hlinkClr xmlns:ahyp="http://schemas.microsoft.com/office/drawing/2018/hyperlinkcolor" val="tx"/>
                    </a:ext>
                  </a:extLst>
                </a:hlinkClick>
              </a:rPr>
              <a:t>Aakash Paul</a:t>
            </a:r>
            <a:endParaRPr lang="vi-VN" sz="2400">
              <a:solidFill>
                <a:schemeClr val="accent1"/>
              </a:solidFill>
              <a:latin typeface="Calibri "/>
            </a:endParaRPr>
          </a:p>
          <a:p>
            <a:pPr>
              <a:lnSpc>
                <a:spcPct val="150000"/>
              </a:lnSpc>
            </a:pPr>
            <a:r>
              <a:rPr lang="vi-VN" sz="2400" b="1" err="1">
                <a:solidFill>
                  <a:schemeClr val="tx1">
                    <a:lumMod val="75000"/>
                    <a:lumOff val="25000"/>
                  </a:schemeClr>
                </a:solidFill>
                <a:latin typeface="Calibri "/>
              </a:rPr>
              <a:t>Website</a:t>
            </a:r>
            <a:r>
              <a:rPr lang="vi-VN" sz="2400" b="1">
                <a:solidFill>
                  <a:schemeClr val="tx1">
                    <a:lumMod val="75000"/>
                    <a:lumOff val="25000"/>
                  </a:schemeClr>
                </a:solidFill>
                <a:latin typeface="Calibri "/>
              </a:rPr>
              <a:t>: </a:t>
            </a:r>
            <a:r>
              <a:rPr lang="vi-VN" sz="2400" b="1">
                <a:solidFill>
                  <a:schemeClr val="accent1"/>
                </a:solidFill>
                <a:latin typeface="Calibri "/>
                <a:hlinkClick r:id="rId5">
                  <a:extLst>
                    <a:ext uri="{A12FA001-AC4F-418D-AE19-62706E023703}">
                      <ahyp:hlinkClr xmlns:ahyp="http://schemas.microsoft.com/office/drawing/2018/hyperlinkcolor" val="tx"/>
                    </a:ext>
                  </a:extLst>
                </a:hlinkClick>
              </a:rPr>
              <a:t>Scikit-learn web - Linear Regression</a:t>
            </a:r>
            <a:endParaRPr lang="vi-VN" sz="2400" b="1">
              <a:solidFill>
                <a:schemeClr val="accent1"/>
              </a:solidFill>
              <a:latin typeface="Calibri "/>
            </a:endParaRPr>
          </a:p>
          <a:p>
            <a:pPr>
              <a:lnSpc>
                <a:spcPct val="150000"/>
              </a:lnSpc>
            </a:pPr>
            <a:r>
              <a:rPr lang="vi-VN" sz="2400" b="1" err="1">
                <a:solidFill>
                  <a:schemeClr val="tx1">
                    <a:lumMod val="75000"/>
                    <a:lumOff val="25000"/>
                  </a:schemeClr>
                </a:solidFill>
                <a:latin typeface="Calibri "/>
              </a:rPr>
              <a:t>Sách</a:t>
            </a:r>
            <a:r>
              <a:rPr lang="vi-VN" sz="2400" b="1">
                <a:solidFill>
                  <a:schemeClr val="tx1">
                    <a:lumMod val="75000"/>
                    <a:lumOff val="25000"/>
                  </a:schemeClr>
                </a:solidFill>
                <a:latin typeface="Calibri "/>
              </a:rPr>
              <a:t>: </a:t>
            </a:r>
            <a:r>
              <a:rPr lang="en-US" sz="2400" b="1">
                <a:solidFill>
                  <a:schemeClr val="accent1"/>
                </a:solidFill>
                <a:latin typeface="Calibri "/>
                <a:hlinkClick r:id="rId6">
                  <a:extLst>
                    <a:ext uri="{A12FA001-AC4F-418D-AE19-62706E023703}">
                      <ahyp:hlinkClr xmlns:ahyp="http://schemas.microsoft.com/office/drawing/2018/hyperlinkcolor" val="tx"/>
                    </a:ext>
                  </a:extLst>
                </a:hlinkClick>
              </a:rPr>
              <a:t>Probabilistic Machine Learning An Introduction-booktree</a:t>
            </a:r>
            <a:endParaRPr lang="en-US" sz="2400" b="1">
              <a:solidFill>
                <a:schemeClr val="accent1"/>
              </a:solidFill>
              <a:latin typeface="Calibri "/>
            </a:endParaRPr>
          </a:p>
          <a:p>
            <a:pPr>
              <a:lnSpc>
                <a:spcPct val="150000"/>
              </a:lnSpc>
            </a:pPr>
            <a:r>
              <a:rPr lang="vi-VN" sz="2400" b="1" err="1">
                <a:solidFill>
                  <a:schemeClr val="tx1">
                    <a:lumMod val="75000"/>
                    <a:lumOff val="25000"/>
                  </a:schemeClr>
                </a:solidFill>
                <a:latin typeface="Calibri "/>
              </a:rPr>
              <a:t>Sách</a:t>
            </a:r>
            <a:r>
              <a:rPr lang="vi-VN" sz="2400" b="1">
                <a:solidFill>
                  <a:schemeClr val="tx1">
                    <a:lumMod val="75000"/>
                    <a:lumOff val="25000"/>
                  </a:schemeClr>
                </a:solidFill>
                <a:latin typeface="Calibri "/>
              </a:rPr>
              <a:t>: </a:t>
            </a:r>
            <a:r>
              <a:rPr lang="en-US" sz="2400" b="1" u="sng">
                <a:solidFill>
                  <a:srgbClr val="929192"/>
                </a:solidFill>
                <a:latin typeface="Calibri "/>
              </a:rPr>
              <a:t>Pattern Recognition and Machine Learning</a:t>
            </a:r>
            <a:endParaRPr lang="vi-VN" sz="2400" b="1" u="sng">
              <a:solidFill>
                <a:srgbClr val="929192"/>
              </a:solidFill>
              <a:latin typeface="Calibri "/>
            </a:endParaRPr>
          </a:p>
          <a:p>
            <a:pPr>
              <a:lnSpc>
                <a:spcPct val="150000"/>
              </a:lnSpc>
            </a:pPr>
            <a:r>
              <a:rPr lang="vi-VN" sz="2400" b="1" err="1">
                <a:solidFill>
                  <a:schemeClr val="tx1">
                    <a:lumMod val="75000"/>
                    <a:lumOff val="25000"/>
                  </a:schemeClr>
                </a:solidFill>
                <a:latin typeface="Calibri "/>
              </a:rPr>
              <a:t>Paper</a:t>
            </a:r>
            <a:r>
              <a:rPr lang="vi-VN" sz="2400" b="1">
                <a:solidFill>
                  <a:schemeClr val="tx1">
                    <a:lumMod val="75000"/>
                    <a:lumOff val="25000"/>
                  </a:schemeClr>
                </a:solidFill>
                <a:latin typeface="Calibri "/>
              </a:rPr>
              <a:t>: </a:t>
            </a:r>
            <a:r>
              <a:rPr lang="en-US" sz="2400" b="1">
                <a:solidFill>
                  <a:schemeClr val="accent1"/>
                </a:solidFill>
                <a:latin typeface="Calibri "/>
                <a:hlinkClick r:id="rId7">
                  <a:extLst>
                    <a:ext uri="{A12FA001-AC4F-418D-AE19-62706E023703}">
                      <ahyp:hlinkClr xmlns:ahyp="http://schemas.microsoft.com/office/drawing/2018/hyperlinkcolor" val="tx"/>
                    </a:ext>
                  </a:extLst>
                </a:hlinkClick>
              </a:rPr>
              <a:t>Gaussian process regression with Student-t likelihood</a:t>
            </a:r>
            <a:endParaRPr lang="vi-VN" sz="2400" b="1" u="sng">
              <a:solidFill>
                <a:schemeClr val="accent1"/>
              </a:solidFill>
              <a:latin typeface="Calibri "/>
            </a:endParaRPr>
          </a:p>
          <a:p>
            <a:pPr>
              <a:lnSpc>
                <a:spcPct val="150000"/>
              </a:lnSpc>
            </a:pPr>
            <a:r>
              <a:rPr lang="vi-VN" sz="2400" b="1" err="1">
                <a:solidFill>
                  <a:schemeClr val="tx1">
                    <a:lumMod val="75000"/>
                    <a:lumOff val="25000"/>
                  </a:schemeClr>
                </a:solidFill>
                <a:latin typeface="Calibri "/>
              </a:rPr>
              <a:t>Paper</a:t>
            </a:r>
            <a:r>
              <a:rPr lang="vi-VN" sz="2400" b="1">
                <a:solidFill>
                  <a:schemeClr val="tx1">
                    <a:lumMod val="75000"/>
                    <a:lumOff val="25000"/>
                  </a:schemeClr>
                </a:solidFill>
                <a:latin typeface="Calibri "/>
              </a:rPr>
              <a:t>: </a:t>
            </a:r>
            <a:r>
              <a:rPr lang="en-US" sz="2400" b="1">
                <a:solidFill>
                  <a:schemeClr val="accent1"/>
                </a:solidFill>
                <a:hlinkClick r:id="rId8">
                  <a:extLst>
                    <a:ext uri="{A12FA001-AC4F-418D-AE19-62706E023703}">
                      <ahyp:hlinkClr xmlns:ahyp="http://schemas.microsoft.com/office/drawing/2018/hyperlinkcolor" val="tx"/>
                    </a:ext>
                  </a:extLst>
                </a:hlinkClick>
              </a:rPr>
              <a:t>Robust mixture regression model fitting by Laplace distribution</a:t>
            </a:r>
            <a:endParaRPr lang="vi-VN" sz="2400" b="1">
              <a:solidFill>
                <a:schemeClr val="accent1"/>
              </a:solidFill>
              <a:latin typeface="Arial"/>
              <a:cs typeface="Arial"/>
            </a:endParaRPr>
          </a:p>
          <a:p>
            <a:pPr>
              <a:lnSpc>
                <a:spcPct val="150000"/>
              </a:lnSpc>
            </a:pPr>
            <a:r>
              <a:rPr lang="vi-VN" sz="2400" b="1" err="1">
                <a:solidFill>
                  <a:schemeClr val="tx1">
                    <a:lumMod val="75000"/>
                    <a:lumOff val="25000"/>
                  </a:schemeClr>
                </a:solidFill>
                <a:latin typeface="Calibri "/>
              </a:rPr>
              <a:t>Paper</a:t>
            </a:r>
            <a:r>
              <a:rPr lang="vi-VN" sz="2400" b="1">
                <a:solidFill>
                  <a:schemeClr val="tx1">
                    <a:lumMod val="75000"/>
                    <a:lumOff val="25000"/>
                  </a:schemeClr>
                </a:solidFill>
                <a:latin typeface="Calibri "/>
              </a:rPr>
              <a:t>:</a:t>
            </a:r>
            <a:r>
              <a:rPr lang="vi-VN" sz="2400" b="1">
                <a:solidFill>
                  <a:schemeClr val="accent1"/>
                </a:solidFill>
                <a:latin typeface="Calibri "/>
              </a:rPr>
              <a:t> </a:t>
            </a:r>
            <a:r>
              <a:rPr lang="en-US" sz="2400" b="1">
                <a:solidFill>
                  <a:schemeClr val="accent1"/>
                </a:solidFill>
                <a:hlinkClick r:id="rId9">
                  <a:extLst>
                    <a:ext uri="{A12FA001-AC4F-418D-AE19-62706E023703}">
                      <ahyp:hlinkClr xmlns:ahyp="http://schemas.microsoft.com/office/drawing/2018/hyperlinkcolor" val="tx"/>
                    </a:ext>
                  </a:extLst>
                </a:hlinkClick>
              </a:rPr>
              <a:t>Random Sample Consensus: A Paradigm for Model Fitting with Apphcatlons to Image Analysis and Automated Cartography </a:t>
            </a:r>
            <a:endParaRPr lang="en-US" sz="2400" b="1">
              <a:solidFill>
                <a:schemeClr val="accent1"/>
              </a:solidFill>
              <a:cs typeface="Calibri"/>
            </a:endParaRPr>
          </a:p>
        </p:txBody>
      </p:sp>
      <p:sp>
        <p:nvSpPr>
          <p:cNvPr id="3" name="TextBox 2">
            <a:extLst>
              <a:ext uri="{FF2B5EF4-FFF2-40B4-BE49-F238E27FC236}">
                <a16:creationId xmlns:a16="http://schemas.microsoft.com/office/drawing/2014/main" id="{9874788F-78D6-1542-BC4F-95A745FDC4DD}"/>
              </a:ext>
            </a:extLst>
          </p:cNvPr>
          <p:cNvSpPr txBox="1"/>
          <p:nvPr/>
        </p:nvSpPr>
        <p:spPr>
          <a:xfrm>
            <a:off x="706938" y="611863"/>
            <a:ext cx="4119613" cy="584775"/>
          </a:xfrm>
          <a:prstGeom prst="rect">
            <a:avLst/>
          </a:prstGeom>
          <a:noFill/>
        </p:spPr>
        <p:txBody>
          <a:bodyPr wrap="square" rtlCol="0">
            <a:spAutoFit/>
          </a:bodyPr>
          <a:lstStyle/>
          <a:p>
            <a:r>
              <a:rPr lang="vi-VN" sz="3200" b="1">
                <a:latin typeface="Calibri" panose="020F0502020204030204" pitchFamily="34" charset="0"/>
                <a:cs typeface="Calibri" panose="020F0502020204030204" pitchFamily="34" charset="0"/>
              </a:rPr>
              <a:t>Nguồn tham khảo</a:t>
            </a:r>
            <a:endParaRPr lang="en-US" sz="3200" b="1">
              <a:latin typeface="Calibri" panose="020F0502020204030204" pitchFamily="34" charset="0"/>
              <a:cs typeface="Calibri" panose="020F0502020204030204" pitchFamily="34" charset="0"/>
            </a:endParaRPr>
          </a:p>
        </p:txBody>
      </p:sp>
      <p:cxnSp>
        <p:nvCxnSpPr>
          <p:cNvPr id="4" name="直线连接符 2">
            <a:extLst>
              <a:ext uri="{FF2B5EF4-FFF2-40B4-BE49-F238E27FC236}">
                <a16:creationId xmlns:a16="http://schemas.microsoft.com/office/drawing/2014/main" id="{40240A50-A39A-9A47-802C-C612791D0CEE}"/>
              </a:ext>
            </a:extLst>
          </p:cNvPr>
          <p:cNvCxnSpPr>
            <a:cxnSpLocks/>
          </p:cNvCxnSpPr>
          <p:nvPr/>
        </p:nvCxnSpPr>
        <p:spPr>
          <a:xfrm>
            <a:off x="581891" y="1141970"/>
            <a:ext cx="3401530" cy="0"/>
          </a:xfrm>
          <a:prstGeom prst="line">
            <a:avLst/>
          </a:prstGeom>
          <a:ln w="57150">
            <a:solidFill>
              <a:srgbClr val="3D3939"/>
            </a:solidFill>
          </a:ln>
        </p:spPr>
        <p:style>
          <a:lnRef idx="1">
            <a:schemeClr val="accent1"/>
          </a:lnRef>
          <a:fillRef idx="0">
            <a:schemeClr val="accent1"/>
          </a:fillRef>
          <a:effectRef idx="0">
            <a:schemeClr val="accent1"/>
          </a:effectRef>
          <a:fontRef idx="minor">
            <a:schemeClr val="tx1"/>
          </a:fontRef>
        </p:style>
      </p:cxnSp>
      <p:grpSp>
        <p:nvGrpSpPr>
          <p:cNvPr id="5" name="组合 41">
            <a:extLst>
              <a:ext uri="{FF2B5EF4-FFF2-40B4-BE49-F238E27FC236}">
                <a16:creationId xmlns:a16="http://schemas.microsoft.com/office/drawing/2014/main" id="{020D224D-B133-46EE-B1AE-ECF8123E5A14}"/>
              </a:ext>
            </a:extLst>
          </p:cNvPr>
          <p:cNvGrpSpPr/>
          <p:nvPr/>
        </p:nvGrpSpPr>
        <p:grpSpPr>
          <a:xfrm rot="1442666">
            <a:off x="1245176" y="1453109"/>
            <a:ext cx="484883" cy="384143"/>
            <a:chOff x="451410" y="5975667"/>
            <a:chExt cx="858150" cy="540139"/>
          </a:xfrm>
        </p:grpSpPr>
        <p:sp>
          <p:nvSpPr>
            <p:cNvPr id="6" name="等腰三角形 42">
              <a:extLst>
                <a:ext uri="{FF2B5EF4-FFF2-40B4-BE49-F238E27FC236}">
                  <a16:creationId xmlns:a16="http://schemas.microsoft.com/office/drawing/2014/main" id="{E1EF7ABC-C757-4B64-94A9-60667F94EAE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7" name="等腰三角形 43">
              <a:extLst>
                <a:ext uri="{FF2B5EF4-FFF2-40B4-BE49-F238E27FC236}">
                  <a16:creationId xmlns:a16="http://schemas.microsoft.com/office/drawing/2014/main" id="{4D99884A-26D9-4940-B9C2-BA71DBC034DF}"/>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8" name="组合 41">
            <a:extLst>
              <a:ext uri="{FF2B5EF4-FFF2-40B4-BE49-F238E27FC236}">
                <a16:creationId xmlns:a16="http://schemas.microsoft.com/office/drawing/2014/main" id="{B5042B1F-E094-4BDB-9632-D1A778A3791A}"/>
              </a:ext>
            </a:extLst>
          </p:cNvPr>
          <p:cNvGrpSpPr/>
          <p:nvPr/>
        </p:nvGrpSpPr>
        <p:grpSpPr>
          <a:xfrm rot="1442666">
            <a:off x="1241645" y="1990051"/>
            <a:ext cx="484883" cy="384143"/>
            <a:chOff x="451410" y="5975667"/>
            <a:chExt cx="858150" cy="540139"/>
          </a:xfrm>
        </p:grpSpPr>
        <p:sp>
          <p:nvSpPr>
            <p:cNvPr id="9" name="等腰三角形 42">
              <a:extLst>
                <a:ext uri="{FF2B5EF4-FFF2-40B4-BE49-F238E27FC236}">
                  <a16:creationId xmlns:a16="http://schemas.microsoft.com/office/drawing/2014/main" id="{FF045BD2-734A-4FE8-A889-811C6BE73C50}"/>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0" name="等腰三角形 43">
              <a:extLst>
                <a:ext uri="{FF2B5EF4-FFF2-40B4-BE49-F238E27FC236}">
                  <a16:creationId xmlns:a16="http://schemas.microsoft.com/office/drawing/2014/main" id="{DB2C2B5A-5169-44EA-8A8D-090BF5C95980}"/>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1" name="组合 41">
            <a:extLst>
              <a:ext uri="{FF2B5EF4-FFF2-40B4-BE49-F238E27FC236}">
                <a16:creationId xmlns:a16="http://schemas.microsoft.com/office/drawing/2014/main" id="{E3436567-DBE5-44E0-BD9D-C47BE0D70C85}"/>
              </a:ext>
            </a:extLst>
          </p:cNvPr>
          <p:cNvGrpSpPr/>
          <p:nvPr/>
        </p:nvGrpSpPr>
        <p:grpSpPr>
          <a:xfrm rot="1442666">
            <a:off x="1248255" y="2554256"/>
            <a:ext cx="484883" cy="384143"/>
            <a:chOff x="451410" y="5975667"/>
            <a:chExt cx="858150" cy="540139"/>
          </a:xfrm>
        </p:grpSpPr>
        <p:sp>
          <p:nvSpPr>
            <p:cNvPr id="12" name="等腰三角形 42">
              <a:extLst>
                <a:ext uri="{FF2B5EF4-FFF2-40B4-BE49-F238E27FC236}">
                  <a16:creationId xmlns:a16="http://schemas.microsoft.com/office/drawing/2014/main" id="{FDBD0D92-0BA1-48AB-B50A-464641005CC2}"/>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3" name="等腰三角形 43">
              <a:extLst>
                <a:ext uri="{FF2B5EF4-FFF2-40B4-BE49-F238E27FC236}">
                  <a16:creationId xmlns:a16="http://schemas.microsoft.com/office/drawing/2014/main" id="{BBD79831-53FD-41F1-A507-0819003B15A9}"/>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4" name="组合 41">
            <a:extLst>
              <a:ext uri="{FF2B5EF4-FFF2-40B4-BE49-F238E27FC236}">
                <a16:creationId xmlns:a16="http://schemas.microsoft.com/office/drawing/2014/main" id="{C96EAA06-20A8-47EF-83D2-B02FEE90BA82}"/>
              </a:ext>
            </a:extLst>
          </p:cNvPr>
          <p:cNvGrpSpPr/>
          <p:nvPr/>
        </p:nvGrpSpPr>
        <p:grpSpPr>
          <a:xfrm rot="1442666">
            <a:off x="1249911" y="3091197"/>
            <a:ext cx="484883" cy="384143"/>
            <a:chOff x="451410" y="5975667"/>
            <a:chExt cx="858150" cy="540139"/>
          </a:xfrm>
        </p:grpSpPr>
        <p:sp>
          <p:nvSpPr>
            <p:cNvPr id="15" name="等腰三角形 42">
              <a:extLst>
                <a:ext uri="{FF2B5EF4-FFF2-40B4-BE49-F238E27FC236}">
                  <a16:creationId xmlns:a16="http://schemas.microsoft.com/office/drawing/2014/main" id="{A0D22071-B366-44E4-B241-E64880D307A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6" name="等腰三角形 43">
              <a:extLst>
                <a:ext uri="{FF2B5EF4-FFF2-40B4-BE49-F238E27FC236}">
                  <a16:creationId xmlns:a16="http://schemas.microsoft.com/office/drawing/2014/main" id="{F2E39B07-2F03-4154-86DD-200300E63973}"/>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17" name="组合 41">
            <a:extLst>
              <a:ext uri="{FF2B5EF4-FFF2-40B4-BE49-F238E27FC236}">
                <a16:creationId xmlns:a16="http://schemas.microsoft.com/office/drawing/2014/main" id="{EA96AD49-1EF8-442D-9335-851A71AF660F}"/>
              </a:ext>
            </a:extLst>
          </p:cNvPr>
          <p:cNvGrpSpPr/>
          <p:nvPr/>
        </p:nvGrpSpPr>
        <p:grpSpPr>
          <a:xfrm rot="1442666">
            <a:off x="1246380" y="3628139"/>
            <a:ext cx="484883" cy="384143"/>
            <a:chOff x="451410" y="5975667"/>
            <a:chExt cx="858150" cy="540139"/>
          </a:xfrm>
        </p:grpSpPr>
        <p:sp>
          <p:nvSpPr>
            <p:cNvPr id="18" name="等腰三角形 42">
              <a:extLst>
                <a:ext uri="{FF2B5EF4-FFF2-40B4-BE49-F238E27FC236}">
                  <a16:creationId xmlns:a16="http://schemas.microsoft.com/office/drawing/2014/main" id="{35665361-C4FF-4ED2-836D-CB48D9118D73}"/>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19" name="等腰三角形 43">
              <a:extLst>
                <a:ext uri="{FF2B5EF4-FFF2-40B4-BE49-F238E27FC236}">
                  <a16:creationId xmlns:a16="http://schemas.microsoft.com/office/drawing/2014/main" id="{70F57AEC-1E91-4C3B-908F-403D7C593505}"/>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20" name="组合 41">
            <a:extLst>
              <a:ext uri="{FF2B5EF4-FFF2-40B4-BE49-F238E27FC236}">
                <a16:creationId xmlns:a16="http://schemas.microsoft.com/office/drawing/2014/main" id="{81BF2B2E-E4DC-485D-B25F-ED779F1BBEE1}"/>
              </a:ext>
            </a:extLst>
          </p:cNvPr>
          <p:cNvGrpSpPr/>
          <p:nvPr/>
        </p:nvGrpSpPr>
        <p:grpSpPr>
          <a:xfrm rot="1442666">
            <a:off x="1252990" y="4192344"/>
            <a:ext cx="484883" cy="384143"/>
            <a:chOff x="451410" y="5975667"/>
            <a:chExt cx="858150" cy="540139"/>
          </a:xfrm>
        </p:grpSpPr>
        <p:sp>
          <p:nvSpPr>
            <p:cNvPr id="21" name="等腰三角形 42">
              <a:extLst>
                <a:ext uri="{FF2B5EF4-FFF2-40B4-BE49-F238E27FC236}">
                  <a16:creationId xmlns:a16="http://schemas.microsoft.com/office/drawing/2014/main" id="{73C4BD30-6123-49DB-AB78-D7CB6A47E610}"/>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2" name="等腰三角形 43">
              <a:extLst>
                <a:ext uri="{FF2B5EF4-FFF2-40B4-BE49-F238E27FC236}">
                  <a16:creationId xmlns:a16="http://schemas.microsoft.com/office/drawing/2014/main" id="{5C42C5CA-FBC8-4139-8C70-5C044096A914}"/>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grpSp>
        <p:nvGrpSpPr>
          <p:cNvPr id="23" name="组合 41">
            <a:extLst>
              <a:ext uri="{FF2B5EF4-FFF2-40B4-BE49-F238E27FC236}">
                <a16:creationId xmlns:a16="http://schemas.microsoft.com/office/drawing/2014/main" id="{4149820E-C490-4F65-9705-D93DD16A8BC7}"/>
              </a:ext>
            </a:extLst>
          </p:cNvPr>
          <p:cNvGrpSpPr/>
          <p:nvPr/>
        </p:nvGrpSpPr>
        <p:grpSpPr>
          <a:xfrm rot="1442666">
            <a:off x="1256293" y="4695047"/>
            <a:ext cx="484883" cy="384143"/>
            <a:chOff x="451410" y="5975667"/>
            <a:chExt cx="858150" cy="540139"/>
          </a:xfrm>
        </p:grpSpPr>
        <p:sp>
          <p:nvSpPr>
            <p:cNvPr id="24" name="等腰三角形 42">
              <a:extLst>
                <a:ext uri="{FF2B5EF4-FFF2-40B4-BE49-F238E27FC236}">
                  <a16:creationId xmlns:a16="http://schemas.microsoft.com/office/drawing/2014/main" id="{7B74A608-B198-4167-9D31-C73A6A8A97F8}"/>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25" name="等腰三角形 43">
              <a:extLst>
                <a:ext uri="{FF2B5EF4-FFF2-40B4-BE49-F238E27FC236}">
                  <a16:creationId xmlns:a16="http://schemas.microsoft.com/office/drawing/2014/main" id="{C7F04368-457D-40D5-BBE4-C9596DFA4F0F}"/>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
        <p:nvSpPr>
          <p:cNvPr id="27" name="Rectangle 26">
            <a:extLst>
              <a:ext uri="{FF2B5EF4-FFF2-40B4-BE49-F238E27FC236}">
                <a16:creationId xmlns:a16="http://schemas.microsoft.com/office/drawing/2014/main" id="{CD505E97-D899-4798-AD5D-A9658A5F505E}"/>
              </a:ext>
            </a:extLst>
          </p:cNvPr>
          <p:cNvSpPr/>
          <p:nvPr/>
        </p:nvSpPr>
        <p:spPr>
          <a:xfrm>
            <a:off x="10882445" y="0"/>
            <a:ext cx="304800" cy="381000"/>
          </a:xfrm>
          <a:prstGeom prst="rect">
            <a:avLst/>
          </a:prstGeom>
          <a:solidFill>
            <a:srgbClr val="929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Slide Number Placeholder 4">
            <a:extLst>
              <a:ext uri="{FF2B5EF4-FFF2-40B4-BE49-F238E27FC236}">
                <a16:creationId xmlns:a16="http://schemas.microsoft.com/office/drawing/2014/main" id="{BDE1A668-E391-467A-8CA4-0648D6959DBB}"/>
              </a:ext>
            </a:extLst>
          </p:cNvPr>
          <p:cNvSpPr>
            <a:spLocks noGrp="1"/>
          </p:cNvSpPr>
          <p:nvPr>
            <p:ph type="sldNum" sz="quarter" idx="12"/>
          </p:nvPr>
        </p:nvSpPr>
        <p:spPr>
          <a:xfrm>
            <a:off x="10850452" y="4474"/>
            <a:ext cx="368786" cy="347142"/>
          </a:xfrm>
        </p:spPr>
        <p:txBody>
          <a:bodyPr/>
          <a:lstStyle/>
          <a:p>
            <a:fld id="{9E497CE9-8561-478F-9A7F-A9CB046A092C}" type="slidenum">
              <a:rPr lang="en-US" smtClean="0">
                <a:solidFill>
                  <a:schemeClr val="bg1"/>
                </a:solidFill>
              </a:rPr>
              <a:t>98</a:t>
            </a:fld>
            <a:endParaRPr lang="en-US" sz="1400">
              <a:solidFill>
                <a:schemeClr val="bg1"/>
              </a:solidFill>
            </a:endParaRPr>
          </a:p>
        </p:txBody>
      </p:sp>
      <p:grpSp>
        <p:nvGrpSpPr>
          <p:cNvPr id="29" name="组合 41">
            <a:extLst>
              <a:ext uri="{FF2B5EF4-FFF2-40B4-BE49-F238E27FC236}">
                <a16:creationId xmlns:a16="http://schemas.microsoft.com/office/drawing/2014/main" id="{D69D43EF-7B36-489D-924F-6093185EE2BF}"/>
              </a:ext>
            </a:extLst>
          </p:cNvPr>
          <p:cNvGrpSpPr/>
          <p:nvPr/>
        </p:nvGrpSpPr>
        <p:grpSpPr>
          <a:xfrm rot="1442666">
            <a:off x="1241647" y="5317191"/>
            <a:ext cx="484883" cy="384143"/>
            <a:chOff x="451410" y="5975667"/>
            <a:chExt cx="858150" cy="540139"/>
          </a:xfrm>
        </p:grpSpPr>
        <p:sp>
          <p:nvSpPr>
            <p:cNvPr id="30" name="等腰三角形 42">
              <a:extLst>
                <a:ext uri="{FF2B5EF4-FFF2-40B4-BE49-F238E27FC236}">
                  <a16:creationId xmlns:a16="http://schemas.microsoft.com/office/drawing/2014/main" id="{16BE80A4-E995-4439-B6D0-BAB653AEF51D}"/>
                </a:ext>
              </a:extLst>
            </p:cNvPr>
            <p:cNvSpPr/>
            <p:nvPr/>
          </p:nvSpPr>
          <p:spPr>
            <a:xfrm rot="3898965">
              <a:off x="826074" y="5974772"/>
              <a:ext cx="482592" cy="484381"/>
            </a:xfrm>
            <a:prstGeom prst="triangle">
              <a:avLst/>
            </a:prstGeom>
            <a:noFill/>
            <a:ln w="57150">
              <a:solidFill>
                <a:srgbClr val="3D39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sp>
          <p:nvSpPr>
            <p:cNvPr id="31" name="等腰三角形 43">
              <a:extLst>
                <a:ext uri="{FF2B5EF4-FFF2-40B4-BE49-F238E27FC236}">
                  <a16:creationId xmlns:a16="http://schemas.microsoft.com/office/drawing/2014/main" id="{808C98FE-0FCC-40FD-A9F4-24D0146A3AFA}"/>
                </a:ext>
              </a:extLst>
            </p:cNvPr>
            <p:cNvSpPr/>
            <p:nvPr/>
          </p:nvSpPr>
          <p:spPr>
            <a:xfrm rot="18882225">
              <a:off x="452306" y="6032314"/>
              <a:ext cx="482591" cy="484381"/>
            </a:xfrm>
            <a:prstGeom prst="triangle">
              <a:avLst/>
            </a:prstGeom>
            <a:solidFill>
              <a:srgbClr val="AFABAB"/>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6号-正文宋楷" panose="02000000000000000000" pitchFamily="2" charset="-122"/>
                <a:ea typeface="字魂36号-正文宋楷" panose="02000000000000000000" pitchFamily="2" charset="-122"/>
              </a:endParaRPr>
            </a:p>
          </p:txBody>
        </p:sp>
      </p:grpSp>
    </p:spTree>
    <p:extLst>
      <p:ext uri="{BB962C8B-B14F-4D97-AF65-F5344CB8AC3E}">
        <p14:creationId xmlns:p14="http://schemas.microsoft.com/office/powerpoint/2010/main" val="56514736"/>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
                                            <p:txEl>
                                              <p:pRg st="0" end="0"/>
                                            </p:txEl>
                                          </p:spTgt>
                                        </p:tgtEl>
                                        <p:attrNameLst>
                                          <p:attrName>style.visibility</p:attrName>
                                        </p:attrNameLst>
                                      </p:cBhvr>
                                      <p:to>
                                        <p:strVal val="visible"/>
                                      </p:to>
                                    </p:set>
                                    <p:animEffect transition="in" filter="fade">
                                      <p:cBhvr>
                                        <p:cTn id="22" dur="500"/>
                                        <p:tgtEl>
                                          <p:spTgt spid="2">
                                            <p:txEl>
                                              <p:pRg st="0" end="0"/>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
                                            <p:txEl>
                                              <p:pRg st="1" end="1"/>
                                            </p:txEl>
                                          </p:spTgt>
                                        </p:tgtEl>
                                        <p:attrNameLst>
                                          <p:attrName>style.visibility</p:attrName>
                                        </p:attrNameLst>
                                      </p:cBhvr>
                                      <p:to>
                                        <p:strVal val="visible"/>
                                      </p:to>
                                    </p:set>
                                    <p:animEffect transition="in" filter="fade">
                                      <p:cBhvr>
                                        <p:cTn id="26" dur="500"/>
                                        <p:tgtEl>
                                          <p:spTgt spid="2">
                                            <p:txEl>
                                              <p:pRg st="1" end="1"/>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Effect transition="in" filter="fade">
                                      <p:cBhvr>
                                        <p:cTn id="29" dur="500"/>
                                        <p:tgtEl>
                                          <p:spTgt spid="2">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
                                            <p:txEl>
                                              <p:pRg st="3" end="3"/>
                                            </p:txEl>
                                          </p:spTgt>
                                        </p:tgtEl>
                                        <p:attrNameLst>
                                          <p:attrName>style.visibility</p:attrName>
                                        </p:attrNameLst>
                                      </p:cBhvr>
                                      <p:to>
                                        <p:strVal val="visible"/>
                                      </p:to>
                                    </p:set>
                                    <p:animEffect transition="in" filter="fade">
                                      <p:cBhvr>
                                        <p:cTn id="38" dur="500"/>
                                        <p:tgtEl>
                                          <p:spTgt spid="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
                                            <p:txEl>
                                              <p:pRg st="4" end="4"/>
                                            </p:txEl>
                                          </p:spTgt>
                                        </p:tgtEl>
                                        <p:attrNameLst>
                                          <p:attrName>style.visibility</p:attrName>
                                        </p:attrNameLst>
                                      </p:cBhvr>
                                      <p:to>
                                        <p:strVal val="visible"/>
                                      </p:to>
                                    </p:set>
                                    <p:animEffect transition="in" filter="fade">
                                      <p:cBhvr>
                                        <p:cTn id="50" dur="500"/>
                                        <p:tgtEl>
                                          <p:spTgt spid="2">
                                            <p:txEl>
                                              <p:pRg st="4" end="4"/>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par>
                                <p:cTn id="56" presetID="10" presetClass="entr" presetSubtype="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2">
                                            <p:txEl>
                                              <p:pRg st="7" end="7"/>
                                            </p:txEl>
                                          </p:spTgt>
                                        </p:tgtEl>
                                        <p:attrNameLst>
                                          <p:attrName>style.visibility</p:attrName>
                                        </p:attrNameLst>
                                      </p:cBhvr>
                                      <p:to>
                                        <p:strVal val="visible"/>
                                      </p:to>
                                    </p:set>
                                    <p:animEffect transition="in" filter="fade">
                                      <p:cBhvr>
                                        <p:cTn id="65" dur="500"/>
                                        <p:tgtEl>
                                          <p:spTgt spid="2">
                                            <p:txEl>
                                              <p:pRg st="7" end="7"/>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
                                            <p:txEl>
                                              <p:pRg st="5" end="5"/>
                                            </p:txEl>
                                          </p:spTgt>
                                        </p:tgtEl>
                                        <p:attrNameLst>
                                          <p:attrName>style.visibility</p:attrName>
                                        </p:attrNameLst>
                                      </p:cBhvr>
                                      <p:to>
                                        <p:strVal val="visible"/>
                                      </p:to>
                                    </p:set>
                                    <p:animEffect transition="in" filter="fade">
                                      <p:cBhvr>
                                        <p:cTn id="68" dur="500"/>
                                        <p:tgtEl>
                                          <p:spTgt spid="2">
                                            <p:txEl>
                                              <p:pRg st="5" end="5"/>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2">
                                            <p:txEl>
                                              <p:pRg st="6" end="6"/>
                                            </p:txEl>
                                          </p:spTgt>
                                        </p:tgtEl>
                                        <p:attrNameLst>
                                          <p:attrName>style.visibility</p:attrName>
                                        </p:attrNameLst>
                                      </p:cBhvr>
                                      <p:to>
                                        <p:strVal val="visible"/>
                                      </p:to>
                                    </p:set>
                                    <p:animEffect transition="in" filter="fade">
                                      <p:cBhvr>
                                        <p:cTn id="7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5">
            <a:alphaModFix amt="80000"/>
            <a:lum/>
          </a:blip>
          <a:srcRect/>
          <a:stretch>
            <a:fillRect/>
          </a:stretch>
        </a:blipFill>
        <a:effectLst/>
      </p:bgPr>
    </p:bg>
    <p:spTree>
      <p:nvGrpSpPr>
        <p:cNvPr id="1" name=""/>
        <p:cNvGrpSpPr/>
        <p:nvPr/>
      </p:nvGrpSpPr>
      <p:grpSpPr>
        <a:xfrm>
          <a:off x="0" y="0"/>
          <a:ext cx="0" cy="0"/>
          <a:chOff x="0" y="0"/>
          <a:chExt cx="0" cy="0"/>
        </a:xfrm>
      </p:grpSpPr>
      <p:pic>
        <p:nvPicPr>
          <p:cNvPr id="3" name="5c341706572aa">
            <a:hlinkClick r:id="" action="ppaction://media"/>
            <a:extLst>
              <a:ext uri="{FF2B5EF4-FFF2-40B4-BE49-F238E27FC236}">
                <a16:creationId xmlns:a16="http://schemas.microsoft.com/office/drawing/2014/main" id="{C953A363-9132-45A4-98D1-A25981DBD4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39882" y="-1533716"/>
            <a:ext cx="609600" cy="609600"/>
          </a:xfrm>
          <a:prstGeom prst="rect">
            <a:avLst/>
          </a:prstGeom>
        </p:spPr>
      </p:pic>
      <p:sp>
        <p:nvSpPr>
          <p:cNvPr id="8" name="文本框 7">
            <a:extLst>
              <a:ext uri="{FF2B5EF4-FFF2-40B4-BE49-F238E27FC236}">
                <a16:creationId xmlns:a16="http://schemas.microsoft.com/office/drawing/2014/main" id="{EEC6602F-C6A1-48E0-B0DB-B161DDD9B42F}"/>
              </a:ext>
            </a:extLst>
          </p:cNvPr>
          <p:cNvSpPr txBox="1"/>
          <p:nvPr/>
        </p:nvSpPr>
        <p:spPr>
          <a:xfrm>
            <a:off x="201117" y="2296452"/>
            <a:ext cx="5894883" cy="1744517"/>
          </a:xfrm>
          <a:prstGeom prst="rect">
            <a:avLst/>
          </a:prstGeom>
          <a:noFill/>
        </p:spPr>
        <p:txBody>
          <a:bodyPr wrap="square" lIns="91440" tIns="45720" rIns="91440" bIns="45720" rtlCol="0" anchor="t">
            <a:spAutoFit/>
          </a:bodyPr>
          <a:lstStyle/>
          <a:p>
            <a:pPr algn="ctr">
              <a:lnSpc>
                <a:spcPts val="7000"/>
              </a:lnSpc>
            </a:pPr>
            <a:r>
              <a:rPr lang="vi-VN" altLang="zh-CN" sz="6000">
                <a:solidFill>
                  <a:schemeClr val="tx1">
                    <a:lumMod val="75000"/>
                    <a:lumOff val="25000"/>
                  </a:schemeClr>
                </a:solidFill>
                <a:latin typeface="Calibri"/>
                <a:ea typeface="字魂59号-创粗黑"/>
                <a:cs typeface="Calibri"/>
              </a:rPr>
              <a:t>THANK YOU</a:t>
            </a:r>
          </a:p>
          <a:p>
            <a:pPr algn="ctr">
              <a:lnSpc>
                <a:spcPts val="7000"/>
              </a:lnSpc>
            </a:pPr>
            <a:r>
              <a:rPr lang="vi-VN" altLang="zh-CN" sz="2400" b="1">
                <a:solidFill>
                  <a:schemeClr val="accent1"/>
                </a:solidFill>
                <a:latin typeface="Calibri"/>
                <a:ea typeface="字魂59号-创粗黑"/>
                <a:cs typeface="Calibri"/>
                <a:hlinkClick r:id="rId7">
                  <a:extLst>
                    <a:ext uri="{A12FA001-AC4F-418D-AE19-62706E023703}">
                      <ahyp:hlinkClr xmlns:ahyp="http://schemas.microsoft.com/office/drawing/2018/hyperlinkcolor" val="tx"/>
                    </a:ext>
                  </a:extLst>
                </a:hlinkClick>
              </a:rPr>
              <a:t>Open with Colab</a:t>
            </a:r>
            <a:endParaRPr lang="vi-VN" altLang="zh-CN" sz="2400" b="1">
              <a:solidFill>
                <a:schemeClr val="accent1"/>
              </a:solidFill>
              <a:latin typeface="Calibri"/>
              <a:ea typeface="字魂59号-创粗黑"/>
              <a:cs typeface="Calibri"/>
            </a:endParaRPr>
          </a:p>
        </p:txBody>
      </p:sp>
      <p:pic>
        <p:nvPicPr>
          <p:cNvPr id="4" name="图片 3" descr="图片包含 电子产品, 照相机, 室内, 就坐&#10;&#10;描述已自动生成">
            <a:extLst>
              <a:ext uri="{FF2B5EF4-FFF2-40B4-BE49-F238E27FC236}">
                <a16:creationId xmlns:a16="http://schemas.microsoft.com/office/drawing/2014/main" id="{92D3548E-5380-4ED6-962D-D06D859B3FC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7962" y="1156837"/>
            <a:ext cx="5692451" cy="5002668"/>
          </a:xfrm>
          <a:prstGeom prst="rect">
            <a:avLst/>
          </a:prstGeom>
        </p:spPr>
      </p:pic>
    </p:spTree>
    <p:extLst>
      <p:ext uri="{BB962C8B-B14F-4D97-AF65-F5344CB8AC3E}">
        <p14:creationId xmlns:p14="http://schemas.microsoft.com/office/powerpoint/2010/main" val="11209605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12" fill="remove" display="0">
                  <p:stCondLst>
                    <p:cond delay="indefinite"/>
                  </p:stCondLst>
                  <p:endCondLst>
                    <p:cond evt="onStopAudio" delay="0">
                      <p:tgtEl>
                        <p:sldTgt/>
                      </p:tgtEl>
                    </p:cond>
                  </p:endCondLst>
                </p:cTn>
                <p:tgtEl>
                  <p:spTgt spid="3"/>
                </p:tgtEl>
              </p:cMediaNode>
            </p:audio>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A30F3884CD43244294355762AE14FDC0" ma:contentTypeVersion="4" ma:contentTypeDescription="Tạo tài liệu mới." ma:contentTypeScope="" ma:versionID="7f64a47793a8ab5d225580b7813e1801">
  <xsd:schema xmlns:xsd="http://www.w3.org/2001/XMLSchema" xmlns:xs="http://www.w3.org/2001/XMLSchema" xmlns:p="http://schemas.microsoft.com/office/2006/metadata/properties" xmlns:ns3="c8b53866-fdfd-416a-aee2-e50c3ae941dd" targetNamespace="http://schemas.microsoft.com/office/2006/metadata/properties" ma:root="true" ma:fieldsID="cfb1f87fc60e08fc8dd55cedf1310049" ns3:_="">
    <xsd:import namespace="c8b53866-fdfd-416a-aee2-e50c3ae941d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b53866-fdfd-416a-aee2-e50c3ae941d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6AF5279-BF2A-4E5E-9C9F-357E071CE028}">
  <ds:schemaRefs>
    <ds:schemaRef ds:uri="c8b53866-fdfd-416a-aee2-e50c3ae941d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1069F5E-6693-4E7C-B7B2-F7B2C972BED7}">
  <ds:schemaRefs>
    <ds:schemaRef ds:uri="http://schemas.microsoft.com/sharepoint/v3/contenttype/forms"/>
  </ds:schemaRefs>
</ds:datastoreItem>
</file>

<file path=customXml/itemProps3.xml><?xml version="1.0" encoding="utf-8"?>
<ds:datastoreItem xmlns:ds="http://schemas.openxmlformats.org/officeDocument/2006/customXml" ds:itemID="{BA026425-EB54-424E-80AB-73263ED28ED8}">
  <ds:schemaRefs>
    <ds:schemaRef ds:uri="http://purl.org/dc/term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purl.org/dc/dcmitype/"/>
    <ds:schemaRef ds:uri="http://schemas.openxmlformats.org/package/2006/metadata/core-properties"/>
    <ds:schemaRef ds:uri="c8b53866-fdfd-416a-aee2-e50c3ae941dd"/>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24</TotalTime>
  <Words>6116</Words>
  <Application>Microsoft Office PowerPoint</Application>
  <PresentationFormat>Widescreen</PresentationFormat>
  <Paragraphs>748</Paragraphs>
  <Slides>99</Slides>
  <Notes>17</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Arial</vt:lpstr>
      <vt:lpstr>Calibri</vt:lpstr>
      <vt:lpstr>Calibri </vt:lpstr>
      <vt:lpstr>Calibri Light</vt:lpstr>
      <vt:lpstr>Cambria Math</vt:lpstr>
      <vt:lpstr>Cooper Black</vt:lpstr>
      <vt:lpstr>Lemon/Milk</vt:lpstr>
      <vt:lpstr>字魂36号-正文宋楷</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62222037</dc:creator>
  <cp:lastModifiedBy>Nguyễn Tư Thành Nhân</cp:lastModifiedBy>
  <cp:revision>2</cp:revision>
  <dcterms:created xsi:type="dcterms:W3CDTF">2021-06-30T02:36:27Z</dcterms:created>
  <dcterms:modified xsi:type="dcterms:W3CDTF">2022-04-17T15:22:35Z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0x010100A30F3884CD43244294355762AE14FDC0</vt:lpwstr>
  </property>
</Properties>
</file>